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4" autoAdjust="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C:\Users\Юрий\Documents\Папка обмена Bluetooth\7efed04cfca2862ea554197b5dd280ba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162754" y="2214567"/>
            <a:ext cx="3052584" cy="3571887"/>
          </a:xfrm>
          <a:prstGeom prst="round2DiagRect">
            <a:avLst>
              <a:gd name="adj1" fmla="val 50000"/>
              <a:gd name="adj2" fmla="val 0"/>
            </a:avLst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1188" y="1052513"/>
            <a:ext cx="5473700" cy="143986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Творческий  проект   по      технологии:</a:t>
            </a:r>
            <a:r>
              <a:rPr lang="ru-RU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3016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Эйфелева башня</a:t>
            </a:r>
            <a:endParaRPr lang="ru-RU" dirty="0">
              <a:solidFill>
                <a:srgbClr val="3016B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95288" y="3068638"/>
            <a:ext cx="4032250" cy="22320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6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Автор: Учащийся 10 класса.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6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30, Скрипкин Павел,           Руководитель:</a:t>
            </a:r>
            <a:r>
              <a:rPr lang="en-US" sz="16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преподаватель технологии       Сотников Ю.Н.</a:t>
            </a:r>
            <a:endParaRPr lang="ru-RU" sz="2000" b="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92275" y="620713"/>
            <a:ext cx="583247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000" dirty="0"/>
              <a:t> </a:t>
            </a:r>
          </a:p>
        </p:txBody>
      </p:sp>
      <p:pic>
        <p:nvPicPr>
          <p:cNvPr id="15363" name="Picture 4" descr="C:\Users\Юрий\Desktop\Новая папка\2012-02-01 13.51.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3846513" cy="492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 descr="C:\Users\Юрий\Desktop\Новая папка\2012-02-03 13.12.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1052513"/>
            <a:ext cx="415131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92275" y="620713"/>
            <a:ext cx="583247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000" dirty="0"/>
              <a:t> </a:t>
            </a:r>
          </a:p>
        </p:txBody>
      </p:sp>
      <p:pic>
        <p:nvPicPr>
          <p:cNvPr id="16387" name="Picture 4" descr="C:\Users\Юрий\Desktop\Новая папка\2012-02-03 14.14.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765175"/>
            <a:ext cx="4797425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Юрий\Desktop\Новая папка\2012-02-07 15.02.1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928670"/>
            <a:ext cx="3539505" cy="4972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92275" y="620713"/>
            <a:ext cx="583247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000" dirty="0"/>
              <a:t> </a:t>
            </a:r>
          </a:p>
        </p:txBody>
      </p:sp>
      <p:pic>
        <p:nvPicPr>
          <p:cNvPr id="18435" name="Picture 3" descr="C:\Users\Юрий\Desktop\Новая папка\2012-02-07 15.32.4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1052736"/>
            <a:ext cx="2592288" cy="4735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3" descr="C:\Users\Юрий\Documents\Папка обмена Bluetooth\2012-02-07 15.07.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1125538"/>
            <a:ext cx="4222750" cy="402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C:\Users\Юрий\Documents\Папка обмена Bluetooth\0_db28_1f1166cd_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48395" y="2031801"/>
            <a:ext cx="2567009" cy="3826091"/>
          </a:xfrm>
          <a:prstGeom prst="round2DiagRect">
            <a:avLst>
              <a:gd name="adj1" fmla="val 50000"/>
              <a:gd name="adj2" fmla="val 0"/>
            </a:avLst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39552" y="620688"/>
            <a:ext cx="6318448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Модель данного проекта имеет несколько перспектив использования: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288" y="2420938"/>
            <a:ext cx="6462712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71500" eaLnBrk="0" hangingPunct="0">
              <a:defRPr/>
            </a:pPr>
            <a:r>
              <a:rPr lang="ru-RU" dirty="0">
                <a:solidFill>
                  <a:srgbClr val="3016B4"/>
                </a:solidFill>
                <a:latin typeface="Times New Roman" pitchFamily="18" charset="0"/>
                <a:cs typeface="Times New Roman" pitchFamily="18" charset="0"/>
              </a:rPr>
              <a:t>1.Экспонат декоративно-художественных выставок. </a:t>
            </a:r>
          </a:p>
          <a:p>
            <a:pPr indent="571500" eaLnBrk="0" hangingPunct="0">
              <a:defRPr/>
            </a:pPr>
            <a:r>
              <a:rPr lang="ru-RU" dirty="0">
                <a:solidFill>
                  <a:srgbClr val="3016B4"/>
                </a:solidFill>
                <a:latin typeface="Times New Roman" pitchFamily="18" charset="0"/>
                <a:cs typeface="Times New Roman" pitchFamily="18" charset="0"/>
              </a:rPr>
              <a:t>2.Наглядность на уроках МХК и истории.</a:t>
            </a:r>
          </a:p>
          <a:p>
            <a:pPr indent="571500" eaLnBrk="0" hangingPunct="0">
              <a:defRPr/>
            </a:pPr>
            <a:r>
              <a:rPr lang="ru-RU" dirty="0">
                <a:solidFill>
                  <a:srgbClr val="3016B4"/>
                </a:solidFill>
                <a:latin typeface="Times New Roman" pitchFamily="18" charset="0"/>
                <a:cs typeface="Times New Roman" pitchFamily="18" charset="0"/>
              </a:rPr>
              <a:t>3.Наглядность на уроках технологии посвященных деревообработке.</a:t>
            </a:r>
          </a:p>
          <a:p>
            <a:pPr eaLnBrk="0" hangingPunct="0">
              <a:defRPr/>
            </a:pPr>
            <a:r>
              <a:rPr lang="ru-RU" dirty="0">
                <a:solidFill>
                  <a:srgbClr val="3016B4"/>
                </a:solidFill>
                <a:latin typeface="Times New Roman" pitchFamily="18" charset="0"/>
                <a:cs typeface="Times New Roman" pitchFamily="18" charset="0"/>
              </a:rPr>
              <a:t>         4.  Организовать выставку из моделей  для учеников школы с перспективой создания выездной выставки;</a:t>
            </a:r>
          </a:p>
          <a:p>
            <a:pPr eaLnBrk="0" hangingPunct="0">
              <a:defRPr/>
            </a:pPr>
            <a:r>
              <a:rPr lang="ru-RU" dirty="0">
                <a:solidFill>
                  <a:srgbClr val="3016B4"/>
                </a:solidFill>
                <a:latin typeface="Times New Roman" pitchFamily="18" charset="0"/>
                <a:cs typeface="Times New Roman" pitchFamily="18" charset="0"/>
              </a:rPr>
              <a:t>         5. Передача своего опыта  школьникам своей  и других школ</a:t>
            </a:r>
            <a:r>
              <a:rPr lang="ru-RU" dirty="0" smtClean="0">
                <a:solidFill>
                  <a:srgbClr val="3016B4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solidFill>
                <a:srgbClr val="3016B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C:\Users\Юрий\Documents\Папка обмена Bluetooth\500px-Gustave_Eiffe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6126" y="571480"/>
            <a:ext cx="2611428" cy="279991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Прямоугольник 5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857232"/>
            <a:ext cx="3636953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Прямоугольник 6"/>
          <p:cNvSpPr>
            <a:spLocks noChangeArrowheads="1"/>
          </p:cNvSpPr>
          <p:nvPr/>
        </p:nvSpPr>
        <p:spPr bwMode="auto">
          <a:xfrm>
            <a:off x="827088" y="3789363"/>
            <a:ext cx="770572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 eaLnBrk="0" hangingPunct="0"/>
            <a:r>
              <a:rPr lang="ru-RU" sz="2000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Весь проект был выполнен из экологического материала: древесина сосна.</a:t>
            </a:r>
          </a:p>
          <a:p>
            <a:pPr indent="450850" eaLnBrk="0" hangingPunct="0"/>
            <a:r>
              <a:rPr lang="ru-RU" sz="2000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Данное изделие выполнялось без единого гвоздя или иного материала. На данный проект потребовалось минимальное количество древесины   и  350 грамм клея ПВА. </a:t>
            </a:r>
            <a:endParaRPr lang="en-US" sz="2000" dirty="0" smtClean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2857496"/>
            <a:ext cx="2881312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Гюстав    Эйфель         </a:t>
            </a:r>
            <a:endParaRPr lang="ru-RU" sz="14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C:\Users\Юрий\Documents\Папка обмена Bluetooth\1248970852_0lik.ru_3d-model-jejjfileva-bashnj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428736"/>
            <a:ext cx="2233728" cy="2451097"/>
          </a:xfrm>
          <a:prstGeom prst="round2DiagRect">
            <a:avLst>
              <a:gd name="adj1" fmla="val 5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971550" y="1166813"/>
            <a:ext cx="4105275" cy="314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i="1" dirty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597739"/>
            <a:ext cx="79819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/>
              <a:t> </a:t>
            </a:r>
            <a:r>
              <a:rPr lang="ru-RU" sz="2400" dirty="0">
                <a:solidFill>
                  <a:srgbClr val="FFC000"/>
                </a:solidFill>
              </a:rPr>
              <a:t>Факторы, которые следует принять во внимание при изготовлении изделия</a:t>
            </a:r>
          </a:p>
        </p:txBody>
      </p:sp>
      <p:pic>
        <p:nvPicPr>
          <p:cNvPr id="20485" name="Рисунок 4" descr="Безымянны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2477" y="1357298"/>
            <a:ext cx="5265737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95288" y="3933825"/>
            <a:ext cx="7993062" cy="2062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effectLst/>
              </a:rPr>
              <a:t>    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Универсальность</a:t>
            </a:r>
            <a:r>
              <a:rPr lang="ru-RU" sz="1600" dirty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  проекта заключается в том, что ее можно использовать  как экспонат на декоративно-художественных выставках </a:t>
            </a:r>
          </a:p>
          <a:p>
            <a:pPr>
              <a:lnSpc>
                <a:spcPct val="80000"/>
              </a:lnSpc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Экономичность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заключается в том, что все материалы для данного       проекта можно найти в мастерской, среди отходов производства. </a:t>
            </a:r>
          </a:p>
          <a:p>
            <a:pPr>
              <a:lnSpc>
                <a:spcPct val="80000"/>
              </a:lnSpc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Конструктивность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необходимо учитывать при изготовлении, он красивый, удобный и прочный.</a:t>
            </a:r>
          </a:p>
          <a:p>
            <a:pPr>
              <a:lnSpc>
                <a:spcPct val="80000"/>
              </a:lnSpc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Экологичность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заключается в том, что при изготовлении данного проекта  использовался экологически  чистый  материал – древесина.</a:t>
            </a:r>
          </a:p>
          <a:p>
            <a:pPr>
              <a:lnSpc>
                <a:spcPct val="80000"/>
              </a:lnSpc>
              <a:defRPr/>
            </a:pPr>
            <a:r>
              <a:rPr lang="ru-RU" sz="1600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 эстетической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точки зрения, технология</a:t>
            </a:r>
            <a:r>
              <a:rPr lang="ru-RU" sz="1600" i="1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изготовления</a:t>
            </a:r>
            <a:r>
              <a:rPr lang="ru-RU" sz="1600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довольно проста. Все операции делаются  ручным  инструментом. </a:t>
            </a:r>
            <a:endParaRPr lang="ru-RU" sz="1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7" name="TextBox 9"/>
          <p:cNvSpPr txBox="1">
            <a:spLocks noChangeArrowheads="1"/>
          </p:cNvSpPr>
          <p:nvPr/>
        </p:nvSpPr>
        <p:spPr bwMode="auto">
          <a:xfrm>
            <a:off x="4929190" y="2647950"/>
            <a:ext cx="170816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b="1" dirty="0">
                <a:effectLst/>
              </a:rPr>
              <a:t>Эйфелева башня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6" y="791158"/>
            <a:ext cx="698477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spc="50" dirty="0">
                <a:ln w="12700" cmpd="sng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Вывод по теме: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750" y="1965790"/>
            <a:ext cx="80645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7030A0"/>
                </a:solidFill>
              </a:rPr>
              <a:t>   </a:t>
            </a:r>
            <a:r>
              <a:rPr lang="ru-RU" sz="2400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В наши дни, 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когда</a:t>
            </a:r>
            <a:r>
              <a:rPr lang="en-US" sz="24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товар</a:t>
            </a:r>
            <a:r>
              <a:rPr lang="en-US" sz="24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промышленного </a:t>
            </a:r>
            <a:r>
              <a:rPr lang="ru-RU" sz="2400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производства   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заполнили</a:t>
            </a:r>
            <a:r>
              <a:rPr lang="en-US" sz="24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наш </a:t>
            </a:r>
            <a:r>
              <a:rPr lang="ru-RU" sz="2400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быт, я предлагаю сделать своими руками  в      свой дом 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внеся</a:t>
            </a:r>
            <a:r>
              <a:rPr lang="en-US" sz="24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элементы  творчества</a:t>
            </a:r>
            <a:r>
              <a:rPr lang="en-US" sz="24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4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индивидуальности  </a:t>
            </a:r>
            <a:r>
              <a:rPr lang="ru-RU" sz="2400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с окружающего  нас  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мира.</a:t>
            </a:r>
            <a:endParaRPr lang="en-US" sz="2400" dirty="0" smtClean="0"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А  </a:t>
            </a:r>
            <a:r>
              <a:rPr lang="ru-RU" sz="2400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главное – вы 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получите</a:t>
            </a:r>
            <a:r>
              <a:rPr lang="en-US" sz="24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огромное</a:t>
            </a:r>
            <a:r>
              <a:rPr lang="en-US" sz="24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удовольствие</a:t>
            </a:r>
            <a:r>
              <a:rPr lang="en-US" sz="24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400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вещи, сделанной вашим 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трудом в</a:t>
            </a:r>
            <a:r>
              <a:rPr lang="en-US" sz="24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сочетании</a:t>
            </a:r>
            <a:r>
              <a:rPr lang="en-US" sz="24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4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оригинальной</a:t>
            </a:r>
            <a:r>
              <a:rPr lang="en-US" sz="24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фантазией</a:t>
            </a:r>
            <a:r>
              <a:rPr lang="ru-RU" sz="2400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2136775"/>
            <a:ext cx="45720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i="1" dirty="0">
                <a:solidFill>
                  <a:srgbClr val="FF9933"/>
                </a:solidFill>
              </a:rPr>
              <a:t> </a:t>
            </a:r>
            <a:endParaRPr lang="ru-RU" dirty="0">
              <a:solidFill>
                <a:srgbClr val="FF993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5313" y="549275"/>
            <a:ext cx="2873375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i="1" dirty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793736"/>
            <a:ext cx="7775575" cy="7064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000" dirty="0"/>
              <a:t>   </a:t>
            </a:r>
            <a:r>
              <a:rPr lang="ru-RU" sz="4000" dirty="0">
                <a:solidFill>
                  <a:srgbClr val="00B050"/>
                </a:solidFill>
              </a:rPr>
              <a:t>Используемая литература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468313" y="1979061"/>
            <a:ext cx="8207375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tabLst>
                <a:tab pos="457200" algn="l"/>
              </a:tabLst>
              <a:defRPr/>
            </a:pPr>
            <a:r>
              <a:rPr lang="ru-RU" sz="14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1.Технический труд Под ред. В.М.Казакевич,  </a:t>
            </a:r>
            <a:r>
              <a:rPr lang="ru-RU" sz="14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Г.А.Малевой</a:t>
            </a:r>
            <a:r>
              <a:rPr lang="ru-RU" sz="14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 Под ред. – М.:      Дрофа, 2004г. </a:t>
            </a:r>
          </a:p>
          <a:p>
            <a:pPr eaLnBrk="0" hangingPunct="0">
              <a:tabLst>
                <a:tab pos="457200" algn="l"/>
              </a:tabLst>
              <a:defRPr/>
            </a:pPr>
            <a:r>
              <a:rPr lang="ru-RU" sz="16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14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1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Технология обработки  древесины. И.А. Карабанов. Под ред.-М.Просвещение. 2004 г.</a:t>
            </a:r>
          </a:p>
          <a:p>
            <a:pPr eaLnBrk="0" hangingPunct="0">
              <a:tabLst>
                <a:tab pos="457200" algn="l"/>
              </a:tabLst>
              <a:defRPr/>
            </a:pPr>
            <a:r>
              <a:rPr lang="ru-RU" sz="14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lang="ru-RU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Энциклопедический словарь юного техника. (Всеобщая история) /Сост. </a:t>
            </a:r>
            <a:r>
              <a:rPr lang="ru-RU" sz="14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Елманова</a:t>
            </a:r>
            <a:r>
              <a:rPr lang="ru-RU" sz="14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Н.С.,</a:t>
            </a:r>
          </a:p>
          <a:p>
            <a:pPr eaLnBrk="0" hangingPunct="0">
              <a:tabLst>
                <a:tab pos="457200" algn="l"/>
              </a:tabLst>
              <a:defRPr/>
            </a:pPr>
            <a:r>
              <a:rPr lang="ru-RU" sz="14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Савичёва Е.М. – М.: Педагогика-Пресс, 1993.</a:t>
            </a:r>
          </a:p>
          <a:p>
            <a:pPr eaLnBrk="0" hangingPunct="0">
              <a:tabLst>
                <a:tab pos="457200" algn="l"/>
              </a:tabLst>
              <a:defRPr/>
            </a:pPr>
            <a:r>
              <a:rPr lang="ru-RU" sz="14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100 чудес света  М. ЗАО «БММ», 2007г.</a:t>
            </a:r>
            <a:endParaRPr lang="ru-RU" sz="14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  <a:defRPr/>
            </a:pPr>
            <a:r>
              <a:rPr lang="ru-RU" sz="1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lang="ru-RU" sz="14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Найденская</a:t>
            </a:r>
            <a:r>
              <a:rPr lang="ru-RU" sz="14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Н. Г., Новокщенова Е. В., </a:t>
            </a:r>
            <a:r>
              <a:rPr lang="ru-RU" sz="14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Трубецкова</a:t>
            </a:r>
            <a:r>
              <a:rPr lang="ru-RU" sz="14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И. А. Человек. Образ. Стиль.- М.: Издательство “Познавательная книга плюс”,2002. </a:t>
            </a:r>
          </a:p>
          <a:p>
            <a:pPr eaLnBrk="0" hangingPunct="0">
              <a:tabLst>
                <a:tab pos="457200" algn="l"/>
              </a:tabLst>
              <a:defRPr/>
            </a:pPr>
            <a:r>
              <a:rPr lang="ru-RU" sz="14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 Энциклопедия «Чудеса света» Калашников В.И. Лаврова С.А. изд. Белый город.М.2008</a:t>
            </a:r>
          </a:p>
          <a:p>
            <a:pPr eaLnBrk="0" hangingPunct="0">
              <a:tabLst>
                <a:tab pos="457200" algn="l"/>
              </a:tabLst>
              <a:defRPr/>
            </a:pPr>
            <a:r>
              <a:rPr lang="ru-RU" sz="14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 Интернет ресурсы</a:t>
            </a:r>
            <a:r>
              <a:rPr lang="ru-RU" sz="1400" dirty="0" smtClean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effectLst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9910" y="1089014"/>
            <a:ext cx="7488238" cy="7683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400" i="1" dirty="0">
                <a:solidFill>
                  <a:schemeClr val="accent6"/>
                </a:solidFill>
              </a:rPr>
              <a:t>        </a:t>
            </a:r>
            <a:r>
              <a:rPr lang="ru-RU" sz="4000" i="1" dirty="0">
                <a:solidFill>
                  <a:schemeClr val="accent6"/>
                </a:solidFill>
              </a:rPr>
              <a:t>РАЗДЕЛЫ ПРОЕКТА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8313" y="2414183"/>
            <a:ext cx="8135937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2000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1.Актуальность выбранной темы;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2000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2.Цель работы;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2000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3.Задачи;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2000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4.Основная идея проекта;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5..Историческая справка; 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6.Технические характеристики;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7.Технологический процесс изготовления проекта;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8..Экономическая и экологическая характеристика;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9.Факты принимаемые во внимание;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10.Вывод по теме;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11.Используемая литература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49412" y="2202128"/>
            <a:ext cx="6551612" cy="236988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effectLst/>
                <a:latin typeface="Verdana" pitchFamily="34" charset="0"/>
                <a:ea typeface="Times New Roman" pitchFamily="18" charset="0"/>
                <a:cs typeface="Arial" charset="0"/>
              </a:rPr>
              <a:t>   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Данная  работа является для меня актуальной потому, что нам хотелось узнать когда и кем была придумана, изобретена и построена Эйфелева башня, как она строилась и какие имела перспективы. Мне  было интересно познакомиться с историей создания конструкции и сравнить их с другими башнями (Останкинская, Пизанская, Си-Эн Тауэр, Гуанчжоу, Бурдж Дубай  и.т.д.).</a:t>
            </a:r>
          </a:p>
          <a:p>
            <a:pPr>
              <a:defRPr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В ходе выполнения работы я освоил технологии работы на деревообрабатывающих станках и инструментами, не 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изучающихся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школьном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курсе «Технология».  </a:t>
            </a:r>
            <a:endParaRPr lang="ru-RU" sz="1600" dirty="0"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706" y="597739"/>
            <a:ext cx="916476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Актуальность выбранной темы:</a:t>
            </a:r>
            <a:endParaRPr lang="ru-RU" sz="48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Прямоугольник 3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714356"/>
            <a:ext cx="6338893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Прямоугольник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7715" y="2389188"/>
            <a:ext cx="739618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348038" y="5911850"/>
            <a:ext cx="3024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2082800" algn="l"/>
              </a:tabLst>
            </a:pPr>
            <a:endParaRPr lang="ru-RU" sz="1000">
              <a:effectLst/>
            </a:endParaRPr>
          </a:p>
          <a:p>
            <a:pPr eaLnBrk="0" hangingPunct="0">
              <a:tabLst>
                <a:tab pos="2082800" algn="l"/>
              </a:tabLst>
            </a:pPr>
            <a:endParaRPr lang="ru-RU" sz="800">
              <a:effectLst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Содержимое 4"/>
          <p:cNvSpPr>
            <a:spLocks noGrp="1"/>
          </p:cNvSpPr>
          <p:nvPr>
            <p:ph sz="quarter" idx="2"/>
          </p:nvPr>
        </p:nvSpPr>
        <p:spPr>
          <a:xfrm>
            <a:off x="323850" y="1700213"/>
            <a:ext cx="8496300" cy="3236912"/>
          </a:xfrm>
        </p:spPr>
        <p:txBody>
          <a:bodyPr>
            <a:norm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800" b="1" i="1" dirty="0" smtClean="0"/>
              <a:t>    </a:t>
            </a:r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Изучить  историю возникновения и строительства Эйфелевой башни и ее технологические характеристики;                                                                2.Ознакомиться с технологией обработки древесины  ручным и электрифицированными инструментами                                                                                                                                                                             3. Уметь составлять и читать чертежи и схемы;                                                                                             4. Научиться  самостоятельному поиску необходимой информации;                                                                      5. Научиться анализу и оценке собственных творческих и деловых    возможностей;                                                                                                                     6. Развивать чувство ответственности за порученное дело.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571480"/>
            <a:ext cx="684076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</a:rPr>
              <a:t>    Задачи</a:t>
            </a: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</a:rPr>
              <a:t>: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Юрий\Documents\Папка обмена Bluetooth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250" y="542925"/>
            <a:ext cx="2030413" cy="1882775"/>
          </a:xfrm>
          <a:prstGeom prst="round2DiagRect">
            <a:avLst>
              <a:gd name="adj1" fmla="val 43534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0825" y="2835188"/>
            <a:ext cx="8497888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i="1" dirty="0">
                <a:solidFill>
                  <a:srgbClr val="FF9933"/>
                </a:solidFill>
              </a:rPr>
              <a:t> </a:t>
            </a:r>
            <a:r>
              <a:rPr lang="ru-RU" sz="2400" i="1" dirty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.Эйфелева башня - это знакомство с историей,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dirty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     уникальной архитектурой строительства  и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dirty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     перспективы  конструкции.                                                           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i="1" dirty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. Расширение теоретических и практических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dirty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    знаний в области технологии.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i="1" dirty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Применение новых технологий </a:t>
            </a:r>
            <a:r>
              <a:rPr lang="ru-RU" sz="2400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400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деревообработке.</a:t>
            </a:r>
            <a:endParaRPr lang="en-US" sz="2400" dirty="0" smtClean="0">
              <a:solidFill>
                <a:srgbClr val="FF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4438" y="549275"/>
            <a:ext cx="6119812" cy="1446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i="1" dirty="0">
                <a:solidFill>
                  <a:srgbClr val="13B775"/>
                </a:solidFill>
              </a:rPr>
              <a:t>Основная идея проекта </a:t>
            </a:r>
            <a:endParaRPr lang="ru-RU" sz="4400" dirty="0">
              <a:solidFill>
                <a:srgbClr val="13B7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15339" y="404664"/>
            <a:ext cx="651332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Monotype Corsiva" pitchFamily="66" charset="0"/>
              </a:rPr>
              <a:t>Историческая справка:</a:t>
            </a:r>
            <a:endParaRPr lang="ru-RU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428625" y="1035050"/>
            <a:ext cx="85693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 sz="1200" b="1" dirty="0"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>
              <a:defRPr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Эйфелева башня была построена в Париже в 1889 году, основа её структуры — железные решетки. 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ru-RU" sz="1400" dirty="0"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395288" y="3643314"/>
            <a:ext cx="8353425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600" dirty="0">
                <a:solidFill>
                  <a:srgbClr val="41414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lang="ru-RU" sz="1400" dirty="0">
                <a:solidFill>
                  <a:srgbClr val="41414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Эйфелева башня должна была существовать только до 1909 года, а затем быть демонтированной. Что спасло ее от полного уничтожения – так это сам Эйфель. Он связался с военными и убедил их в том, что у башни есть потенциал для передачи радиосигнала. И мир в долгу перед ним за сохранение одной из самых красивых башен и инженерных чудес света.</a:t>
            </a:r>
            <a:endParaRPr lang="ru-RU" sz="1400" dirty="0"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395288" y="1673225"/>
            <a:ext cx="835342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400" dirty="0">
                <a:solidFill>
                  <a:srgbClr val="414141"/>
                </a:solidFill>
                <a:effectLst/>
                <a:ea typeface="Times New Roman" pitchFamily="18" charset="0"/>
                <a:cs typeface="Arial" charset="0"/>
              </a:rPr>
              <a:t>         </a:t>
            </a:r>
            <a:r>
              <a:rPr lang="ru-RU" sz="1400" dirty="0" smtClean="0">
                <a:solidFill>
                  <a:srgbClr val="41414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Эйфелева </a:t>
            </a:r>
            <a:r>
              <a:rPr lang="ru-RU" sz="1400" dirty="0">
                <a:solidFill>
                  <a:srgbClr val="41414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башня названа в честь своего конструктора, Александра Гюстава Эйфеля. Эйфель был французский инженер-строитель, специализирующийся на металлических конструкциях..</a:t>
            </a:r>
            <a:endParaRPr lang="ru-RU" sz="1400" dirty="0"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400" dirty="0">
                <a:solidFill>
                  <a:srgbClr val="41414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Одним  из подвигов Эйфелевой башни был сам процесс строительства. Массивная башня была завершена гораздо раньше, чем другие памятники, потребовалось два года, чтобы закончить конструкцию. И гораздо меньше рабочей силы было необходимо, всего в 300 сталеваров. Когда строительство Эйфелевой башни было закончено, она стала самым высоким строением в мире. Она несла это звание до 1930 года. Сегодня, Эйфелева башня по-прежнему самое высокое здание в Париже. Высота башни в настоящее время составляет 1069 футов, что составляет более 100 этажей. Столбы Эйфелевой Башни соответствуют точкам на компасе.</a:t>
            </a:r>
            <a:endParaRPr lang="ru-RU" sz="1400" dirty="0"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400" dirty="0">
                <a:solidFill>
                  <a:srgbClr val="41414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lang="ru-RU" sz="1400" dirty="0"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5536" y="404664"/>
            <a:ext cx="828092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</a:rPr>
              <a:t>Техническая характеристика</a:t>
            </a:r>
            <a:endParaRPr lang="ru-RU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3315" name="Picture 4" descr="C:\Users\Юрий\Documents\Папка обмена Bluetooth\Eiffel_sizes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8298" y="1142984"/>
            <a:ext cx="2739256" cy="481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386138" y="1500174"/>
            <a:ext cx="547211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12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 металлической конструкции — 7 300 тонн (полный вес 10 100 тонн). Фундамент выведен из бетонных массивов. Колебания башни во время бурь не превышают 15 см.</a:t>
            </a:r>
          </a:p>
          <a:p>
            <a:pPr eaLnBrk="0" hangingPunct="0"/>
            <a:r>
              <a:rPr lang="ru-RU" sz="12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Нижний этаж представляет собой </a:t>
            </a:r>
            <a:r>
              <a:rPr lang="ru-RU" sz="1200" dirty="0">
                <a:solidFill>
                  <a:srgbClr val="0D0D0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пирамиду</a:t>
            </a:r>
            <a:r>
              <a:rPr lang="ru-RU" sz="12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(129,2 м каждая сторона в основании), образуемую 4 колоннами, соединяющимися на высоте 57,63 м арочным сводом; на своде находится первая платформа Эйфелевой башни. Платформа представляет собой квадрат (65 м в поперечнике).</a:t>
            </a:r>
          </a:p>
          <a:p>
            <a:pPr eaLnBrk="0" hangingPunct="0"/>
            <a:r>
              <a:rPr lang="ru-RU" sz="12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этой платформе поднимается вторая пирамида-башня, образуемая также 4 колоннами, соединяющимися сводом, на котором находится (на высоте 115,73 м) вторая платформа (квадрат в 35 м в поперечнике).</a:t>
            </a:r>
          </a:p>
          <a:p>
            <a:pPr eaLnBrk="0" hangingPunct="0"/>
            <a:r>
              <a:rPr lang="ru-RU" sz="12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Четыре колонны, возвышающиеся на второй платформе, пирамидально сближаясь и постепенно переплетаясь, образуют колоссальную пирамидальную колонну (190 м), несущую на себе третью платформу (на высоте 276,13 м), также квадратной формы (16,5 м в поперечнике); на ней высится маяк с куполом, над которым на высоте 300 м находится площадка (1,4 м в поперечнике).</a:t>
            </a:r>
          </a:p>
          <a:p>
            <a:pPr eaLnBrk="0" hangingPunct="0"/>
            <a:r>
              <a:rPr lang="ru-RU" sz="12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башню ведут лестницы (1792 ступени) и лифты.</a:t>
            </a:r>
          </a:p>
          <a:p>
            <a:pPr eaLnBrk="0" hangingPunct="0"/>
            <a:r>
              <a:rPr lang="ru-RU" sz="12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первой платформе были возведены залы ресторана; на второй платформе помещались резервуары с машинным маслом для гидравлической подъёмной машины (лифта) и ресторан в стеклянной галерее. На третьей платформе размещались астрономическая и метеорологическая обсерватории и физический кабинет. Свет маяка был виден на расстоянии 10 км.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27584" y="620688"/>
            <a:ext cx="74591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Описание технологии    изготовления модели</a:t>
            </a:r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00166" y="2643182"/>
            <a:ext cx="631825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- разработка </a:t>
            </a:r>
            <a:r>
              <a:rPr lang="ru-RU" b="1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эскизов, </a:t>
            </a:r>
            <a:r>
              <a:rPr lang="ru-RU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шаблонов,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ознакомление </a:t>
            </a:r>
            <a:r>
              <a:rPr lang="ru-RU" b="1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с литературой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b="1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- подготовка материалов, инструментов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b="1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- выполнение теоретической части проекта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b="1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- выполнение практической части проекта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b="1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- оформление </a:t>
            </a:r>
            <a:r>
              <a:rPr lang="ru-RU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b="1" dirty="0"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22</TotalTime>
  <Words>888</Words>
  <PresentationFormat>Экран (4:3)</PresentationFormat>
  <Paragraphs>82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Творческий  проект   по      технологии: Эйфелева башня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 проект   по      технологии: Эйфелева башня</dc:title>
  <cp:lastModifiedBy>Юрий Николаевич</cp:lastModifiedBy>
  <cp:revision>28</cp:revision>
  <dcterms:modified xsi:type="dcterms:W3CDTF">2013-01-11T05:03:03Z</dcterms:modified>
</cp:coreProperties>
</file>