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3" r:id="rId2"/>
    <p:sldId id="331" r:id="rId3"/>
    <p:sldId id="354" r:id="rId4"/>
    <p:sldId id="356" r:id="rId5"/>
    <p:sldId id="357" r:id="rId6"/>
    <p:sldId id="355" r:id="rId7"/>
    <p:sldId id="358" r:id="rId8"/>
    <p:sldId id="346" r:id="rId9"/>
    <p:sldId id="306" r:id="rId10"/>
    <p:sldId id="347" r:id="rId11"/>
    <p:sldId id="307" r:id="rId12"/>
    <p:sldId id="337" r:id="rId13"/>
    <p:sldId id="308" r:id="rId14"/>
    <p:sldId id="309" r:id="rId15"/>
    <p:sldId id="350" r:id="rId16"/>
    <p:sldId id="351" r:id="rId17"/>
    <p:sldId id="325" r:id="rId18"/>
    <p:sldId id="326" r:id="rId19"/>
    <p:sldId id="327" r:id="rId20"/>
    <p:sldId id="329" r:id="rId21"/>
    <p:sldId id="328" r:id="rId22"/>
    <p:sldId id="330" r:id="rId23"/>
    <p:sldId id="338" r:id="rId24"/>
    <p:sldId id="359" r:id="rId25"/>
    <p:sldId id="349" r:id="rId26"/>
    <p:sldId id="339" r:id="rId27"/>
    <p:sldId id="348" r:id="rId28"/>
    <p:sldId id="300" r:id="rId29"/>
    <p:sldId id="341" r:id="rId30"/>
    <p:sldId id="342" r:id="rId31"/>
    <p:sldId id="343" r:id="rId32"/>
    <p:sldId id="344" r:id="rId33"/>
    <p:sldId id="316" r:id="rId34"/>
    <p:sldId id="31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54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1983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983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EA7DD-6C59-4750-BEF9-B36A988FD4EC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79240-57B6-4454-B73B-04E0C5059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112E4-D69B-4FBA-8F26-323200D96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6774F-9B79-4938-9FE3-B80C9D39D643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37190-3A66-4806-956D-1B61403BD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39D28-9D4C-4FA9-A516-5B6E5BDAD706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C1F83-80BC-4109-AFDC-41844139D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FE6D-DEEA-4957-B35F-0D64B33B5A18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993DC-F196-41DB-8C77-C6EF6D573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F483B-52F9-431C-9176-39B5687F1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33796-9318-4F9F-B288-7F7C70EA56A4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FA44-9178-45D2-9A79-1D55E4154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58EAC-42E5-4EE1-ACE9-18E00835D495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B8E11-B291-4665-A7FA-D6BBBD38A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6AA7-0240-4440-8900-8D933490AEEB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37B94-6DDB-42EF-B2AF-9A2376ED6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6CC14-28B4-4FCA-A8DA-4DC0CDF01DBB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178DC-EF50-47B8-B905-A74FDFC2F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AB39D-7A94-4557-9EAC-3BD6C34A94EE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8ED54-E7AA-476C-9A85-5B3D6822D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54C2E-394B-4168-B5EC-D436E31AC1A5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F6F1F-CD95-4AAD-9B96-12E45E2DD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C76AB-284D-4112-B890-05D9251E7893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4A4DD-41C9-475A-A026-2A43A7578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8A064-E63E-4EF9-BB07-CB4BD9724971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878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78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78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79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79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79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79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79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79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79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79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79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79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80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80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80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80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80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80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80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80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1880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880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881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81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D085B51-953E-4855-850E-1692DB1E8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881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836B86D-F2BB-40FC-B031-165A0F639E33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75" r:id="rId13"/>
  </p:sldLayoutIdLst>
  <p:transition spd="med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n.ru/09.10.2000/society/6925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:\Documents and Settings\Aida\Рабочий стол\LT_Albhabets_co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2890838"/>
            <a:ext cx="16287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85720" y="142852"/>
            <a:ext cx="8643998" cy="650085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214422"/>
            <a:ext cx="2428892" cy="1285884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50" y="6642100"/>
            <a:ext cx="979488" cy="2159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14375" y="2643188"/>
            <a:ext cx="7786688" cy="1285875"/>
          </a:xfrm>
          <a:solidFill>
            <a:schemeClr val="bg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В мире профессий»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 ЧАС  в  8  КЛАССЕ </a:t>
            </a:r>
            <a:r>
              <a:rPr lang="en-US" sz="2400" dirty="0" smtClean="0">
                <a:solidFill>
                  <a:srgbClr val="000066"/>
                </a:solidFill>
              </a:rPr>
              <a:t/>
            </a:r>
            <a:br>
              <a:rPr lang="en-US" sz="2400" dirty="0" smtClean="0">
                <a:solidFill>
                  <a:srgbClr val="000066"/>
                </a:solidFill>
              </a:rPr>
            </a:br>
            <a:endParaRPr lang="ru-RU" sz="20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Прямоугольник 8"/>
          <p:cNvSpPr>
            <a:spLocks noChangeArrowheads="1"/>
          </p:cNvSpPr>
          <p:nvPr/>
        </p:nvSpPr>
        <p:spPr bwMode="auto">
          <a:xfrm>
            <a:off x="4214813" y="471487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АВТОР:  Нестерова Инна Павловна</a:t>
            </a:r>
            <a:endParaRPr lang="ru-RU">
              <a:latin typeface="Tahoma" pitchFamily="34" charset="0"/>
            </a:endParaRPr>
          </a:p>
        </p:txBody>
      </p:sp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4019550" y="3186113"/>
          <a:ext cx="1104900" cy="485775"/>
        </p:xfrm>
        <a:graphic>
          <a:graphicData uri="http://schemas.openxmlformats.org/presentationml/2006/ole">
            <p:oleObj spid="_x0000_s15372" name="Пакет" r:id="rId5" imgW="1104840" imgH="485640" progId="Package">
              <p:embed/>
            </p:oleObj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100513" y="357188"/>
            <a:ext cx="9429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>
                <a:solidFill>
                  <a:srgbClr val="FFFF00"/>
                </a:solidFill>
                <a:latin typeface="Georgia" pitchFamily="18" charset="0"/>
              </a:rPr>
              <a:t>НАДО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428750" y="214313"/>
            <a:ext cx="7358063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Georgia" pitchFamily="18" charset="0"/>
                <a:ea typeface="Times New Roman" pitchFamily="18" charset="0"/>
                <a:cs typeface="Arial" charset="0"/>
              </a:rPr>
              <a:t>-профессии, связанные со сферой управления</a:t>
            </a:r>
          </a:p>
          <a:p>
            <a:endParaRPr lang="ru-RU" sz="2400">
              <a:latin typeface="Georgia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>
                <a:latin typeface="Georgia" pitchFamily="18" charset="0"/>
                <a:ea typeface="Times New Roman" pitchFamily="18" charset="0"/>
                <a:cs typeface="Arial" charset="0"/>
              </a:rPr>
              <a:t>-профессии, связанные с внедрением </a:t>
            </a:r>
          </a:p>
          <a:p>
            <a:pPr eaLnBrk="0" hangingPunct="0"/>
            <a:r>
              <a:rPr lang="ru-RU" sz="2400">
                <a:latin typeface="Georgia" pitchFamily="18" charset="0"/>
                <a:ea typeface="Times New Roman" pitchFamily="18" charset="0"/>
                <a:cs typeface="Arial" charset="0"/>
              </a:rPr>
              <a:t>компьютерной техники </a:t>
            </a:r>
          </a:p>
          <a:p>
            <a:pPr eaLnBrk="0" hangingPunct="0"/>
            <a:endParaRPr lang="ru-RU" sz="2400">
              <a:latin typeface="Georgia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>
                <a:latin typeface="Georgia" pitchFamily="18" charset="0"/>
                <a:ea typeface="Times New Roman" pitchFamily="18" charset="0"/>
                <a:cs typeface="Arial" charset="0"/>
              </a:rPr>
              <a:t>-строительные профессии</a:t>
            </a:r>
          </a:p>
          <a:p>
            <a:pPr eaLnBrk="0" hangingPunct="0"/>
            <a:endParaRPr lang="ru-RU" sz="2400">
              <a:latin typeface="Georgia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>
                <a:latin typeface="Georgia" pitchFamily="18" charset="0"/>
                <a:ea typeface="Times New Roman" pitchFamily="18" charset="0"/>
                <a:cs typeface="Arial" charset="0"/>
              </a:rPr>
              <a:t>-профессии в области здравоохранения</a:t>
            </a:r>
          </a:p>
          <a:p>
            <a:pPr eaLnBrk="0" hangingPunct="0"/>
            <a:endParaRPr lang="ru-RU" sz="2400">
              <a:latin typeface="Georgia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>
                <a:latin typeface="Georgia" pitchFamily="18" charset="0"/>
                <a:ea typeface="Times New Roman" pitchFamily="18" charset="0"/>
                <a:cs typeface="Arial" charset="0"/>
              </a:rPr>
              <a:t>-профессии в области информации и связи</a:t>
            </a:r>
          </a:p>
          <a:p>
            <a:pPr eaLnBrk="0" hangingPunct="0"/>
            <a:endParaRPr lang="ru-RU" sz="2400">
              <a:latin typeface="Georgia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>
                <a:latin typeface="Georgia" pitchFamily="18" charset="0"/>
                <a:ea typeface="Times New Roman" pitchFamily="18" charset="0"/>
                <a:cs typeface="Arial" charset="0"/>
              </a:rPr>
              <a:t>-профессии, связанные с банковским делом</a:t>
            </a:r>
          </a:p>
          <a:p>
            <a:pPr eaLnBrk="0" hangingPunct="0"/>
            <a:endParaRPr lang="ru-RU" sz="2400">
              <a:latin typeface="Georgia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>
                <a:latin typeface="Georgia" pitchFamily="18" charset="0"/>
                <a:ea typeface="Times New Roman" pitchFamily="18" charset="0"/>
                <a:cs typeface="Arial" charset="0"/>
              </a:rPr>
              <a:t>-профессии в сфере производства</a:t>
            </a:r>
          </a:p>
          <a:p>
            <a:pPr eaLnBrk="0" hangingPunct="0"/>
            <a:endParaRPr lang="ru-RU" sz="2400">
              <a:latin typeface="Georgia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>
                <a:latin typeface="Georgia" pitchFamily="18" charset="0"/>
                <a:ea typeface="Times New Roman" pitchFamily="18" charset="0"/>
                <a:cs typeface="Arial" charset="0"/>
              </a:rPr>
              <a:t>-профессии, связанные с туристическим сервисом</a:t>
            </a:r>
            <a:r>
              <a:rPr lang="ru-RU" sz="2400" b="1">
                <a:latin typeface="Georgia" pitchFamily="18" charset="0"/>
                <a:ea typeface="Times New Roman" pitchFamily="18" charset="0"/>
                <a:cs typeface="Arial" charset="0"/>
              </a:rPr>
              <a:t>.</a:t>
            </a:r>
            <a:endParaRPr lang="ru-RU" sz="2400">
              <a:latin typeface="Georgia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sz="2400">
              <a:ea typeface="Times New Roman" pitchFamily="18" charset="0"/>
              <a:cs typeface="Arial" charset="0"/>
            </a:endParaRPr>
          </a:p>
        </p:txBody>
      </p:sp>
      <p:pic>
        <p:nvPicPr>
          <p:cNvPr id="68610" name="Picture 2" descr="D:\НАТАША\Клипатры 2007\Clipart-Cartoon-Design-03.gif"/>
          <p:cNvPicPr>
            <a:picLocks noChangeAspect="1" noChangeArrowheads="1"/>
          </p:cNvPicPr>
          <p:nvPr/>
        </p:nvPicPr>
        <p:blipFill>
          <a:blip r:embed="rId2"/>
          <a:srcRect l="18124" t="8749" r="12500" b="14375"/>
          <a:stretch>
            <a:fillRect/>
          </a:stretch>
        </p:blipFill>
        <p:spPr bwMode="auto">
          <a:xfrm>
            <a:off x="163513" y="2428875"/>
            <a:ext cx="105092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D:\НАТАША\Клипатры 2007\PE0054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5781675"/>
            <a:ext cx="7858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3341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714500"/>
            <a:ext cx="960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j025442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42875"/>
            <a:ext cx="8572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Рисунок 4" descr="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0" y="785813"/>
            <a:ext cx="13811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Рисунок 6" descr="link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3071813"/>
            <a:ext cx="857250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j031026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63" y="4714875"/>
            <a:ext cx="134937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14313"/>
            <a:ext cx="8513763" cy="6832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Georgia" pitchFamily="18" charset="0"/>
              </a:rPr>
              <a:t>ПРОФЕССИИ,  КОТОРЫЕ  БУДУТ  ВОСТРЕБОВАНЫ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Georgia" pitchFamily="18" charset="0"/>
              </a:rPr>
              <a:t>ЧЕРЕЗ 6 -7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Georgia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Georgia" pitchFamily="18" charset="0"/>
              </a:rPr>
              <a:t>Инженерные специальности (возрастет спрос на инженерные кадры, способные управлять производством и обслуживать более совершенную технику)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Georgia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Georgia" pitchFamily="18" charset="0"/>
              </a:rPr>
              <a:t>2. Разработчики компьютерного обеспечения (возрастет спрос на профессиональных программистов, поскольку еще актуальней станет проблема хранения данных)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Georgia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Georgia" pitchFamily="18" charset="0"/>
              </a:rPr>
              <a:t>3.   Маркетинг и продажи (возрастет спрос на специалистов по  продаже и маркетингу, станет  очень востребованной профессия «продавец»)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Georgia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Georgia" pitchFamily="18" charset="0"/>
              </a:rPr>
              <a:t>4.      Профессии, связанные с сервисом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Georgia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Georgia" pitchFamily="18" charset="0"/>
              </a:rPr>
              <a:t>5.    Эколог (начнет повышаться спрос на эту профессию, так как все большее место будут занимать проблемы сохранения окружающей среды)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Georgia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Georgia" pitchFamily="18" charset="0"/>
              </a:rPr>
              <a:t>6.      Медицинские  специальности (медсестра, врач)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Georgia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Georgia" pitchFamily="18" charset="0"/>
              </a:rPr>
              <a:t>7.   Рабочие  профессии: слесарь, </a:t>
            </a:r>
            <a:r>
              <a:rPr lang="ru-RU" dirty="0" err="1">
                <a:latin typeface="Georgia" pitchFamily="18" charset="0"/>
              </a:rPr>
              <a:t>электрогазосварщик</a:t>
            </a:r>
            <a:r>
              <a:rPr lang="ru-RU" dirty="0">
                <a:latin typeface="Georgia" pitchFamily="18" charset="0"/>
              </a:rPr>
              <a:t>, электромонтер, токарь и др.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dirty="0">
              <a:latin typeface="Georgia" pitchFamily="18" charset="0"/>
            </a:endParaRPr>
          </a:p>
        </p:txBody>
      </p:sp>
      <p:sp>
        <p:nvSpPr>
          <p:cNvPr id="26626" name="AutoShape 1" descr="http://www.irkzan.ru/img/p.gif"/>
          <p:cNvSpPr>
            <a:spLocks noChangeAspect="1" noChangeArrowheads="1"/>
          </p:cNvSpPr>
          <p:nvPr/>
        </p:nvSpPr>
        <p:spPr bwMode="auto">
          <a:xfrm>
            <a:off x="0" y="0"/>
            <a:ext cx="57150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428625" y="714375"/>
            <a:ext cx="8286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</a:rPr>
              <a:t/>
            </a:r>
            <a:br>
              <a:rPr lang="ru-RU">
                <a:latin typeface="Tahoma" pitchFamily="34" charset="0"/>
              </a:rPr>
            </a:br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285750"/>
            <a:ext cx="2214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желания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4313" y="2428875"/>
            <a:ext cx="2500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интересы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85750" y="4500563"/>
            <a:ext cx="4338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склонности</a:t>
            </a:r>
            <a:r>
              <a:rPr lang="ru-RU" sz="3200" b="1">
                <a:solidFill>
                  <a:srgbClr val="FF0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43625" y="2357438"/>
            <a:ext cx="2744788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2060"/>
                </a:solidFill>
                <a:latin typeface="Georgia" pitchFamily="18" charset="0"/>
              </a:rPr>
              <a:t>призвание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500313" y="785813"/>
            <a:ext cx="3643312" cy="2071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500313" y="2857500"/>
            <a:ext cx="3571875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928938" y="2928938"/>
            <a:ext cx="3071812" cy="1860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58125" y="3357563"/>
            <a:ext cx="9286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FF00"/>
                </a:solidFill>
                <a:latin typeface="Georgia" pitchFamily="18" charset="0"/>
              </a:rPr>
              <a:t>ХОЧУ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85750" y="500063"/>
            <a:ext cx="1285875" cy="1214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Tahoma" pitchFamily="34" charset="0"/>
            </a:endParaRPr>
          </a:p>
        </p:txBody>
      </p:sp>
      <p:cxnSp>
        <p:nvCxnSpPr>
          <p:cNvPr id="37891" name="AutoShape 3"/>
          <p:cNvCxnSpPr>
            <a:cxnSpLocks noChangeShapeType="1"/>
          </p:cNvCxnSpPr>
          <p:nvPr/>
        </p:nvCxnSpPr>
        <p:spPr bwMode="auto">
          <a:xfrm rot="5400000" flipH="1" flipV="1">
            <a:off x="1881188" y="904875"/>
            <a:ext cx="738187" cy="500063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892" name="AutoShape 4"/>
          <p:cNvCxnSpPr>
            <a:cxnSpLocks noChangeShapeType="1"/>
          </p:cNvCxnSpPr>
          <p:nvPr/>
        </p:nvCxnSpPr>
        <p:spPr bwMode="auto">
          <a:xfrm rot="16200000" flipH="1">
            <a:off x="2357438" y="1000125"/>
            <a:ext cx="714375" cy="428625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5072063" y="714375"/>
            <a:ext cx="827087" cy="779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7358063" y="571500"/>
            <a:ext cx="763587" cy="9144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Tahoma" pitchFamily="34" charset="0"/>
            </a:endParaRPr>
          </a:p>
        </p:txBody>
      </p:sp>
      <p:cxnSp>
        <p:nvCxnSpPr>
          <p:cNvPr id="37895" name="AutoShape 7"/>
          <p:cNvCxnSpPr>
            <a:cxnSpLocks noChangeShapeType="1"/>
          </p:cNvCxnSpPr>
          <p:nvPr/>
        </p:nvCxnSpPr>
        <p:spPr bwMode="auto">
          <a:xfrm rot="5400000" flipH="1" flipV="1">
            <a:off x="2794001" y="1063625"/>
            <a:ext cx="627062" cy="357187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896" name="AutoShape 8"/>
          <p:cNvCxnSpPr>
            <a:cxnSpLocks noChangeShapeType="1"/>
          </p:cNvCxnSpPr>
          <p:nvPr/>
        </p:nvCxnSpPr>
        <p:spPr bwMode="auto">
          <a:xfrm rot="16200000" flipH="1">
            <a:off x="3214688" y="1000125"/>
            <a:ext cx="642937" cy="500063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8688" y="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ahoma" pitchFamily="34" charset="0"/>
              </a:rPr>
              <a:t>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43188" y="357188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ahoma" pitchFamily="34" charset="0"/>
              </a:rPr>
              <a:t>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14938" y="285750"/>
            <a:ext cx="595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ahoma" pitchFamily="34" charset="0"/>
              </a:rPr>
              <a:t>3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429500" y="142875"/>
            <a:ext cx="64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ahoma" pitchFamily="34" charset="0"/>
              </a:rPr>
              <a:t>4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00188" y="6215063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FF00"/>
                </a:solidFill>
                <a:latin typeface="Georgia" pitchFamily="18" charset="0"/>
              </a:rPr>
              <a:t>ПСИХОГЕОМЕТРИЯ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42875" y="2071688"/>
            <a:ext cx="164306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тебя развито трудолюбие, выносливость, терпение. Имеется склонность к систематизации, упорядочиванию, организации людей и вещей вокруг себя.  Ты  можешь стать отличным администратором, но не рекомендуется связывать свою профессиональную деятельность со сферой менеджмента.</a:t>
            </a:r>
            <a:endParaRPr lang="ru-RU" sz="13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2357438" y="2214563"/>
            <a:ext cx="14287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обладаешь творчеством, интуицией, способен видеть красоту. Имеешь природное остроумие. Для тебя скучны шаблоны, правила, инструкции. Отсутствие настойчивости мешает тебе  в доведении дела до конца.</a:t>
            </a:r>
            <a:endParaRPr lang="ru-RU" sz="13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4429125" y="2357438"/>
            <a:ext cx="1785938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тебя развита доброжелательность. Ты – отличный коммуникатор, как никто умеешь слушать собеседника, способен сопереживать, сочувствовать, эмоционально откликаться на чужую боль. Для тебя не приемлем межличностный конфликт, и не рекомендуется профессиональная сфера менеджмента. Из тебя может получиться отличный психолог.</a:t>
            </a:r>
            <a:endParaRPr lang="ru-RU" sz="13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6786563" y="2428875"/>
            <a:ext cx="17145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Тебе свойственно лидерство, способность концентрироваться на главной цели, энергичность, уверенность, установка на выигрыш, победу, успех. Ты категоричен в высказываниях, честолюбив, стремишься достичь высокого статуса, положения в обществе. Тебе рекомендуется сфера менеджмента.</a:t>
            </a:r>
            <a:endParaRPr lang="ru-RU" sz="13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3" grpId="0" animBg="1"/>
      <p:bldP spid="37894" grpId="0" animBg="1"/>
      <p:bldP spid="9" grpId="0"/>
      <p:bldP spid="11" grpId="0"/>
      <p:bldP spid="12" grpId="0"/>
      <p:bldP spid="13" grpId="0"/>
      <p:bldP spid="14" grpId="0"/>
      <p:bldP spid="37898" grpId="0"/>
      <p:bldP spid="37899" grpId="0"/>
      <p:bldP spid="37900" grpId="0"/>
      <p:bldP spid="379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2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3"/>
            <a:ext cx="8893175" cy="91598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dirty="0">
                <a:effectLst/>
              </a:rPr>
              <a:t>ПРОФЕССИОНАЛЬНЫЙ ПРОГНОЗ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graphicFrame>
        <p:nvGraphicFramePr>
          <p:cNvPr id="29734" name="Group 38"/>
          <p:cNvGraphicFramePr>
            <a:graphicFrameLocks noGrp="1"/>
          </p:cNvGraphicFramePr>
          <p:nvPr>
            <p:ph sz="half" idx="4294967295"/>
          </p:nvPr>
        </p:nvGraphicFramePr>
        <p:xfrm>
          <a:off x="250825" y="836613"/>
          <a:ext cx="8642350" cy="5062601"/>
        </p:xfrm>
        <a:graphic>
          <a:graphicData uri="http://schemas.openxmlformats.org/drawingml/2006/table">
            <a:tbl>
              <a:tblPr/>
              <a:tblGrid>
                <a:gridCol w="1833563"/>
                <a:gridCol w="4022725"/>
                <a:gridCol w="2786062"/>
              </a:tblGrid>
              <a:tr h="307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Знаки Зодиака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Конкретные профессии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ВОДОЛЕЙ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(21.01.-19.02.)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Инженер, механик, учитель, переводчик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Корниенко М.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Программист, бухгалтер, детектив, электрик, юрист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Свирюкова А.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ОВЕН</a:t>
                      </a: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(21.03.- 20.04.)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Учитель, актёр, фермер, врач, журналист, стюардесса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Крылова е.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Иванушкина 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БЛИЗНЕЦЫ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Инженер, военный, водитель, лётчик, переводчик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РАК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(21.06.- 22.О7.)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Менеджер, бухгалтер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Федотова 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Конобеевская К.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ЛЕВ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(23.07.- 23.08.)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Бизнесмен, менеджер, дизайнер, социальный работник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Килина 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Шалыгина В.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Хоменко М.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15" name="Picture 35" descr="individ-konsu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571500"/>
            <a:ext cx="14081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3" name="Rectangle 41"/>
          <p:cNvSpPr>
            <a:spLocks noGrp="1" noChangeArrowheads="1"/>
          </p:cNvSpPr>
          <p:nvPr>
            <p:ph type="title"/>
          </p:nvPr>
        </p:nvSpPr>
        <p:spPr>
          <a:xfrm>
            <a:off x="358775" y="214313"/>
            <a:ext cx="8499475" cy="17748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/>
              <a:t>ПРОФЕССИОНАЛЬНЫЙ ПРОГНОЗ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graphicFrame>
        <p:nvGraphicFramePr>
          <p:cNvPr id="30739" name="Group 19"/>
          <p:cNvGraphicFramePr>
            <a:graphicFrameLocks noGrp="1"/>
          </p:cNvGraphicFramePr>
          <p:nvPr>
            <p:ph idx="1"/>
          </p:nvPr>
        </p:nvGraphicFramePr>
        <p:xfrm>
          <a:off x="214313" y="1643063"/>
          <a:ext cx="8643937" cy="4234752"/>
        </p:xfrm>
        <a:graphic>
          <a:graphicData uri="http://schemas.openxmlformats.org/drawingml/2006/table">
            <a:tbl>
              <a:tblPr/>
              <a:tblGrid>
                <a:gridCol w="1857375"/>
                <a:gridCol w="5000625"/>
                <a:gridCol w="1785937"/>
              </a:tblGrid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(24.08.-23.09.)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Инженер, психолог, врач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Акименко М., Иванова А., Новикова Э., Смирнова  В.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СКОРПИОН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(24.10.-22.11.)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Программист, фермер, механик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Бадина 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Орлова Д.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СТРЕЛЕЦ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(23.11.-22.12.)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Врач, криминалист, менеджер, лётчик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Игнатова 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Сергеенко А.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КОЗЕРОГ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(23.12.-20.01.)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Юрист, дипломат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Гайнуллина 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6" descr="ind_progn_1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429250"/>
            <a:ext cx="185578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0" descr="_le_announc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535781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857250" y="357188"/>
            <a:ext cx="7345363" cy="15843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i="1">
                <a:solidFill>
                  <a:srgbClr val="002060"/>
                </a:solidFill>
                <a:latin typeface="Bookman Old Style" pitchFamily="18" charset="0"/>
              </a:rPr>
              <a:t>Типология профессий</a:t>
            </a:r>
          </a:p>
          <a:p>
            <a:pPr algn="ctr"/>
            <a:r>
              <a:rPr lang="ru-RU" sz="2400" i="1">
                <a:solidFill>
                  <a:srgbClr val="002060"/>
                </a:solidFill>
                <a:latin typeface="Bookman Old Style" pitchFamily="18" charset="0"/>
              </a:rPr>
              <a:t>(по Е.А.Климову) </a:t>
            </a: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684213" y="2492375"/>
            <a:ext cx="2303462" cy="865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Georgia" pitchFamily="18" charset="0"/>
              </a:rPr>
              <a:t>Человек - человек</a:t>
            </a: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3419475" y="2492375"/>
            <a:ext cx="2232025" cy="865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Georgia" pitchFamily="18" charset="0"/>
              </a:rPr>
              <a:t>Человек - техника</a:t>
            </a: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6011863" y="2492375"/>
            <a:ext cx="2160587" cy="865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Georgia" pitchFamily="18" charset="0"/>
              </a:rPr>
              <a:t>Человек - знак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1547813" y="4076700"/>
            <a:ext cx="2447925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Georgia" pitchFamily="18" charset="0"/>
              </a:rPr>
              <a:t>Человек - искусство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4859338" y="4005263"/>
            <a:ext cx="2449512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Georgia" pitchFamily="18" charset="0"/>
              </a:rPr>
              <a:t>Человек - природа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57375" y="357188"/>
            <a:ext cx="4500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Georgia" pitchFamily="18" charset="0"/>
              </a:rPr>
              <a:t>ЧЕЛОВЕК –ЧЕЛОВЕК</a:t>
            </a:r>
          </a:p>
          <a:p>
            <a:pPr algn="ctr"/>
            <a:r>
              <a:rPr lang="ru-RU">
                <a:latin typeface="Georgia" pitchFamily="18" charset="0"/>
              </a:rPr>
              <a:t>         предмет  труда - люди. </a:t>
            </a:r>
          </a:p>
          <a:p>
            <a:pPr algn="ctr"/>
            <a:endParaRPr lang="ru-RU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1397000"/>
          <a:ext cx="864399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-профессии, связанные с обучением и воспитанием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-профессии, связанные с управлением производством, руководством людьми, коллективами</a:t>
                      </a:r>
                    </a:p>
                    <a:p>
                      <a:pPr algn="just"/>
                      <a:endParaRPr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-профессии, связанные с бытовым, торговым обслуживанием</a:t>
                      </a:r>
                    </a:p>
                    <a:p>
                      <a:pPr algn="just"/>
                      <a:endParaRPr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-профессии, связанные с информационным обслуживанием</a:t>
                      </a:r>
                    </a:p>
                    <a:p>
                      <a:pPr algn="just"/>
                      <a:endParaRPr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-профессии, связанные с информационно-художественным обслуживанием людей и руководством художественными коллективами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-профессии, связанные с медицинским обслуживанием</a:t>
                      </a:r>
                    </a:p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Врач, учитель, психолог, парикмахер, экскурсовод, менеджер, руководитель художественного коллектива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5" descr="bd0721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928687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j0301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142875"/>
            <a:ext cx="10652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57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Georgia" pitchFamily="18" charset="0"/>
              </a:rPr>
              <a:t>ЧЕЛОВЕК – ТЕХНИКА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предмет труда -технические объекты (машины, механизмы), материалы, виды энергии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397000"/>
          <a:ext cx="8358187" cy="3931920"/>
        </p:xfrm>
        <a:graphic>
          <a:graphicData uri="http://schemas.openxmlformats.org/drawingml/2006/table">
            <a:tbl>
              <a:tblPr/>
              <a:tblGrid>
                <a:gridCol w="4178300"/>
                <a:gridCol w="41798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-профессии по добыче, обработке грунтов, горных пород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-профессии по ремонту, наладке, обслуживанию технологических машин, установок, транспортных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-профессии по производству и обработки металла, механической сборки, монтажу машин, приборов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-профессии по монтажу, ремонту зданий, сооружений, конструкций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-профессии по ремонту, наладке, обслуживанию электрооборудования, приборов, аппаратов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проходчик, столяр, техник-металлург, инженер-механик, архитектор, электромонтажник, радиомеханик, строитель, сборщик компьютеров, специалист по телекоммуникациям ,водитель, слесарь, токарь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3" descr="j03102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14625"/>
            <a:ext cx="15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j02343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2857500"/>
            <a:ext cx="18748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060575"/>
            <a:ext cx="7772400" cy="7254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>
                <a:solidFill>
                  <a:schemeClr val="tx1"/>
                </a:solidFill>
                <a:latin typeface="Georgia" pitchFamily="18" charset="0"/>
              </a:rPr>
              <a:t>Кем быть?</a:t>
            </a: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sz="280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algn="r" eaLnBrk="1" hangingPunct="1">
              <a:defRPr/>
            </a:pPr>
            <a:endParaRPr lang="ru-RU"/>
          </a:p>
          <a:p>
            <a:pPr algn="r" eaLnBrk="1" hangingPunct="1">
              <a:defRPr/>
            </a:pPr>
            <a:endParaRPr lang="ru-RU"/>
          </a:p>
        </p:txBody>
      </p:sp>
      <p:pic>
        <p:nvPicPr>
          <p:cNvPr id="3077" name="Picture 5" descr="MCj040773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7143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 descr="MCj043487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 descr="MCj0434879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35768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 descr="MCj0434889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3" descr="MCj0434883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1025" y="2205038"/>
            <a:ext cx="22129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4" descr="MCj0434880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4312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5" descr="MCj0434894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0" y="142875"/>
            <a:ext cx="20320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6" descr="j034493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0" y="3565525"/>
            <a:ext cx="1785938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0063" y="214313"/>
            <a:ext cx="6500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357188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Georgia" pitchFamily="18" charset="0"/>
              </a:rPr>
              <a:t>ЧЕЛОВЕК – ЗНАКОВАЯ  СИСТЕМА</a:t>
            </a:r>
          </a:p>
          <a:p>
            <a:pPr algn="ctr"/>
            <a:r>
              <a:rPr lang="ru-RU">
                <a:latin typeface="Georgia" pitchFamily="18" charset="0"/>
              </a:rPr>
              <a:t>предмет труда - условные знаки, цифры, коды, естественные или искусственные языки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1397000"/>
          <a:ext cx="821537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0362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-профессии, связанные с оформлением документов, делопроизводством, анализом текстов или их преобразованием, перекодированием,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-профессии, предметом труда в которых являются числа, количественные соотношения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-профессии, связанные с обработкой информации в виде системы условных знаков, схематических изображений объектов.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переводчик, чертежник, инженер, топограф, секретарь-машинистка,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программист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корректор,  библиотекарь, переводчик бухгалтер,     экономист, телефонист, 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радист, кассир, верстальщик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2" descr="j02307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2714625"/>
            <a:ext cx="885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j03434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857500"/>
            <a:ext cx="10001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0063" y="214313"/>
            <a:ext cx="836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Georgia" pitchFamily="18" charset="0"/>
              </a:rPr>
              <a:t>ЧЕЛОВЕК  - ХУДОЖЕСТВЕННЫЙ  ОБРАЗ</a:t>
            </a:r>
          </a:p>
          <a:p>
            <a:pPr algn="ctr"/>
            <a:r>
              <a:rPr lang="ru-RU">
                <a:latin typeface="Georgia" pitchFamily="18" charset="0"/>
              </a:rPr>
              <a:t>предмет труда -художественный образ, способы его построения. </a:t>
            </a:r>
          </a:p>
          <a:p>
            <a:pPr algn="ctr"/>
            <a:endParaRPr lang="ru-RU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1397000"/>
          <a:ext cx="8358187" cy="2499360"/>
        </p:xfrm>
        <a:graphic>
          <a:graphicData uri="http://schemas.openxmlformats.org/drawingml/2006/table">
            <a:tbl>
              <a:tblPr/>
              <a:tblGrid>
                <a:gridCol w="4178300"/>
                <a:gridCol w="41798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профессии, связанные с изобразительной деятельностью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-профессии, связанные с музыкальной деятельностью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-профессии, связанные с литературно-художественной деятельностью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-профессии, связанные с актерско-сценической деятельностью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артист, художник, музыкант, дизайнер, резчик по камню, литературный работник, ювелир,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актер, цветовод , декоратор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8" descr="j02404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25" y="4572000"/>
            <a:ext cx="15541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j03247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2643188"/>
            <a:ext cx="10509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aby0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214563"/>
            <a:ext cx="11525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Georgia" pitchFamily="18" charset="0"/>
              </a:rPr>
              <a:t>ЧЕЛОВЕК - ПРИРОДА</a:t>
            </a:r>
            <a:r>
              <a:rPr lang="ru-RU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>
                <a:latin typeface="Georgia" pitchFamily="18" charset="0"/>
              </a:rPr>
              <a:t>предмет труда- растительные организмы, животные организмы, микроорганизмы. </a:t>
            </a:r>
          </a:p>
          <a:p>
            <a:endParaRPr lang="ru-RU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500188"/>
          <a:ext cx="8501122" cy="3036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30362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профессии, связанные с сельским хозяйством, пищевой промышленностью, медициной и научными исследованиями (биология, география)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семеновод, мастер-животновод, зоотехник, агроном, кинолог, лаборант химико-бактериологического анализа , биолог,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егерь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hk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357438"/>
            <a:ext cx="1651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285750" y="1714500"/>
            <a:ext cx="9286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FF00"/>
                </a:solidFill>
                <a:latin typeface="Georgia" pitchFamily="18" charset="0"/>
              </a:rPr>
              <a:t>МОГУ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57563" y="1857375"/>
            <a:ext cx="292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УРОВЕНЬ  ЗНАНИЙ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86125" y="2571750"/>
            <a:ext cx="4429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НАЛИЧИЕ СПОСОБНОСТЕЙ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14688" y="3348038"/>
            <a:ext cx="471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ФИЗИЧЕСКИЕ  ВОЗМОЖНОСТИ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43250" y="4276725"/>
            <a:ext cx="369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ВОЗМОЖНОСТЬ  ПОСТУПИТЬ 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1785938" y="2000250"/>
            <a:ext cx="914400" cy="285750"/>
          </a:xfrm>
          <a:prstGeom prst="righ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1785938" y="2714625"/>
            <a:ext cx="914400" cy="285750"/>
          </a:xfrm>
          <a:prstGeom prst="righ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1785938" y="3429000"/>
            <a:ext cx="985837" cy="285750"/>
          </a:xfrm>
          <a:prstGeom prst="righ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1857375" y="4286250"/>
            <a:ext cx="914400" cy="285750"/>
          </a:xfrm>
          <a:prstGeom prst="righ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ru-RU" sz="3600" b="1" smtClean="0">
                <a:effectLst/>
                <a:latin typeface="Times New Roman" pitchFamily="18" charset="0"/>
              </a:rPr>
              <a:t>Факторы, влияющие на выбор профессии</a:t>
            </a:r>
            <a:r>
              <a:rPr lang="ru-RU" sz="3800" smtClean="0">
                <a:effectLst/>
              </a:rPr>
              <a:t> </a:t>
            </a:r>
            <a:br>
              <a:rPr lang="ru-RU" sz="3800" smtClean="0">
                <a:effectLst/>
              </a:rPr>
            </a:br>
            <a:endParaRPr lang="ru-RU" sz="3800" smtClean="0">
              <a:effectLst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effectLst/>
                <a:latin typeface="Times New Roman" pitchFamily="18" charset="0"/>
              </a:rPr>
              <a:t>призвание и талант хобби, увлеченность, склонности, мотивы труда, способности, внутренние возможности; </a:t>
            </a:r>
          </a:p>
          <a:p>
            <a:pPr>
              <a:lnSpc>
                <a:spcPct val="90000"/>
              </a:lnSpc>
            </a:pPr>
            <a:r>
              <a:rPr lang="ru-RU" smtClean="0">
                <a:effectLst/>
                <a:latin typeface="Times New Roman" pitchFamily="18" charset="0"/>
              </a:rPr>
              <a:t>семейные династии и советы друзей (продолжение дела родителей); </a:t>
            </a:r>
          </a:p>
          <a:p>
            <a:pPr>
              <a:lnSpc>
                <a:spcPct val="90000"/>
              </a:lnSpc>
            </a:pPr>
            <a:r>
              <a:rPr lang="ru-RU" smtClean="0">
                <a:effectLst/>
                <a:latin typeface="Times New Roman" pitchFamily="18" charset="0"/>
              </a:rPr>
              <a:t>желание и знакомство (это может быть идеал, кумир или пример живого человека); </a:t>
            </a:r>
          </a:p>
          <a:p>
            <a:pPr>
              <a:lnSpc>
                <a:spcPct val="90000"/>
              </a:lnSpc>
            </a:pPr>
            <a:r>
              <a:rPr lang="ru-RU" smtClean="0">
                <a:effectLst/>
                <a:latin typeface="Times New Roman" pitchFamily="18" charset="0"/>
              </a:rPr>
              <a:t>практицизм и романтизм, связанные с личностными качествами, с самооценкой, с интересами. Вот такова карта наших личных интересов класса.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50" y="1765300"/>
            <a:ext cx="87153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судьба не случайность, а предмет нашего собственного выбора; </a:t>
            </a:r>
          </a:p>
          <a:p>
            <a:pPr algn="just">
              <a:buFontTx/>
              <a:buChar char="•"/>
            </a:pPr>
            <a:endParaRPr lang="ru-RU" sz="2400" b="1"/>
          </a:p>
          <a:p>
            <a:pPr algn="just" eaLnBrk="0" hangingPunct="0">
              <a:buFontTx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самый несчастный из людей тот, для которого в мире не оказалось работы; </a:t>
            </a:r>
          </a:p>
          <a:p>
            <a:pPr algn="just" eaLnBrk="0" hangingPunct="0">
              <a:buFontTx/>
              <a:buChar char="•"/>
            </a:pPr>
            <a:endParaRPr lang="ru-RU" sz="2400" b="1"/>
          </a:p>
          <a:p>
            <a:pPr algn="just" eaLnBrk="0" hangingPunct="0">
              <a:buFontTx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истинное сокровище для людей – найти себя в труде.;</a:t>
            </a:r>
          </a:p>
          <a:p>
            <a:pPr algn="just" eaLnBrk="0" hangingPunct="0">
              <a:buFontTx/>
              <a:buChar char="•"/>
            </a:pPr>
            <a:endParaRPr lang="ru-RU" sz="2400" b="1"/>
          </a:p>
          <a:p>
            <a:pPr algn="just" eaLnBrk="0" hangingPunct="0">
              <a:buFontTx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счастливая, преуспевающая личность сегодня – это… профессионал.</a:t>
            </a:r>
            <a:endParaRPr lang="ru-RU" sz="2400" b="1"/>
          </a:p>
        </p:txBody>
      </p:sp>
      <p:pic>
        <p:nvPicPr>
          <p:cNvPr id="5" name="Picture 3" descr="D:\НАТАША\Клипатры 2007\клипатры 1\computer\arrow-down-purple_benji_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214313"/>
            <a:ext cx="76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25" y="357188"/>
            <a:ext cx="81438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4000">
                <a:latin typeface="Georgia" pitchFamily="18" charset="0"/>
                <a:cs typeface="Times New Roman" pitchFamily="18" charset="0"/>
              </a:rPr>
              <a:t>Во-первых, чтобы профессия  была интересной. </a:t>
            </a:r>
          </a:p>
          <a:p>
            <a:pPr algn="just"/>
            <a:endParaRPr lang="ru-RU" sz="4000">
              <a:latin typeface="Georgia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4000">
                <a:latin typeface="Georgia" pitchFamily="18" charset="0"/>
                <a:cs typeface="Times New Roman" pitchFamily="18" charset="0"/>
              </a:rPr>
              <a:t>Во-вторых, чтобы можно было найти работу по специальности. </a:t>
            </a:r>
          </a:p>
          <a:p>
            <a:pPr algn="just" eaLnBrk="0" hangingPunct="0"/>
            <a:endParaRPr lang="ru-RU" sz="4000">
              <a:latin typeface="Georgia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4000">
                <a:latin typeface="Georgia" pitchFamily="18" charset="0"/>
                <a:cs typeface="Times New Roman" pitchFamily="18" charset="0"/>
              </a:rPr>
              <a:t>В-третьих, чтобы профессия соответствовала вашим возможностям .</a:t>
            </a:r>
            <a:endParaRPr lang="ru-RU" sz="4000">
              <a:latin typeface="Georgia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71750" y="571500"/>
            <a:ext cx="635793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latin typeface="Georgia" pitchFamily="18" charset="0"/>
              </a:rPr>
              <a:t>Если человек не знает,  к какой пристани он держит путь, для него ни один ветер не будет попутным</a:t>
            </a:r>
            <a:r>
              <a:rPr lang="ru-RU" sz="2800" b="1">
                <a:latin typeface="Georgia" pitchFamily="18" charset="0"/>
              </a:rPr>
              <a:t>.</a:t>
            </a:r>
          </a:p>
          <a:p>
            <a:pPr algn="r"/>
            <a:endParaRPr lang="ru-RU" sz="2800" b="1">
              <a:latin typeface="Georgia" pitchFamily="18" charset="0"/>
            </a:endParaRPr>
          </a:p>
          <a:p>
            <a:pPr algn="r"/>
            <a:r>
              <a:rPr lang="ru-RU" sz="2000" i="1">
                <a:latin typeface="Georgia" pitchFamily="18" charset="0"/>
              </a:rPr>
              <a:t>Сенека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3429000"/>
            <a:ext cx="8572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>
                <a:solidFill>
                  <a:srgbClr val="FFFF00"/>
                </a:solidFill>
                <a:latin typeface="Georgia" pitchFamily="18" charset="0"/>
              </a:rPr>
              <a:t>Выбирая профессию –ты выбираешь свое будущее</a:t>
            </a:r>
            <a:r>
              <a:rPr lang="ru-RU" sz="4800">
                <a:solidFill>
                  <a:srgbClr val="FFFF00"/>
                </a:solidFill>
                <a:latin typeface="Georgia" pitchFamily="18" charset="0"/>
              </a:rPr>
              <a:t>!</a:t>
            </a:r>
          </a:p>
        </p:txBody>
      </p:sp>
      <p:pic>
        <p:nvPicPr>
          <p:cNvPr id="4" name="Рисунок 1" descr="AG0031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4206875"/>
            <a:ext cx="1814513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WELCOME"/>
          <p:cNvPicPr>
            <a:picLocks noChangeArrowheads="1"/>
          </p:cNvPicPr>
          <p:nvPr/>
        </p:nvPicPr>
        <p:blipFill>
          <a:blip r:embed="rId3"/>
          <a:srcRect t="-703"/>
          <a:stretch>
            <a:fillRect/>
          </a:stretch>
        </p:blipFill>
        <p:spPr bwMode="auto">
          <a:xfrm>
            <a:off x="357188" y="3929063"/>
            <a:ext cx="1571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aby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5143500"/>
            <a:ext cx="13731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Чижуня\Рабочий стол\ps_249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8575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476250"/>
            <a:ext cx="8929687" cy="56197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7200" dirty="0">
                <a:solidFill>
                  <a:srgbClr val="00B0F0"/>
                </a:solidFill>
                <a:latin typeface="Georgia" pitchFamily="18" charset="0"/>
              </a:rPr>
              <a:t>Спасибо за работу! </a:t>
            </a:r>
            <a:endParaRPr lang="ru-RU" sz="7200" dirty="0" smtClean="0">
              <a:solidFill>
                <a:srgbClr val="00B0F0"/>
              </a:solidFill>
              <a:latin typeface="Georgia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7200" dirty="0" smtClean="0">
                <a:solidFill>
                  <a:srgbClr val="00B0F0"/>
                </a:solidFill>
                <a:latin typeface="Georgia" pitchFamily="18" charset="0"/>
              </a:rPr>
              <a:t>Успехов</a:t>
            </a:r>
            <a:r>
              <a:rPr lang="ru-RU" sz="7200" dirty="0">
                <a:solidFill>
                  <a:srgbClr val="00B0F0"/>
                </a:solidFill>
                <a:latin typeface="Georgia" pitchFamily="18" charset="0"/>
              </a:rPr>
              <a:t>!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57688" y="214313"/>
            <a:ext cx="4643437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200">
                <a:latin typeface="Georgia" pitchFamily="18" charset="0"/>
                <a:ea typeface="Times New Roman" pitchFamily="18" charset="0"/>
                <a:cs typeface="Gautami" pitchFamily="2"/>
              </a:rPr>
              <a:t>    ФЕДОРОВ Святослав Николаевич (1927 - 2000), российский офтальмолог. Родился в семье военного. В 1943, после окончания школы, поступил в Ереванское подготовительное артиллерийское училище, но учебу не закончил. В 1952 окончил медицинский институт в Ростове-на-Дону.</a:t>
            </a:r>
          </a:p>
          <a:p>
            <a:pPr algn="just" eaLnBrk="0" hangingPunct="0"/>
            <a:r>
              <a:rPr lang="ru-RU" sz="1200">
                <a:latin typeface="Georgia" pitchFamily="18" charset="0"/>
                <a:ea typeface="Times New Roman" pitchFamily="18" charset="0"/>
                <a:cs typeface="Gautami" pitchFamily="2"/>
              </a:rPr>
              <a:t>     После окончания института в течение года работал врачом-окулистом районной больницы в станице Вешенская. В 1957 стал заведующим клиническим отделом Чебоксарского филиала Государственного института глазных болезней.</a:t>
            </a:r>
          </a:p>
          <a:p>
            <a:pPr algn="just" eaLnBrk="0" hangingPunct="0"/>
            <a:r>
              <a:rPr lang="ru-RU" sz="1200">
                <a:latin typeface="Georgia" pitchFamily="18" charset="0"/>
                <a:ea typeface="Times New Roman" pitchFamily="18" charset="0"/>
                <a:cs typeface="Gautami" pitchFamily="2"/>
              </a:rPr>
              <a:t>     В 1960 создал искусственный хрусталик и впервые в стране провел уникальную операцию по его вживлению в глаз человека. В 1967 был переведен в Москву и возглавил кафедру глазных болезней. В  1973 впервые в мире разработал технологию операции по лечению глаукомы на разных стадиях.</a:t>
            </a:r>
          </a:p>
          <a:p>
            <a:pPr algn="just" eaLnBrk="0" hangingPunct="0"/>
            <a:r>
              <a:rPr lang="ru-RU" sz="1200">
                <a:latin typeface="Georgia" pitchFamily="18" charset="0"/>
                <a:ea typeface="Times New Roman" pitchFamily="18" charset="0"/>
                <a:cs typeface="Gautami" pitchFamily="2"/>
              </a:rPr>
              <a:t>Основатель и с 1986 директор Межотраслевого научно-технический комплекса «Микрохирургия глаза».</a:t>
            </a:r>
          </a:p>
          <a:p>
            <a:pPr algn="just" eaLnBrk="0" hangingPunct="0"/>
            <a:r>
              <a:rPr lang="ru-RU" sz="1200">
                <a:latin typeface="Georgia" pitchFamily="18" charset="0"/>
                <a:ea typeface="Times New Roman" pitchFamily="18" charset="0"/>
                <a:cs typeface="Gautami" pitchFamily="2"/>
              </a:rPr>
              <a:t>      В 1996 возглавил Палату по науке, здравоохранению, образованию и культуре. 2 июня 2000 Святослав Федоров погиб в результате крушения . Автор 480 научных работ, 7 монографий, 238 авторских свидетельств, 130 зарубежных патентов и более 180 изобретений.</a:t>
            </a:r>
          </a:p>
          <a:p>
            <a:pPr algn="just" eaLnBrk="0" hangingPunct="0"/>
            <a:r>
              <a:rPr lang="ru-RU" sz="1200">
                <a:latin typeface="Georgia" pitchFamily="18" charset="0"/>
                <a:ea typeface="Times New Roman" pitchFamily="18" charset="0"/>
                <a:cs typeface="Gautami" pitchFamily="2"/>
              </a:rPr>
              <a:t>    Удостоен званий «Заслуженный изобретатель СССР», «Герой Социалистического Труда» (1987) и др. В 1986 за научные исследования в области офтальмологии и микрохирургии глаза был удостоен высшей награды РАН — Золотой медали имени М.В.Ломоносова, являлся лауреатом ряда международных научных премий.</a:t>
            </a:r>
          </a:p>
          <a:p>
            <a:pPr eaLnBrk="0" hangingPunct="0"/>
            <a:endParaRPr lang="ru-RU">
              <a:ea typeface="Times New Roman" pitchFamily="18" charset="0"/>
              <a:cs typeface="Gautami" pitchFamily="2"/>
            </a:endParaRPr>
          </a:p>
        </p:txBody>
      </p:sp>
      <p:pic>
        <p:nvPicPr>
          <p:cNvPr id="1026" name="Picture 2" descr="D:\НАТАША\BE_05f0508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43000"/>
            <a:ext cx="359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4813"/>
            <a:ext cx="8229600" cy="5726112"/>
          </a:xfrm>
          <a:noFill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5400" b="1" smtClean="0">
                <a:effectLst/>
                <a:latin typeface="Georgia" pitchFamily="18" charset="0"/>
              </a:rPr>
              <a:t>Игра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5400" b="1" smtClean="0">
              <a:effectLst/>
              <a:latin typeface="Georgia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5400" b="1" smtClean="0">
                <a:effectLst/>
                <a:latin typeface="Georgia" pitchFamily="18" charset="0"/>
              </a:rPr>
              <a:t>«Ринг профессий»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071938" y="285750"/>
            <a:ext cx="485775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200">
                <a:latin typeface="Georgia" pitchFamily="18" charset="0"/>
                <a:ea typeface="Times New Roman" pitchFamily="18" charset="0"/>
                <a:cs typeface=" "/>
              </a:rPr>
              <a:t>     ПУГАЧЕВА Алла Борисовна (р. 1949), российская эстрадная певица, народная артистка СССР (1991), член Общественной палаты РФ.</a:t>
            </a:r>
          </a:p>
          <a:p>
            <a:pPr algn="just" eaLnBrk="0" hangingPunct="0"/>
            <a:r>
              <a:rPr lang="ru-RU" sz="1200">
                <a:latin typeface="Georgia" pitchFamily="18" charset="0"/>
                <a:ea typeface="Times New Roman" pitchFamily="18" charset="0"/>
                <a:cs typeface=" "/>
              </a:rPr>
              <a:t>     Окончила дирижерско-хоровое отделение Московского музыкального училища им. Ипполитова-Иванова и режиссерский факультет ГИТИСа им. Луначарского (ныне РАТИ) (1981).</a:t>
            </a:r>
          </a:p>
          <a:p>
            <a:pPr algn="just" eaLnBrk="0" hangingPunct="0"/>
            <a:r>
              <a:rPr lang="ru-RU" sz="1200">
                <a:latin typeface="Georgia" pitchFamily="18" charset="0"/>
                <a:ea typeface="Times New Roman" pitchFamily="18" charset="0"/>
                <a:cs typeface=" "/>
              </a:rPr>
              <a:t>     Еще школьницей спела на радио песню «Робот, стань человеком». В 1972-73 выступала в оркестре под управлением О. Лундстрема. В 1974-75 работала в ансамбле «Веселые ребята». В 1975 стала обладательницей Гран-при фестиваля «Золотой Орфей» (Болгария) с песней «Арлекино», после которой певица стала по-настоящему популярной. </a:t>
            </a:r>
          </a:p>
          <a:p>
            <a:pPr algn="just" eaLnBrk="0" hangingPunct="0"/>
            <a:r>
              <a:rPr lang="ru-RU" sz="1200">
                <a:latin typeface="Georgia" pitchFamily="18" charset="0"/>
                <a:ea typeface="Times New Roman" pitchFamily="18" charset="0"/>
                <a:cs typeface=" "/>
              </a:rPr>
              <a:t>     Певицей были подготовлены яркие эмоционально насыщенные концертные программы: «Монологи певицы», «Пришла и говорю», «Рождественские встречи». Ею создан целый ряд песен на слова известных поэтов (Ахматовой, Мандельштама). 1988 год ознаменовался созданием «Театра песни», давней мечты Пугачевой, ставшей художественным руководителем театра-студии.</a:t>
            </a:r>
          </a:p>
          <a:p>
            <a:pPr algn="just" eaLnBrk="0" hangingPunct="0"/>
            <a:r>
              <a:rPr lang="ru-RU" sz="1200">
                <a:latin typeface="Georgia" pitchFamily="18" charset="0"/>
                <a:ea typeface="Times New Roman" pitchFamily="18" charset="0"/>
                <a:cs typeface=" "/>
              </a:rPr>
              <a:t>      Пугачева объездила весь мир со своими сольными программами. В 1992 получила приз «Овация» в номинации «Лучшая певица года», в 1994 — в номинации «Живая легенда», в 1995 — в номинации «Лучший режиссер-постановщик». В 1999 награждена орденом «За заслуги перед Отечеством» II степени.</a:t>
            </a:r>
          </a:p>
          <a:p>
            <a:pPr algn="just" eaLnBrk="0" hangingPunct="0"/>
            <a:r>
              <a:rPr lang="ru-RU" sz="1200">
                <a:latin typeface="Georgia" pitchFamily="18" charset="0"/>
                <a:ea typeface="Times New Roman" pitchFamily="18" charset="0"/>
                <a:cs typeface=" "/>
              </a:rPr>
              <a:t>    До последнего времени Пугачева продолжает активную творческую деятельность. Она постоянный участник престижных концертов и телевизионных шоу. Певица регулярно выпускает новые компакт-диски, последним из которых является альбом «Живи спокойно, страна!» (2003).  В декабре 2003 она была удостоена премии «Золотой граммофон» «Русского радио».</a:t>
            </a:r>
          </a:p>
        </p:txBody>
      </p:sp>
      <p:pic>
        <p:nvPicPr>
          <p:cNvPr id="46082" name="Picture 2" descr="D:\НАТАША\p00089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42938"/>
            <a:ext cx="3103562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786313" y="357188"/>
            <a:ext cx="4143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 РОДНИНА Ирина Константиновна (р. 12 сентября 1949, Москва), российская спортсменка и тренер (фигурное катание), заслуженный мастер спорта (1969). Чемпионка Олимпийских игр (1972, 1976, 1980), мира (1969-78), Европы (1969-78, 1980), СССР (1970-71, 1973-75, 1977) в парном катании (в 1968-72 с А. Н. Улановым, в 1973-80 с А. Г. Зайцевым). Член Общественной палаты РФ.</a:t>
            </a: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  В детстве Ирина часто болела; чтобы закалить ее, родители записали девочку в школу фигурного катания ЦСКА. Вскоре с фигуристкой начал заниматься тренер Станислав Жук, который сумел оценить ее характер и талант. </a:t>
            </a: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  В 19 лет Ирина дебютировала вместе А. Улановым на чемпионате Европы в Гармиш-Партенкирхене, и неожиданно для всех они стали чемпионами.  Ирина выиграла все соревнования, в том числе три Олимпиады (Саппоро, 1972; Инсбрук, 1976; Лейк-Плесид,1980) и 10 чемпионатов мира (1969-1978). За спортивные успехи Ирина награждена орденами Трудового Красного Знамени (1972) и Ленина (1976). Роднина </a:t>
            </a:r>
            <a:r>
              <a:rPr lang="ru-RU" sz="1200"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автор книги </a:t>
            </a:r>
            <a:r>
              <a:rPr lang="ru-RU" sz="120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Негладкий лед</a:t>
            </a:r>
            <a:r>
              <a:rPr lang="ru-RU" sz="1200"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(1978).</a:t>
            </a:r>
            <a:endParaRPr lang="ru-RU" sz="1200"/>
          </a:p>
          <a:p>
            <a:pPr algn="just"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      В1990-1999 жила в США, работала тренером в Лейк-Эрроухед. В 1995 воспитанники Родниной </a:t>
            </a:r>
            <a:r>
              <a:rPr lang="ru-RU" sz="1200"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чешская пара Радка Коваржикова и Рене Новотны </a:t>
            </a:r>
            <a:r>
              <a:rPr lang="ru-RU" sz="1200"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стали чемпионами мира. После этого успеха Ирине была вручена персональная грамота от президента, а вскоре приобрела статус почетного гражданина Чехии. В 1999 вернулась в Москву, где возглавила  центр фигурного катания.</a:t>
            </a:r>
            <a:endParaRPr lang="ru-RU" sz="1200"/>
          </a:p>
          <a:p>
            <a:pPr algn="just"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/>
          </a:p>
        </p:txBody>
      </p:sp>
      <p:pic>
        <p:nvPicPr>
          <p:cNvPr id="47106" name="Picture 2" descr="D:\НАТАША\pr_09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25669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D:\НАТАША\z03002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3643313"/>
            <a:ext cx="2606675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714750" y="357188"/>
            <a:ext cx="51435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  ПУТИН Владимир Владимирович  российский государственный деятель, бывший президент Российской Федерации .Родился в семье рабочего, отец </a:t>
            </a:r>
            <a:r>
              <a:rPr lang="ru-RU" sz="1200"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участник Великой Отечественной войны, мать пережила блокаду Ленинграда.</a:t>
            </a:r>
          </a:p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    В 1975 окончил юридический факультет Ленинградского государственного университета (ЛГУ). Мастер спорта по самбо (1973) и мастер спорта по дзюдо (1975). По окончании ЛГУ был направлен на работу в органы государственной безопасности. В 1976-1990 служил в Первом главном управлении (внешняя разведка) КГБ СССР, долгое время работал в Германии, в Дрездене в расположении Западнойт группы войск ГДР. </a:t>
            </a:r>
          </a:p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     В 1990, выйдя в отставку в чине подполковника, вернулся в Ленинград, где работал проректором Ленинградского университета по международным связям. В 1990 стал советником председателя Ленсовета А. А. Собчака. </a:t>
            </a:r>
          </a:p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   В 1996 перебрался в Москву, где получил пост в администрации президента РФ.В июле 1998 был назначен директором Федеральной службы безопасности РФ. После добровольной досрочной отставки в декабре 1999 первого президента России Б. Н. Ельцина занял пост исполняющего обязанности президента РФ. В марте 2000 победил на президентских выборах. В марте 2004 был избран на второй срок. </a:t>
            </a:r>
          </a:p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Сейчас является Председателем Правительства РФ</a:t>
            </a:r>
            <a:endParaRPr lang="ru-RU" sz="1200"/>
          </a:p>
          <a:p>
            <a:pPr algn="just" eaLnBrk="0" hangingPunct="0"/>
            <a:endParaRPr lang="ru-RU" sz="1200"/>
          </a:p>
        </p:txBody>
      </p:sp>
      <p:pic>
        <p:nvPicPr>
          <p:cNvPr id="48130" name="Picture 2" descr="D:\НАТАША\Pp01137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2952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142875"/>
            <a:ext cx="8072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Определение  профессиональных  склонностей (методика Л. Йоваши)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785813"/>
          <a:ext cx="8858311" cy="5720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703"/>
                <a:gridCol w="5555289"/>
                <a:gridCol w="2541319"/>
              </a:tblGrid>
              <a:tr h="378057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Виды деятельности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6222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Georgia" pitchFamily="18" charset="0"/>
                        </a:rPr>
                        <a:t>Склонность</a:t>
                      </a:r>
                      <a:r>
                        <a:rPr lang="ru-RU" sz="1400" baseline="0" dirty="0" smtClean="0">
                          <a:latin typeface="Georgia" pitchFamily="18" charset="0"/>
                        </a:rPr>
                        <a:t> к работе с людьми. Профессии, связанные с управлением, воспитание, обслуживание (бытовым, медицинским, справочно-информационным). Людей, успешных в профессиях этой группы, отличает способность находить общий язык с разными людьми, понимать их состояние, знать и понимать их особенности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itchFamily="18" charset="0"/>
                        </a:rPr>
                        <a:t>Склонность</a:t>
                      </a:r>
                      <a:r>
                        <a:rPr lang="ru-RU" sz="1400" baseline="0" dirty="0" smtClean="0">
                          <a:latin typeface="Georgia" pitchFamily="18" charset="0"/>
                        </a:rPr>
                        <a:t> к научной, исследовательской работе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0508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Georgia" pitchFamily="18" charset="0"/>
                        </a:rPr>
                        <a:t>Склонность к практической</a:t>
                      </a:r>
                      <a:r>
                        <a:rPr lang="ru-RU" sz="1400" baseline="0" dirty="0" smtClean="0">
                          <a:latin typeface="Georgia" pitchFamily="18" charset="0"/>
                        </a:rPr>
                        <a:t> деятельности .Круг этих профессий очень широк: монтаж, ремонт, наладка, обслуживание электронного и механического оборудования, строительство, обработка материалов, управление транспортом, изготовление изделий.</a:t>
                      </a:r>
                    </a:p>
                    <a:p>
                      <a:endParaRPr lang="ru-RU" sz="1400" baseline="0" dirty="0" smtClean="0">
                        <a:latin typeface="Georgia" pitchFamily="18" charset="0"/>
                      </a:endParaRPr>
                    </a:p>
                    <a:p>
                      <a:endParaRPr lang="ru-RU" sz="1400" baseline="0" dirty="0" smtClean="0">
                        <a:latin typeface="Georgia" pitchFamily="18" charset="0"/>
                      </a:endParaRPr>
                    </a:p>
                    <a:p>
                      <a:endParaRPr lang="ru-RU" sz="1400" baseline="0" dirty="0" smtClean="0">
                        <a:latin typeface="Georgia" pitchFamily="18" charset="0"/>
                      </a:endParaRPr>
                    </a:p>
                    <a:p>
                      <a:endParaRPr lang="ru-RU" sz="1400" baseline="0" dirty="0" smtClean="0">
                        <a:latin typeface="Georgia" pitchFamily="18" charset="0"/>
                      </a:endParaRPr>
                    </a:p>
                    <a:p>
                      <a:endParaRPr lang="ru-RU" sz="1400" baseline="0" dirty="0" smtClean="0">
                        <a:latin typeface="Georgia" pitchFamily="18" charset="0"/>
                      </a:endParaRPr>
                    </a:p>
                    <a:p>
                      <a:endParaRPr lang="ru-RU" sz="1400" baseline="0" dirty="0" smtClean="0">
                        <a:latin typeface="Georgia" pitchFamily="18" charset="0"/>
                      </a:endParaRPr>
                    </a:p>
                    <a:p>
                      <a:endParaRPr lang="ru-RU" sz="1400" baseline="0" dirty="0" smtClean="0">
                        <a:latin typeface="Georgia" pitchFamily="18" charset="0"/>
                      </a:endParaRPr>
                    </a:p>
                    <a:p>
                      <a:endParaRPr lang="ru-RU" sz="1400" baseline="0" dirty="0" smtClean="0">
                        <a:latin typeface="Georgia" pitchFamily="18" charset="0"/>
                      </a:endParaRPr>
                    </a:p>
                    <a:p>
                      <a:endParaRPr lang="ru-RU" sz="1400" baseline="0" dirty="0" smtClean="0">
                        <a:latin typeface="Georgia" pitchFamily="18" charset="0"/>
                      </a:endParaRPr>
                    </a:p>
                    <a:p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500063"/>
          <a:ext cx="8643998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275"/>
                <a:gridCol w="5400393"/>
                <a:gridCol w="2500330"/>
              </a:tblGrid>
              <a:tr h="35855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Виды деятельности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3559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itchFamily="18" charset="0"/>
                        </a:rPr>
                        <a:t>4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Georgia" pitchFamily="18" charset="0"/>
                        </a:rPr>
                        <a:t>Склонность к эстетическим видам деятельности. Профессии творческого характера, связанные с изобразительной, музыкальной, литературно-художественной, актерско-сценической деятельностью. 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5087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itchFamily="18" charset="0"/>
                        </a:rPr>
                        <a:t>5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Georgia" pitchFamily="18" charset="0"/>
                        </a:rPr>
                        <a:t>Склонность к экстремальным видам деятельности. Профессии, связанные с занятиями спортом, экспедиционной работой. Охранной и оперативно-розыскной деятельностью, службой в армии. Все они предъявляют</a:t>
                      </a:r>
                      <a:r>
                        <a:rPr lang="ru-RU" sz="1400" baseline="0" dirty="0" smtClean="0">
                          <a:latin typeface="Georgia" pitchFamily="18" charset="0"/>
                        </a:rPr>
                        <a:t> особые требования к физической подготовке и здоровью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9202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itchFamily="18" charset="0"/>
                        </a:rPr>
                        <a:t>6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Georgia" pitchFamily="18" charset="0"/>
                        </a:rPr>
                        <a:t>Склонность к планово-экономической деятельности. Профессии, связанные с расчетами и планирование, делопроизводством, анализом текстов и их преобразованием, схематическим изображением объектов. Эти профессии требуют</a:t>
                      </a:r>
                      <a:r>
                        <a:rPr lang="ru-RU" sz="1400" baseline="0" dirty="0" smtClean="0">
                          <a:latin typeface="Georgia" pitchFamily="18" charset="0"/>
                        </a:rPr>
                        <a:t>  собранности и аккуратности</a:t>
                      </a:r>
                      <a:endParaRPr lang="ru-RU" sz="1400" dirty="0" smtClean="0">
                        <a:latin typeface="Georgia" pitchFamily="18" charset="0"/>
                      </a:endParaRPr>
                    </a:p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b="1" smtClean="0">
                <a:effectLst/>
                <a:latin typeface="Georgia" pitchFamily="18" charset="0"/>
              </a:rPr>
              <a:t>Отгадай профессию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b="1" smtClean="0">
                <a:effectLst/>
                <a:latin typeface="Georgia" pitchFamily="18" charset="0"/>
              </a:rPr>
              <a:t>Самая зелёная</a:t>
            </a:r>
          </a:p>
          <a:p>
            <a:pPr marL="609600" indent="-609600">
              <a:lnSpc>
                <a:spcPct val="90000"/>
              </a:lnSpc>
            </a:pPr>
            <a:r>
              <a:rPr lang="ru-RU" b="1" smtClean="0">
                <a:effectLst/>
                <a:latin typeface="Georgia" pitchFamily="18" charset="0"/>
              </a:rPr>
              <a:t>Самая сладкая</a:t>
            </a:r>
          </a:p>
          <a:p>
            <a:pPr marL="609600" indent="-609600">
              <a:lnSpc>
                <a:spcPct val="90000"/>
              </a:lnSpc>
            </a:pPr>
            <a:r>
              <a:rPr lang="ru-RU" b="1" smtClean="0">
                <a:effectLst/>
                <a:latin typeface="Georgia" pitchFamily="18" charset="0"/>
              </a:rPr>
              <a:t>Самая денежная</a:t>
            </a:r>
          </a:p>
          <a:p>
            <a:pPr marL="609600" indent="-609600">
              <a:lnSpc>
                <a:spcPct val="90000"/>
              </a:lnSpc>
            </a:pPr>
            <a:r>
              <a:rPr lang="ru-RU" b="1" smtClean="0">
                <a:effectLst/>
                <a:latin typeface="Georgia" pitchFamily="18" charset="0"/>
              </a:rPr>
              <a:t>Самая волосатая</a:t>
            </a:r>
          </a:p>
          <a:p>
            <a:pPr marL="609600" indent="-609600">
              <a:lnSpc>
                <a:spcPct val="90000"/>
              </a:lnSpc>
            </a:pPr>
            <a:r>
              <a:rPr lang="ru-RU" b="1" smtClean="0">
                <a:effectLst/>
                <a:latin typeface="Georgia" pitchFamily="18" charset="0"/>
              </a:rPr>
              <a:t>Самая детская</a:t>
            </a:r>
          </a:p>
          <a:p>
            <a:pPr marL="609600" indent="-609600">
              <a:lnSpc>
                <a:spcPct val="90000"/>
              </a:lnSpc>
            </a:pPr>
            <a:r>
              <a:rPr lang="ru-RU" b="1" smtClean="0">
                <a:effectLst/>
                <a:latin typeface="Georgia" pitchFamily="18" charset="0"/>
              </a:rPr>
              <a:t>Самая смешная</a:t>
            </a:r>
          </a:p>
          <a:p>
            <a:pPr marL="609600" indent="-609600">
              <a:lnSpc>
                <a:spcPct val="90000"/>
              </a:lnSpc>
            </a:pPr>
            <a:r>
              <a:rPr lang="ru-RU" b="1" smtClean="0">
                <a:effectLst/>
                <a:latin typeface="Georgia" pitchFamily="18" charset="0"/>
              </a:rPr>
              <a:t>Самая общительная</a:t>
            </a:r>
          </a:p>
          <a:p>
            <a:pPr marL="609600" indent="-609600">
              <a:lnSpc>
                <a:spcPct val="90000"/>
              </a:lnSpc>
            </a:pPr>
            <a:r>
              <a:rPr lang="ru-RU" b="1" smtClean="0">
                <a:effectLst/>
                <a:latin typeface="Georgia" pitchFamily="18" charset="0"/>
              </a:rPr>
              <a:t>Самая серьёзная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5400" b="1" smtClean="0">
                <a:effectLst/>
                <a:latin typeface="Georgia" pitchFamily="18" charset="0"/>
              </a:rPr>
              <a:t>Игра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229600" cy="3997325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5400" b="1" smtClean="0">
                <a:effectLst/>
                <a:latin typeface="Georgia" pitchFamily="18" charset="0"/>
              </a:rPr>
              <a:t> </a:t>
            </a:r>
            <a:r>
              <a:rPr lang="ru-RU" sz="4800" b="1" smtClean="0">
                <a:effectLst/>
                <a:latin typeface="Georgia" pitchFamily="18" charset="0"/>
              </a:rPr>
              <a:t>«Покажи профессию»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4813"/>
            <a:ext cx="8229600" cy="5726112"/>
          </a:xfrm>
          <a:noFill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5400" b="1" smtClean="0">
                <a:effectLst/>
                <a:latin typeface="Georgia" pitchFamily="18" charset="0"/>
              </a:rPr>
              <a:t>Блицинтервью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5400" b="1" smtClean="0">
              <a:effectLst/>
              <a:latin typeface="Georgia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5400" b="1" smtClean="0">
                <a:effectLst/>
                <a:latin typeface="Georgia" pitchFamily="18" charset="0"/>
              </a:rPr>
              <a:t>«Моя любимая профессия»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>
              <a:defRPr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профессия выбирается раз и навсегда. </a:t>
            </a:r>
          </a:p>
          <a:p>
            <a:pPr>
              <a:defRPr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выбор профессии зависит от толщины кошелька. </a:t>
            </a:r>
          </a:p>
          <a:p>
            <a:pPr>
              <a:defRPr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нужно найти ту профессию, в которой ты будешь лучшим. </a:t>
            </a:r>
          </a:p>
          <a:p>
            <a:pPr>
              <a:defRPr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профессия предназначена человеку от рождения. </a:t>
            </a:r>
          </a:p>
          <a:p>
            <a:pPr>
              <a:defRPr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 названию вуза можно судить о том, кого он готовит. </a:t>
            </a:r>
          </a:p>
          <a:p>
            <a:pPr>
              <a:defRPr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профессии можно выбрать, опираясь на знания родителей и друзей. </a:t>
            </a:r>
          </a:p>
          <a:p>
            <a:pPr>
              <a:defRPr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профессию следует выбирать, уже став взрослым. </a:t>
            </a:r>
          </a:p>
          <a:p>
            <a:pPr>
              <a:defRPr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чтобы получить хорошее образование, нужно идти в престижный вуз. </a:t>
            </a:r>
          </a:p>
          <a:p>
            <a:pPr>
              <a:defRPr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если у тебя есть деньги, то профориентация не нужна. </a:t>
            </a:r>
          </a:p>
          <a:p>
            <a:pPr>
              <a:defRPr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психолог – не помощник в выборе профессии. </a:t>
            </a:r>
          </a:p>
          <a:p>
            <a:pPr>
              <a:defRPr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1785938" y="285750"/>
            <a:ext cx="5643562" cy="18573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i="1">
                <a:solidFill>
                  <a:srgbClr val="000000"/>
                </a:solidFill>
                <a:latin typeface="Georgia" pitchFamily="18" charset="0"/>
              </a:rPr>
              <a:t>Факторы, влияющие </a:t>
            </a:r>
          </a:p>
          <a:p>
            <a:pPr algn="ctr">
              <a:defRPr/>
            </a:pPr>
            <a:r>
              <a:rPr lang="ru-RU" sz="2400" i="1">
                <a:solidFill>
                  <a:srgbClr val="000000"/>
                </a:solidFill>
                <a:latin typeface="Georgia" pitchFamily="18" charset="0"/>
              </a:rPr>
              <a:t>на выбор</a:t>
            </a:r>
          </a:p>
          <a:p>
            <a:pPr algn="ctr">
              <a:defRPr/>
            </a:pPr>
            <a:r>
              <a:rPr lang="ru-RU" sz="2400" i="1">
                <a:solidFill>
                  <a:srgbClr val="000000"/>
                </a:solidFill>
                <a:latin typeface="Georgia" pitchFamily="18" charset="0"/>
              </a:rPr>
              <a:t>профессии </a:t>
            </a:r>
          </a:p>
          <a:p>
            <a:pPr algn="ctr">
              <a:defRPr/>
            </a:pPr>
            <a:endParaRPr lang="ru-RU" sz="2400" i="1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 rot="1424152">
            <a:off x="1498600" y="1590675"/>
            <a:ext cx="485775" cy="1871663"/>
          </a:xfrm>
          <a:prstGeom prst="downArrow">
            <a:avLst>
              <a:gd name="adj1" fmla="val 50000"/>
              <a:gd name="adj2" fmla="val 96324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426099">
            <a:off x="2855913" y="2162175"/>
            <a:ext cx="485775" cy="1871663"/>
          </a:xfrm>
          <a:prstGeom prst="downArrow">
            <a:avLst>
              <a:gd name="adj1" fmla="val 50000"/>
              <a:gd name="adj2" fmla="val 96324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71938" y="2143125"/>
            <a:ext cx="449262" cy="3292475"/>
          </a:xfrm>
          <a:prstGeom prst="downArrow">
            <a:avLst>
              <a:gd name="adj1" fmla="val 50000"/>
              <a:gd name="adj2" fmla="val 9642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-816140">
            <a:off x="5251450" y="2205038"/>
            <a:ext cx="485775" cy="1676400"/>
          </a:xfrm>
          <a:prstGeom prst="downArrow">
            <a:avLst>
              <a:gd name="adj1" fmla="val 50000"/>
              <a:gd name="adj2" fmla="val 9634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-1583391">
            <a:off x="6872288" y="1871663"/>
            <a:ext cx="485775" cy="1789112"/>
          </a:xfrm>
          <a:prstGeom prst="downArrow">
            <a:avLst>
              <a:gd name="adj1" fmla="val 50000"/>
              <a:gd name="adj2" fmla="val 96338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42875" y="3500438"/>
            <a:ext cx="1943100" cy="13684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возможности, 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способности</a:t>
            </a: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1928813" y="4000500"/>
            <a:ext cx="1943100" cy="13684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10000"/>
                  </a:schemeClr>
                </a:solidFill>
                <a:latin typeface="Georgia" pitchFamily="18" charset="0"/>
              </a:rPr>
              <a:t>мнение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10000"/>
                  </a:schemeClr>
                </a:solidFill>
                <a:latin typeface="Georgia" pitchFamily="18" charset="0"/>
              </a:rPr>
              <a:t>родителей</a:t>
            </a: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3643313" y="5489575"/>
            <a:ext cx="1943100" cy="13684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</a:rPr>
              <a:t>мода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</a:rPr>
              <a:t>престиж</a:t>
            </a: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4572000" y="3857625"/>
            <a:ext cx="1943100" cy="13684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будущая 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зарплата</a:t>
            </a: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715125" y="3500438"/>
            <a:ext cx="1943100" cy="13684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Georgia" pitchFamily="18" charset="0"/>
              </a:rPr>
              <a:t>востребованность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Georgia" pitchFamily="18" charset="0"/>
              </a:rPr>
              <a:t>профессии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 rot="-816140">
            <a:off x="6338888" y="1947863"/>
            <a:ext cx="387350" cy="3525837"/>
          </a:xfrm>
          <a:prstGeom prst="downArrow">
            <a:avLst>
              <a:gd name="adj1" fmla="val 50000"/>
              <a:gd name="adj2" fmla="val 96334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643688" y="5286375"/>
            <a:ext cx="1943100" cy="13684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интересы, 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склонности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42852"/>
            <a:ext cx="807249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+mn-lt"/>
              </a:rPr>
              <a:t>Формула выбора профессии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75" y="857250"/>
            <a:ext cx="24288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360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«Надо»  </a:t>
            </a:r>
            <a:r>
              <a:rPr lang="ru-RU" sz="1600">
                <a:latin typeface="Georgia" pitchFamily="18" charset="0"/>
                <a:cs typeface="Times New Roman" pitchFamily="18" charset="0"/>
              </a:rPr>
              <a:t>потребности рынка труда </a:t>
            </a:r>
            <a:endParaRPr lang="ru-RU" sz="1600">
              <a:latin typeface="Georgia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00438" y="928688"/>
            <a:ext cx="2286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B0F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«Смогу»</a:t>
            </a:r>
            <a:r>
              <a:rPr lang="ru-RU" sz="36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>
                <a:latin typeface="Georgia" pitchFamily="18" charset="0"/>
                <a:cs typeface="Times New Roman" pitchFamily="18" charset="0"/>
              </a:rPr>
              <a:t>человеческие возможности (физиологические и психологические), образовательные ресурсы личности </a:t>
            </a:r>
            <a:endParaRPr lang="ru-RU" sz="1600">
              <a:latin typeface="Georgia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429375" y="928688"/>
            <a:ext cx="235743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«Хочу»</a:t>
            </a:r>
            <a:r>
              <a:rPr lang="ru-RU" sz="36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>
                <a:latin typeface="Georgia" pitchFamily="18" charset="0"/>
                <a:cs typeface="Times New Roman" pitchFamily="18" charset="0"/>
              </a:rPr>
              <a:t>желания, интересы, склонности личности </a:t>
            </a:r>
            <a:endParaRPr lang="ru-RU" sz="1600">
              <a:latin typeface="Georgia" pitchFamily="18" charset="0"/>
            </a:endParaRPr>
          </a:p>
        </p:txBody>
      </p:sp>
      <p:pic>
        <p:nvPicPr>
          <p:cNvPr id="31748" name="Picture 4" descr="D:\НАТАША\Клипатры 2007\клипатры 1\computer\pill-button-blue_benji_p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300413"/>
            <a:ext cx="762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D:\НАТАША\Клипатры 2007\клипатры 1\computer\pill-button-blue_benji_p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3714750"/>
            <a:ext cx="762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люс 14"/>
          <p:cNvSpPr/>
          <p:nvPr/>
        </p:nvSpPr>
        <p:spPr>
          <a:xfrm>
            <a:off x="2786063" y="1214438"/>
            <a:ext cx="642937" cy="50006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5786438" y="1214438"/>
            <a:ext cx="571500" cy="4286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1563" y="4786313"/>
            <a:ext cx="7689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C00000"/>
                </a:solidFill>
                <a:latin typeface="Georgia" pitchFamily="18" charset="0"/>
              </a:rPr>
              <a:t>УДАЧНЫЙ  ВЫБОР ПРОФЕССИИ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Занавес">
  <a:themeElements>
    <a:clrScheme name="Занавес 2">
      <a:dk1>
        <a:srgbClr val="000066"/>
      </a:dk1>
      <a:lt1>
        <a:srgbClr val="FFFFFF"/>
      </a:lt1>
      <a:dk2>
        <a:srgbClr val="000099"/>
      </a:dk2>
      <a:lt2>
        <a:srgbClr val="D8F6F8"/>
      </a:lt2>
      <a:accent1>
        <a:srgbClr val="0099FF"/>
      </a:accent1>
      <a:accent2>
        <a:srgbClr val="00003A"/>
      </a:accent2>
      <a:accent3>
        <a:srgbClr val="AAAACA"/>
      </a:accent3>
      <a:accent4>
        <a:srgbClr val="DADADA"/>
      </a:accent4>
      <a:accent5>
        <a:srgbClr val="AACAFF"/>
      </a:accent5>
      <a:accent6>
        <a:srgbClr val="000034"/>
      </a:accent6>
      <a:hlink>
        <a:srgbClr val="DDD925"/>
      </a:hlink>
      <a:folHlink>
        <a:srgbClr val="72C676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ноздрев</Template>
  <TotalTime>3956</TotalTime>
  <Words>2457</Words>
  <Application>Microsoft Office PowerPoint</Application>
  <PresentationFormat>Экран (4:3)</PresentationFormat>
  <Paragraphs>283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Занавес</vt:lpstr>
      <vt:lpstr>Пакет</vt:lpstr>
      <vt:lpstr>« В мире профессий» КЛАССНЫЙ  ЧАС  в  8  КЛАССЕ  </vt:lpstr>
      <vt:lpstr>  Кем быть?  </vt:lpstr>
      <vt:lpstr>Слайд 3</vt:lpstr>
      <vt:lpstr>Отгадай профессию</vt:lpstr>
      <vt:lpstr>Игра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ПРОФЕССИОНАЛЬНЫЙ ПРОГНОЗ </vt:lpstr>
      <vt:lpstr>ПРОФЕССИОНАЛЬНЫЙ ПРОГНОЗ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Факторы, влияющие на выбор профессии 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Инна</cp:lastModifiedBy>
  <cp:revision>188</cp:revision>
  <dcterms:modified xsi:type="dcterms:W3CDTF">2014-03-16T13:31:43Z</dcterms:modified>
</cp:coreProperties>
</file>