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5"/>
  </p:notesMasterIdLst>
  <p:sldIdLst>
    <p:sldId id="256" r:id="rId2"/>
    <p:sldId id="257" r:id="rId3"/>
    <p:sldId id="278" r:id="rId4"/>
    <p:sldId id="258" r:id="rId5"/>
    <p:sldId id="263" r:id="rId6"/>
    <p:sldId id="259" r:id="rId7"/>
    <p:sldId id="264" r:id="rId8"/>
    <p:sldId id="260" r:id="rId9"/>
    <p:sldId id="261" r:id="rId10"/>
    <p:sldId id="262" r:id="rId11"/>
    <p:sldId id="269" r:id="rId12"/>
    <p:sldId id="265" r:id="rId13"/>
    <p:sldId id="270" r:id="rId14"/>
    <p:sldId id="266" r:id="rId15"/>
    <p:sldId id="271" r:id="rId16"/>
    <p:sldId id="267" r:id="rId17"/>
    <p:sldId id="268" r:id="rId18"/>
    <p:sldId id="272" r:id="rId19"/>
    <p:sldId id="273" r:id="rId20"/>
    <p:sldId id="274" r:id="rId21"/>
    <p:sldId id="275" r:id="rId22"/>
    <p:sldId id="276" r:id="rId23"/>
    <p:sldId id="277" r:id="rId24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7" d="100"/>
          <a:sy n="67" d="100"/>
        </p:scale>
        <p:origin x="-522" y="-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466D3FCF-0211-4F90-8092-A53148D210F0}" type="datetimeFigureOut">
              <a:rPr lang="ru-RU"/>
              <a:pPr>
                <a:defRPr/>
              </a:pPr>
              <a:t>18.12.2012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57109B87-FF50-4A6A-8FD9-CA0B415DE1B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362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15363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AF0C7310-97E5-4AB4-8823-3B3703DE9122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1</a:t>
            </a:fld>
            <a:endParaRPr lang="ru-RU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3794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33795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ADA7B030-0C08-47AE-8FD2-67A49E8B34A0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10</a:t>
            </a:fld>
            <a:endParaRPr lang="ru-RU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5842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35843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C5521826-F0E4-4186-A0AB-D5D2D2C7D8F8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11</a:t>
            </a:fld>
            <a:endParaRPr lang="ru-RU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7890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37891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817E889F-8406-41C6-B565-EB3C936D1382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12</a:t>
            </a:fld>
            <a:endParaRPr lang="ru-RU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9938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39939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3C8611E4-85C0-4DF4-86D3-8B5A5C8EC4AE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13</a:t>
            </a:fld>
            <a:endParaRPr lang="ru-RU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986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41987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ED68ECA2-C994-42AC-872F-0DDD62C00EBA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14</a:t>
            </a:fld>
            <a:endParaRPr lang="ru-RU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4034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44035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0B860D98-7C7A-4EB1-8424-6658AC03455D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15</a:t>
            </a:fld>
            <a:endParaRPr lang="ru-RU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6082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46083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0BB194B4-55C1-451F-989C-1EA262A8586F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16</a:t>
            </a:fld>
            <a:endParaRPr lang="ru-RU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8130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48131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56F67071-8EBA-4B04-9C66-C1CD860DCCC8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17</a:t>
            </a:fld>
            <a:endParaRPr lang="ru-RU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0178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50179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CF7B6D20-65C6-4F01-A303-94F6EED74797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18</a:t>
            </a:fld>
            <a:endParaRPr lang="ru-RU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2226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52227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490FD6CC-981D-4301-AF11-0D893F962DED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19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410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17411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8DF70204-CB24-419A-AEFE-4B182B9A4B39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2</a:t>
            </a:fld>
            <a:endParaRPr lang="ru-RU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3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4274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54275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50168267-B8B5-4945-B255-B4ED23445F4C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20</a:t>
            </a:fld>
            <a:endParaRPr lang="ru-RU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1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6322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56323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BB473342-2365-4B4B-A09D-70AC3B36C0A9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21</a:t>
            </a:fld>
            <a:endParaRPr lang="ru-RU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69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8370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58371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2AC854E3-639A-4EBD-BFC2-26FDD303744B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22</a:t>
            </a:fld>
            <a:endParaRPr lang="ru-RU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7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0418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60419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0E023502-EA98-479F-BE89-FEEA39EAFF39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23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58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19459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66485979-D0D1-482B-BB46-D7EDB28157B3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3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1506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21507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CD4C72B2-5961-4FF9-876F-BCEC7CFDFB99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4</a:t>
            </a:fld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554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23555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028CD66D-FA46-4896-AB84-4ABF6AF3E1C6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5</a:t>
            </a:fld>
            <a:endParaRPr 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5602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25603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113EC0AC-2076-456A-95A4-3B51D1F69F4A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6</a:t>
            </a:fld>
            <a:endParaRPr lang="ru-RU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7650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27651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EB8330FF-9A72-482F-964A-CD32A7A7249A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7</a:t>
            </a:fld>
            <a:endParaRPr lang="ru-RU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9698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29699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F8A81381-0B80-4DBB-8F0D-FDFACCA0A486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8</a:t>
            </a:fld>
            <a:endParaRPr lang="ru-RU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1746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31747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FD73F51B-943E-42AF-8B65-75B08DD3CD18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9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lIns="45720" tIns="0" rIns="45720" bIns="0" anchor="b">
            <a:scene3d>
              <a:camera prst="orthographicFront"/>
              <a:lightRig rig="soft" dir="t">
                <a:rot lat="0" lon="0" rev="17220000"/>
              </a:lightRig>
            </a:scene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5AAF30-4B88-4BD0-B644-2C7964334FB6}" type="datetimeFigureOut">
              <a:rPr lang="ru-RU"/>
              <a:pPr>
                <a:defRPr/>
              </a:pPr>
              <a:t>18.12.2012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74D8F5-49E5-45DE-86D9-BD487EB8ED5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7BBF4D-452F-4EFD-86C1-F799B8EB4F99}" type="datetimeFigureOut">
              <a:rPr lang="ru-RU"/>
              <a:pPr>
                <a:defRPr/>
              </a:pPr>
              <a:t>18.12.2012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A3EDA9-B76F-49F1-A7D5-D2D57BF0D04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6A0B22-03A6-4739-91FD-5E22CCE7EFE4}" type="datetimeFigureOut">
              <a:rPr lang="ru-RU"/>
              <a:pPr>
                <a:defRPr/>
              </a:pPr>
              <a:t>18.12.2012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9BD44F-3FB6-4E0F-BB4E-2D18C048080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90918A-0934-4579-B5BC-F7F4A7BD766A}" type="datetimeFigureOut">
              <a:rPr lang="ru-RU"/>
              <a:pPr>
                <a:defRPr/>
              </a:pPr>
              <a:t>18.12.2012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E0E96E-4547-43A6-8B66-4812EEE2F3C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53C0BE-CBFC-44DC-BC5C-45D7284783DD}" type="datetimeFigureOut">
              <a:rPr lang="ru-RU"/>
              <a:pPr>
                <a:defRPr/>
              </a:pPr>
              <a:t>18.12.2012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199434-E6DF-4D26-B9D5-53F952F10FD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3EF4AB-35F2-429F-A936-94ABD4886AE9}" type="datetimeFigureOut">
              <a:rPr lang="ru-RU"/>
              <a:pPr>
                <a:defRPr/>
              </a:pPr>
              <a:t>18.12.2012</a:t>
            </a:fld>
            <a:endParaRPr lang="ru-RU"/>
          </a:p>
        </p:txBody>
      </p:sp>
      <p:sp>
        <p:nvSpPr>
          <p:cNvPr id="6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A52A19-75EF-46AD-81BE-CFFB9D09002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0E5896-595D-40F5-8D0C-928AF0CB3F89}" type="datetimeFigureOut">
              <a:rPr lang="ru-RU"/>
              <a:pPr>
                <a:defRPr/>
              </a:pPr>
              <a:t>18.12.2012</a:t>
            </a:fld>
            <a:endParaRPr lang="ru-RU"/>
          </a:p>
        </p:txBody>
      </p:sp>
      <p:sp>
        <p:nvSpPr>
          <p:cNvPr id="8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976AF9-2E0C-4EBE-B04D-D86B4AF5607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E3C5A5-30AC-43B1-ABA4-A0E2E7BA6D77}" type="datetimeFigureOut">
              <a:rPr lang="ru-RU"/>
              <a:pPr>
                <a:defRPr/>
              </a:pPr>
              <a:t>18.12.2012</a:t>
            </a:fld>
            <a:endParaRPr lang="ru-RU"/>
          </a:p>
        </p:txBody>
      </p:sp>
      <p:sp>
        <p:nvSpPr>
          <p:cNvPr id="4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92AA2D-7D8A-42C7-92D9-8ED6EC4FB71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CFF5F3-EDCD-4721-BBAB-91082EA3172D}" type="datetimeFigureOut">
              <a:rPr lang="ru-RU"/>
              <a:pPr>
                <a:defRPr/>
              </a:pPr>
              <a:t>18.12.2012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2B1E36-E6EC-4B49-BA41-B65FF8A3990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28E124-4F07-4B89-A727-1A059681D258}" type="datetimeFigureOut">
              <a:rPr lang="ru-RU"/>
              <a:pPr>
                <a:defRPr/>
              </a:pPr>
              <a:t>18.12.2012</a:t>
            </a:fld>
            <a:endParaRPr lang="ru-RU"/>
          </a:p>
        </p:txBody>
      </p:sp>
      <p:sp>
        <p:nvSpPr>
          <p:cNvPr id="6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895EBC-91CB-46B4-A93F-B2B6A452D5F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>
            <a:lvl1pPr indent="0"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rIns="45720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0F2CC4-C885-4B6D-BD7B-7F8248B1E56E}" type="datetimeFigureOut">
              <a:rPr lang="ru-RU"/>
              <a:pPr>
                <a:defRPr/>
              </a:pPr>
              <a:t>18.12.2012</a:t>
            </a:fld>
            <a:endParaRPr lang="ru-RU"/>
          </a:p>
        </p:txBody>
      </p:sp>
      <p:sp>
        <p:nvSpPr>
          <p:cNvPr id="6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306372-EB8C-4BB5-8525-FEF54CF603F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27" name="Текст 1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708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tx1">
                    <a:shade val="5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E8BF7B3A-91AB-4A90-B1EC-14FAA2AD80C3}" type="datetimeFigureOut">
              <a:rPr lang="ru-RU"/>
              <a:pPr>
                <a:defRPr/>
              </a:pPr>
              <a:t>18.12.2012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shade val="5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tx1">
                    <a:shade val="5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415F3E5E-AE5E-4675-B710-CD763C376C4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1" r:id="rId1"/>
    <p:sldLayoutId id="2147483670" r:id="rId2"/>
    <p:sldLayoutId id="2147483672" r:id="rId3"/>
    <p:sldLayoutId id="2147483669" r:id="rId4"/>
    <p:sldLayoutId id="2147483668" r:id="rId5"/>
    <p:sldLayoutId id="2147483667" r:id="rId6"/>
    <p:sldLayoutId id="2147483666" r:id="rId7"/>
    <p:sldLayoutId id="2147483665" r:id="rId8"/>
    <p:sldLayoutId id="2147483664" r:id="rId9"/>
    <p:sldLayoutId id="2147483663" r:id="rId10"/>
    <p:sldLayoutId id="2147483662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100" b="1" kern="120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9pPr>
    </p:titleStyle>
    <p:bodyStyle>
      <a:lvl1pPr marL="547688" indent="-411163" algn="l" rtl="0" fontAlgn="base">
        <a:spcBef>
          <a:spcPct val="20000"/>
        </a:spcBef>
        <a:spcAft>
          <a:spcPct val="0"/>
        </a:spcAft>
        <a:buClr>
          <a:srgbClr val="F9F9F9"/>
        </a:buClr>
        <a:buSzPct val="65000"/>
        <a:buFont typeface="Wingdings 2" pitchFamily="18" charset="2"/>
        <a:buChar char="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363" indent="-282575" algn="l" rtl="0" fontAlgn="base">
        <a:spcBef>
          <a:spcPct val="20000"/>
        </a:spcBef>
        <a:spcAft>
          <a:spcPct val="0"/>
        </a:spcAft>
        <a:buClr>
          <a:schemeClr val="tx1"/>
        </a:buClr>
        <a:buSzPct val="80000"/>
        <a:buFont typeface="Wingdings 2" pitchFamily="18" charset="2"/>
        <a:buChar char="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475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95000"/>
        <a:buFont typeface="Wingdings" pitchFamily="2" charset="2"/>
        <a:buChar char=""/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2550" indent="-182563" algn="l" rtl="0" fontAlgn="base">
        <a:spcBef>
          <a:spcPct val="20000"/>
        </a:spcBef>
        <a:spcAft>
          <a:spcPct val="0"/>
        </a:spcAft>
        <a:buClr>
          <a:schemeClr val="tx1"/>
        </a:buClr>
        <a:buSzPct val="100000"/>
        <a:buFont typeface="Wingdings 3" pitchFamily="18" charset="2"/>
        <a:buChar char="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4638" indent="-182563" algn="l" rtl="0" fontAlgn="base">
        <a:spcBef>
          <a:spcPct val="20000"/>
        </a:spcBef>
        <a:spcAft>
          <a:spcPct val="0"/>
        </a:spcAft>
        <a:buClr>
          <a:schemeClr val="tx1"/>
        </a:buClr>
        <a:buFont typeface="Wingdings 2" pitchFamily="18" charset="2"/>
        <a:buChar char="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9.xml"/><Relationship Id="rId1" Type="http://schemas.openxmlformats.org/officeDocument/2006/relationships/audio" Target="file:///E:\&#1053;&#1086;&#1074;&#1072;&#1103;%20&#1041;&#1072;&#1073;&#1091;&#1096;&#1082;&#1072;\&#1056;&#1080;&#1093;&#1072;&#1088;&#1076;-&#1064;&#1090;&#1088;&#1072;&#1091;&#1089;-&#1057;&#1080;&#1084;&#1092;&#1086;&#1085;&#1080;&#1095;&#1077;&#1089;&#1082;&#1072;&#1103;-&#1087;&#1086;&#1101;&#1084;&#1072;-quot&#1058;&#1072;&#1082;-&#1075;&#1086;&#1074;&#1086;&#1088;&#1080;&#1083;-&#1047;&#1072;&#1088;&#1072;&#1090;&#1091;&#1089;&#1090;&#1088;&#1072;quot-&#1084;&#1077;&#1083;&#1086;&#1076;&#1080;&#1103;-&#1085;&#1072;&#1095;&#1072;&#1083;&#1072;-&#1080;&#1075;&#1088;&#1099;(muzofon.com).mp3" TargetMode="External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8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8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3.xml"/><Relationship Id="rId1" Type="http://schemas.openxmlformats.org/officeDocument/2006/relationships/audio" Target="file:///E:\&#1053;&#1086;&#1074;&#1072;&#1103;%20&#1041;&#1072;&#1073;&#1091;&#1096;&#1082;&#1072;\Dzhejms%20Last%20%20-%20%20(1).mp3" TargetMode="Externa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3.xml"/><Relationship Id="rId1" Type="http://schemas.openxmlformats.org/officeDocument/2006/relationships/audio" Target="file:///E:\&#1053;&#1086;&#1074;&#1072;&#1103;%20&#1041;&#1072;&#1073;&#1091;&#1096;&#1082;&#1072;\Dzhejms%20Last%20%20-%20%20(1).mp3" TargetMode="External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 flipV="1">
            <a:off x="1792288" y="6097588"/>
            <a:ext cx="5486400" cy="46037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endParaRPr lang="ru-RU" dirty="0"/>
          </a:p>
        </p:txBody>
      </p:sp>
      <p:pic>
        <p:nvPicPr>
          <p:cNvPr id="7" name="Рисунок 6" descr="ЗАСТАВКА.jpg"/>
          <p:cNvPicPr>
            <a:picLocks noGrp="1" noChangeAspect="1"/>
          </p:cNvPicPr>
          <p:nvPr>
            <p:ph type="pic" idx="1"/>
          </p:nvPr>
        </p:nvPicPr>
        <p:blipFill>
          <a:blip r:embed="rId4" cstate="print"/>
          <a:srcRect/>
          <a:stretch>
            <a:fillRect/>
          </a:stretch>
        </p:blipFill>
        <p:spPr>
          <a:xfrm>
            <a:off x="714316" y="0"/>
            <a:ext cx="8429684" cy="6357982"/>
          </a:xfrm>
        </p:spPr>
      </p:pic>
      <p:pic>
        <p:nvPicPr>
          <p:cNvPr id="8" name="Рихард-Штраус-Симфоническая-поэма-quotТак-говорил-Заратустраquot-мелодия-начала-игры(muzofon.com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/>
          <a:srcRect/>
          <a:stretch>
            <a:fillRect/>
          </a:stretch>
        </p:blipFill>
        <p:spPr bwMode="auto">
          <a:xfrm>
            <a:off x="8429625" y="57150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7816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42976" y="428604"/>
            <a:ext cx="7358114" cy="5929354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sz="4000" dirty="0" smtClean="0">
                <a:solidFill>
                  <a:schemeClr val="tx1"/>
                </a:solidFill>
              </a:rPr>
              <a:t>Ткань с гладкой, блестящей поверхностью. Из которой шьют пижамы, халаты.</a:t>
            </a:r>
            <a:br>
              <a:rPr lang="ru-RU" sz="4000" dirty="0" smtClean="0">
                <a:solidFill>
                  <a:schemeClr val="tx1"/>
                </a:solidFill>
              </a:rPr>
            </a:br>
            <a:r>
              <a:rPr lang="ru-RU" sz="4000" dirty="0" smtClean="0">
                <a:solidFill>
                  <a:schemeClr val="tx1"/>
                </a:solidFill>
              </a:rPr>
              <a:t/>
            </a:r>
            <a:br>
              <a:rPr lang="ru-RU" sz="4000" dirty="0" smtClean="0">
                <a:solidFill>
                  <a:schemeClr val="tx1"/>
                </a:solidFill>
              </a:rPr>
            </a:br>
            <a:r>
              <a:rPr lang="ru-RU" sz="4000" dirty="0" smtClean="0">
                <a:solidFill>
                  <a:schemeClr val="tx1"/>
                </a:solidFill>
              </a:rPr>
              <a:t>С его помощью определяют географическое положение страны, города, села, реки и т.д.</a:t>
            </a:r>
            <a:endParaRPr lang="ru-RU" sz="40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571480"/>
            <a:ext cx="3008313" cy="5929354"/>
          </a:xfrm>
        </p:spPr>
        <p:txBody>
          <a:bodyPr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3200" b="1" dirty="0" smtClean="0">
                <a:solidFill>
                  <a:schemeClr val="tx1"/>
                </a:solidFill>
              </a:rPr>
              <a:t>Укороченная и облегчённая винтовка.</a:t>
            </a:r>
            <a:br>
              <a:rPr lang="ru-RU" sz="3200" b="1" dirty="0" smtClean="0">
                <a:solidFill>
                  <a:schemeClr val="tx1"/>
                </a:solidFill>
              </a:rPr>
            </a:br>
            <a:r>
              <a:rPr lang="ru-RU" sz="3200" b="1" dirty="0" smtClean="0">
                <a:solidFill>
                  <a:schemeClr val="tx1"/>
                </a:solidFill>
              </a:rPr>
              <a:t> </a:t>
            </a:r>
            <a:br>
              <a:rPr lang="ru-RU" sz="3200" b="1" dirty="0" smtClean="0">
                <a:solidFill>
                  <a:schemeClr val="tx1"/>
                </a:solidFill>
              </a:rPr>
            </a:br>
            <a:r>
              <a:rPr lang="ru-RU" sz="3200" b="1" dirty="0" smtClean="0">
                <a:solidFill>
                  <a:schemeClr val="tx1"/>
                </a:solidFill>
              </a:rPr>
              <a:t>Застежка особой конструкции на комбинезонах, рюкзаках и т.п.</a:t>
            </a:r>
            <a:endParaRPr lang="ru-RU" sz="3200" b="1" dirty="0">
              <a:solidFill>
                <a:schemeClr val="tx1"/>
              </a:solidFill>
            </a:endParaRPr>
          </a:p>
        </p:txBody>
      </p:sp>
      <p:pic>
        <p:nvPicPr>
          <p:cNvPr id="34818" name="Содержимое 4" descr="рюкзак.jpg"/>
          <p:cNvPicPr>
            <a:picLocks noGrp="1" noChangeAspect="1"/>
          </p:cNvPicPr>
          <p:nvPr>
            <p:ph sz="half"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3992563" y="273050"/>
            <a:ext cx="4276725" cy="585311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785794"/>
            <a:ext cx="8143932" cy="5429288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dirty="0" smtClean="0">
                <a:solidFill>
                  <a:schemeClr val="tx1"/>
                </a:solidFill>
              </a:rPr>
              <a:t>Неширокая оборка, которая используется для отделки платьев, блузок, нижних юбок. </a:t>
            </a:r>
            <a:br>
              <a:rPr lang="ru-RU" dirty="0" smtClean="0">
                <a:solidFill>
                  <a:schemeClr val="tx1"/>
                </a:solidFill>
              </a:rPr>
            </a:br>
            <a:r>
              <a:rPr lang="ru-RU" dirty="0" smtClean="0">
                <a:solidFill>
                  <a:schemeClr val="tx1"/>
                </a:solidFill>
              </a:rPr>
              <a:t>Предмет, необходимый в игре в бадминтон.</a:t>
            </a:r>
            <a:endParaRPr lang="ru-RU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844" y="285728"/>
            <a:ext cx="3000397" cy="6143668"/>
          </a:xfrm>
        </p:spPr>
        <p:txBody>
          <a:bodyPr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2400" b="1" dirty="0" smtClean="0">
                <a:solidFill>
                  <a:schemeClr val="tx1"/>
                </a:solidFill>
              </a:rPr>
              <a:t>Мягкая, очень эластичная кожа, выделываемая в основном из шкур овец и козы. Используется для изготовления галантерейных изделий. Например, перчатки, верх обуви.</a:t>
            </a:r>
            <a:br>
              <a:rPr lang="ru-RU" sz="2400" b="1" dirty="0" smtClean="0">
                <a:solidFill>
                  <a:schemeClr val="tx1"/>
                </a:solidFill>
              </a:rPr>
            </a:br>
            <a:r>
              <a:rPr lang="ru-RU" sz="2400" b="1" dirty="0" smtClean="0">
                <a:solidFill>
                  <a:schemeClr val="tx1"/>
                </a:solidFill>
              </a:rPr>
              <a:t/>
            </a:r>
            <a:br>
              <a:rPr lang="ru-RU" sz="2400" b="1" dirty="0" smtClean="0">
                <a:solidFill>
                  <a:schemeClr val="tx1"/>
                </a:solidFill>
              </a:rPr>
            </a:br>
            <a:r>
              <a:rPr lang="ru-RU" sz="2400" b="1" dirty="0" smtClean="0">
                <a:solidFill>
                  <a:schemeClr val="tx1"/>
                </a:solidFill>
              </a:rPr>
              <a:t>Порода охотничьих собак северной лесной зоны.</a:t>
            </a:r>
            <a:endParaRPr lang="ru-RU" sz="2400" b="1" dirty="0">
              <a:solidFill>
                <a:schemeClr val="tx1"/>
              </a:solidFill>
            </a:endParaRPr>
          </a:p>
        </p:txBody>
      </p:sp>
      <p:pic>
        <p:nvPicPr>
          <p:cNvPr id="38914" name="Содержимое 4" descr="Собака.jpg"/>
          <p:cNvPicPr>
            <a:picLocks noGrp="1" noChangeAspect="1"/>
          </p:cNvPicPr>
          <p:nvPr>
            <p:ph sz="half"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3575050" y="1282700"/>
            <a:ext cx="5111750" cy="383381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28662" y="285728"/>
            <a:ext cx="7143800" cy="6286544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sz="4400" dirty="0" smtClean="0">
                <a:solidFill>
                  <a:schemeClr val="tx1"/>
                </a:solidFill>
              </a:rPr>
              <a:t>Головной убор, являет собой компромисс между цилиндром и фетровой шляпой.</a:t>
            </a:r>
            <a:br>
              <a:rPr lang="ru-RU" sz="4400" dirty="0" smtClean="0">
                <a:solidFill>
                  <a:schemeClr val="tx1"/>
                </a:solidFill>
              </a:rPr>
            </a:br>
            <a:r>
              <a:rPr lang="ru-RU" sz="4400" dirty="0" smtClean="0">
                <a:solidFill>
                  <a:schemeClr val="tx1"/>
                </a:solidFill>
              </a:rPr>
              <a:t/>
            </a:r>
            <a:br>
              <a:rPr lang="ru-RU" sz="4400" dirty="0" smtClean="0">
                <a:solidFill>
                  <a:schemeClr val="tx1"/>
                </a:solidFill>
              </a:rPr>
            </a:br>
            <a:r>
              <a:rPr lang="ru-RU" sz="4400" dirty="0" smtClean="0">
                <a:solidFill>
                  <a:schemeClr val="tx1"/>
                </a:solidFill>
              </a:rPr>
              <a:t>Незаменимая вещь в походе, в нём готовят пищу на костре.</a:t>
            </a:r>
            <a:endParaRPr lang="ru-RU" sz="44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3" y="285728"/>
            <a:ext cx="3071834" cy="6215106"/>
          </a:xfrm>
        </p:spPr>
        <p:txBody>
          <a:bodyPr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2800" b="1" dirty="0" smtClean="0">
                <a:solidFill>
                  <a:schemeClr val="tx1"/>
                </a:solidFill>
              </a:rPr>
              <a:t>Кому принадлежат слова: «Всякая мода выходит из моды, стиль же – никогда»? Ей же принадлежит модель вечно изящного маленького черного платья, она же автор знаменитых духов?</a:t>
            </a:r>
            <a:endParaRPr lang="ru-RU" sz="2800" b="1" dirty="0">
              <a:solidFill>
                <a:schemeClr val="tx1"/>
              </a:solidFill>
            </a:endParaRPr>
          </a:p>
        </p:txBody>
      </p:sp>
      <p:pic>
        <p:nvPicPr>
          <p:cNvPr id="43010" name="Содержимое 4" descr="духи.jpg"/>
          <p:cNvPicPr>
            <a:picLocks noGrp="1" noChangeAspect="1"/>
          </p:cNvPicPr>
          <p:nvPr>
            <p:ph sz="half"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3575050" y="1330325"/>
            <a:ext cx="5111750" cy="373856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57224" y="1142984"/>
            <a:ext cx="7086600" cy="4929222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sz="6600" dirty="0" smtClean="0">
                <a:solidFill>
                  <a:schemeClr val="tx1"/>
                </a:solidFill>
              </a:rPr>
              <a:t>Вид галстука.</a:t>
            </a:r>
            <a:br>
              <a:rPr lang="ru-RU" sz="6600" dirty="0" smtClean="0">
                <a:solidFill>
                  <a:schemeClr val="tx1"/>
                </a:solidFill>
              </a:rPr>
            </a:br>
            <a:r>
              <a:rPr lang="ru-RU" sz="6600" dirty="0" smtClean="0">
                <a:solidFill>
                  <a:schemeClr val="tx1"/>
                </a:solidFill>
              </a:rPr>
              <a:t/>
            </a:r>
            <a:br>
              <a:rPr lang="ru-RU" sz="6600" dirty="0" smtClean="0">
                <a:solidFill>
                  <a:schemeClr val="tx1"/>
                </a:solidFill>
              </a:rPr>
            </a:br>
            <a:r>
              <a:rPr lang="ru-RU" sz="6600" dirty="0" smtClean="0">
                <a:solidFill>
                  <a:schemeClr val="tx1"/>
                </a:solidFill>
              </a:rPr>
              <a:t>Насекомое с красивыми крыльями.</a:t>
            </a:r>
            <a:endParaRPr lang="ru-RU" sz="66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357166"/>
            <a:ext cx="3714776" cy="6072230"/>
          </a:xfrm>
        </p:spPr>
        <p:txBody>
          <a:bodyPr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2400" b="1" dirty="0" smtClean="0">
                <a:solidFill>
                  <a:schemeClr val="tx1"/>
                </a:solidFill>
              </a:rPr>
              <a:t>Мягкая, рыхлая, тяжёлая хлопчатобумажная ткань с ворсом, применяется для шитья белья, в основном детской одежды.</a:t>
            </a:r>
            <a:br>
              <a:rPr lang="ru-RU" sz="2400" b="1" dirty="0" smtClean="0">
                <a:solidFill>
                  <a:schemeClr val="tx1"/>
                </a:solidFill>
              </a:rPr>
            </a:br>
            <a:r>
              <a:rPr lang="ru-RU" sz="2400" b="1" dirty="0" smtClean="0">
                <a:solidFill>
                  <a:schemeClr val="tx1"/>
                </a:solidFill>
              </a:rPr>
              <a:t/>
            </a:r>
            <a:br>
              <a:rPr lang="ru-RU" sz="2400" b="1" dirty="0" smtClean="0">
                <a:solidFill>
                  <a:schemeClr val="tx1"/>
                </a:solidFill>
              </a:rPr>
            </a:br>
            <a:r>
              <a:rPr lang="ru-RU" sz="2400" b="1" dirty="0" smtClean="0">
                <a:solidFill>
                  <a:schemeClr val="tx1"/>
                </a:solidFill>
              </a:rPr>
              <a:t>Их любят рассказывать охотники, рыбаки, преувеличивая свои трофеи.</a:t>
            </a:r>
            <a:endParaRPr lang="ru-RU" sz="2400" b="1" dirty="0">
              <a:solidFill>
                <a:schemeClr val="tx1"/>
              </a:solidFill>
            </a:endParaRPr>
          </a:p>
        </p:txBody>
      </p:sp>
      <p:pic>
        <p:nvPicPr>
          <p:cNvPr id="47106" name="Содержимое 4" descr="Байки.jpg"/>
          <p:cNvPicPr>
            <a:picLocks noGrp="1" noChangeAspect="1"/>
          </p:cNvPicPr>
          <p:nvPr>
            <p:ph sz="half"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4283075" y="493713"/>
            <a:ext cx="4146550" cy="572135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57224" y="428604"/>
            <a:ext cx="7572428" cy="5972204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sz="4400" dirty="0" smtClean="0">
                <a:solidFill>
                  <a:schemeClr val="tx1"/>
                </a:solidFill>
              </a:rPr>
              <a:t>Городской газонный цветок жёлто-оранжевого цвета с характерным запахом?                                                            Бархатная ленточка чёрного цвета, которую женщины носили на шее, чтобы оттенять белизну.</a:t>
            </a:r>
            <a:endParaRPr lang="ru-RU" sz="44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214282" y="571480"/>
            <a:ext cx="3151189" cy="5876958"/>
          </a:xfrm>
        </p:spPr>
        <p:txBody>
          <a:bodyPr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b="1" dirty="0" smtClean="0">
                <a:solidFill>
                  <a:schemeClr val="tx1"/>
                </a:solidFill>
              </a:rPr>
              <a:t>Маленькие разноцветные стеклянные шарики или металлические зёрна разной формы со сквозными отверстиями; используются для вышивания, украшения женских нарядов. </a:t>
            </a:r>
            <a:r>
              <a:rPr lang="ru-RU" sz="2400" b="1" dirty="0" smtClean="0">
                <a:solidFill>
                  <a:schemeClr val="tx1"/>
                </a:solidFill>
              </a:rPr>
              <a:t/>
            </a:r>
            <a:br>
              <a:rPr lang="ru-RU" sz="2400" b="1" dirty="0" smtClean="0">
                <a:solidFill>
                  <a:schemeClr val="tx1"/>
                </a:solidFill>
              </a:rPr>
            </a:br>
            <a:r>
              <a:rPr lang="ru-RU" sz="2400" b="1" dirty="0" smtClean="0">
                <a:solidFill>
                  <a:schemeClr val="tx1"/>
                </a:solidFill>
              </a:rPr>
              <a:t/>
            </a:r>
            <a:br>
              <a:rPr lang="ru-RU" sz="2400" b="1" dirty="0" smtClean="0">
                <a:solidFill>
                  <a:schemeClr val="tx1"/>
                </a:solidFill>
              </a:rPr>
            </a:br>
            <a:r>
              <a:rPr lang="ru-RU" sz="2400" b="1" dirty="0" smtClean="0">
                <a:solidFill>
                  <a:schemeClr val="tx1"/>
                </a:solidFill>
              </a:rPr>
              <a:t>Его не рекомендуется метать перед свиньями.</a:t>
            </a:r>
            <a:endParaRPr lang="ru-RU" sz="2400" b="1" dirty="0">
              <a:solidFill>
                <a:schemeClr val="tx1"/>
              </a:solidFill>
            </a:endParaRPr>
          </a:p>
        </p:txBody>
      </p:sp>
      <p:pic>
        <p:nvPicPr>
          <p:cNvPr id="51202" name="Содержимое 6" descr="Свиньи.jpg"/>
          <p:cNvPicPr>
            <a:picLocks noGrp="1" noChangeAspect="1"/>
          </p:cNvPicPr>
          <p:nvPr>
            <p:ph sz="half"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3575050" y="1357313"/>
            <a:ext cx="5111750" cy="371475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1538" y="285728"/>
            <a:ext cx="7086600" cy="785818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dirty="0" smtClean="0"/>
              <a:t>   </a:t>
            </a:r>
            <a:r>
              <a:rPr lang="ru-RU" dirty="0" smtClean="0">
                <a:solidFill>
                  <a:srgbClr val="FFC000"/>
                </a:solidFill>
              </a:rPr>
              <a:t>ПРАВИЛА ИГРЫ</a:t>
            </a:r>
            <a:endParaRPr lang="ru-RU" dirty="0">
              <a:solidFill>
                <a:srgbClr val="FFC000"/>
              </a:solidFill>
            </a:endParaRPr>
          </a:p>
        </p:txBody>
      </p:sp>
      <p:sp>
        <p:nvSpPr>
          <p:cNvPr id="16386" name="Текст 2"/>
          <p:cNvSpPr>
            <a:spLocks noGrp="1"/>
          </p:cNvSpPr>
          <p:nvPr>
            <p:ph type="body" idx="1"/>
          </p:nvPr>
        </p:nvSpPr>
        <p:spPr>
          <a:xfrm>
            <a:off x="285750" y="1214438"/>
            <a:ext cx="8401050" cy="5357812"/>
          </a:xfrm>
        </p:spPr>
        <p:txBody>
          <a:bodyPr/>
          <a:lstStyle/>
          <a:p>
            <a:pPr marL="73025"/>
            <a:r>
              <a:rPr lang="ru-RU" sz="2400" b="1" smtClean="0"/>
              <a:t>1. Абсолютная тишина в зале во время обсуждения.</a:t>
            </a:r>
          </a:p>
          <a:p>
            <a:pPr marL="73025"/>
            <a:r>
              <a:rPr lang="ru-RU" sz="2400" b="1" smtClean="0"/>
              <a:t>2. Обсуждение длится 1 минуту.</a:t>
            </a:r>
          </a:p>
          <a:p>
            <a:pPr marL="73025"/>
            <a:r>
              <a:rPr lang="ru-RU" sz="2400" b="1" smtClean="0"/>
              <a:t>3. Блиц – турнир  - 3 вопроса по 20 секунд.</a:t>
            </a:r>
          </a:p>
          <a:p>
            <a:pPr marL="73025"/>
            <a:r>
              <a:rPr lang="ru-RU" sz="2400" b="1" smtClean="0"/>
              <a:t>4. 10 – раундов. </a:t>
            </a:r>
          </a:p>
          <a:p>
            <a:pPr marL="73025"/>
            <a:r>
              <a:rPr lang="ru-RU" sz="2400" b="1" smtClean="0"/>
              <a:t>5. Можно взять 1 дополнительный раунд.</a:t>
            </a:r>
          </a:p>
          <a:p>
            <a:pPr marL="73025"/>
            <a:r>
              <a:rPr lang="ru-RU" sz="2400" b="1" smtClean="0"/>
              <a:t>6. Досрочный ответ зарабатывает дополнительную минуту. </a:t>
            </a:r>
          </a:p>
          <a:p>
            <a:pPr marL="73025"/>
            <a:r>
              <a:rPr lang="ru-RU" sz="2400" b="1" smtClean="0"/>
              <a:t>7. Капитаны команды отвечают сами или дают слово игроку (автору  версии)</a:t>
            </a:r>
          </a:p>
          <a:p>
            <a:pPr marL="73025"/>
            <a:r>
              <a:rPr lang="ru-RU" sz="2400" b="1" smtClean="0"/>
              <a:t>8. За каждый правильный ответ 1 балл.</a:t>
            </a:r>
          </a:p>
          <a:p>
            <a:pPr marL="73025"/>
            <a:r>
              <a:rPr lang="ru-RU" sz="2400" b="1" smtClean="0"/>
              <a:t>9. Команда имеет право 1 раз взять помощь мэтров (зала).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962012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sz="4400" i="1" u="sng" dirty="0" smtClean="0">
                <a:solidFill>
                  <a:schemeClr val="tx1"/>
                </a:solidFill>
              </a:rPr>
              <a:t>БЛИЦ-ТУРНИР</a:t>
            </a:r>
            <a:endParaRPr lang="ru-RU" sz="4400" dirty="0">
              <a:solidFill>
                <a:schemeClr val="tx1"/>
              </a:solidFill>
            </a:endParaRPr>
          </a:p>
        </p:txBody>
      </p:sp>
      <p:sp>
        <p:nvSpPr>
          <p:cNvPr id="53250" name="Текст 2"/>
          <p:cNvSpPr>
            <a:spLocks noGrp="1"/>
          </p:cNvSpPr>
          <p:nvPr>
            <p:ph type="body" idx="1"/>
          </p:nvPr>
        </p:nvSpPr>
        <p:spPr>
          <a:xfrm>
            <a:off x="857250" y="2071688"/>
            <a:ext cx="7086600" cy="1938337"/>
          </a:xfrm>
        </p:spPr>
        <p:txBody>
          <a:bodyPr/>
          <a:lstStyle/>
          <a:p>
            <a:pPr marL="73025"/>
            <a:r>
              <a:rPr lang="ru-RU" sz="3600" smtClean="0"/>
              <a:t>1. Олицетворение семьи, которое Буратино проткнул носом? </a:t>
            </a:r>
          </a:p>
          <a:p>
            <a:pPr marL="73025"/>
            <a:r>
              <a:rPr lang="ru-RU" sz="3600" smtClean="0"/>
              <a:t>2.Высочайшее достижение сказочного общепита? </a:t>
            </a:r>
          </a:p>
          <a:p>
            <a:pPr marL="73025"/>
            <a:r>
              <a:rPr lang="ru-RU" sz="3600" smtClean="0"/>
              <a:t>3.Самый круглый сказочный герой?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214290"/>
            <a:ext cx="3008313" cy="6448462"/>
          </a:xfrm>
        </p:spPr>
        <p:txBody>
          <a:bodyPr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2800" b="1" dirty="0" smtClean="0">
                <a:solidFill>
                  <a:schemeClr val="tx1"/>
                </a:solidFill>
              </a:rPr>
              <a:t>Во второй половине  Х</a:t>
            </a:r>
            <a:r>
              <a:rPr lang="en-US" sz="2800" b="1" dirty="0" smtClean="0">
                <a:solidFill>
                  <a:schemeClr val="tx1"/>
                </a:solidFill>
              </a:rPr>
              <a:t>VIII </a:t>
            </a:r>
            <a:r>
              <a:rPr lang="ru-RU" sz="2800" b="1" dirty="0" smtClean="0">
                <a:solidFill>
                  <a:schemeClr val="tx1"/>
                </a:solidFill>
              </a:rPr>
              <a:t> столетия  испанцы и португальцы увлекли  местных жителей петушиными боями. </a:t>
            </a:r>
            <a:br>
              <a:rPr lang="ru-RU" sz="2800" b="1" dirty="0" smtClean="0">
                <a:solidFill>
                  <a:schemeClr val="tx1"/>
                </a:solidFill>
              </a:rPr>
            </a:br>
            <a:r>
              <a:rPr lang="ru-RU" sz="2800" b="1" dirty="0" smtClean="0">
                <a:solidFill>
                  <a:schemeClr val="tx1"/>
                </a:solidFill>
              </a:rPr>
              <a:t/>
            </a:r>
            <a:br>
              <a:rPr lang="ru-RU" sz="2800" b="1" dirty="0" smtClean="0">
                <a:solidFill>
                  <a:schemeClr val="tx1"/>
                </a:solidFill>
              </a:rPr>
            </a:br>
            <a:r>
              <a:rPr lang="ru-RU" sz="2800" b="1" dirty="0" smtClean="0">
                <a:solidFill>
                  <a:schemeClr val="tx1"/>
                </a:solidFill>
              </a:rPr>
              <a:t>Появлению,  какого напитка способствовали эти события?</a:t>
            </a:r>
            <a:endParaRPr lang="ru-RU" sz="2800" b="1" dirty="0">
              <a:solidFill>
                <a:schemeClr val="tx1"/>
              </a:solidFill>
            </a:endParaRPr>
          </a:p>
        </p:txBody>
      </p:sp>
      <p:pic>
        <p:nvPicPr>
          <p:cNvPr id="55298" name="Содержимое 4" descr="Петушиный бой.jpg"/>
          <p:cNvPicPr>
            <a:picLocks noGrp="1" noChangeAspect="1"/>
          </p:cNvPicPr>
          <p:nvPr>
            <p:ph sz="half"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3357563" y="1000125"/>
            <a:ext cx="5429250" cy="421481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28596" y="285728"/>
            <a:ext cx="3008313" cy="792182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sz="3200" b="1" i="1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АНАГРАММА</a:t>
            </a:r>
            <a:endParaRPr lang="ru-RU" sz="3200" dirty="0">
              <a:solidFill>
                <a:schemeClr val="accent1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57346" name="Текст 5"/>
          <p:cNvSpPr>
            <a:spLocks noGrp="1"/>
          </p:cNvSpPr>
          <p:nvPr>
            <p:ph type="body" idx="2"/>
          </p:nvPr>
        </p:nvSpPr>
        <p:spPr>
          <a:xfrm>
            <a:off x="357188" y="1143000"/>
            <a:ext cx="3008312" cy="5048250"/>
          </a:xfrm>
        </p:spPr>
        <p:txBody>
          <a:bodyPr/>
          <a:lstStyle/>
          <a:p>
            <a:r>
              <a:rPr lang="ru-RU" sz="3600" smtClean="0"/>
              <a:t>Какие ассоциации возникают у вас, когда вы слышите выражение «Новый год»? Заполните анаграмму.</a:t>
            </a:r>
          </a:p>
        </p:txBody>
      </p:sp>
      <p:pic>
        <p:nvPicPr>
          <p:cNvPr id="57347" name="Содержимое 10" descr="новый год 2.jpg"/>
          <p:cNvPicPr>
            <a:picLocks noGrp="1" noChangeAspect="1"/>
          </p:cNvPicPr>
          <p:nvPr>
            <p:ph sz="half"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4143375" y="571500"/>
            <a:ext cx="3987800" cy="585311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142852"/>
            <a:ext cx="8229600" cy="917596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sz="5400" u="sng" dirty="0" smtClean="0">
                <a:solidFill>
                  <a:srgbClr val="FFC000"/>
                </a:solidFill>
              </a:rPr>
              <a:t>Чайная пауза</a:t>
            </a:r>
            <a:endParaRPr lang="ru-RU" sz="5400" u="sng" dirty="0">
              <a:solidFill>
                <a:srgbClr val="FFC000"/>
              </a:solidFill>
            </a:endParaRPr>
          </a:p>
        </p:txBody>
      </p:sp>
      <p:pic>
        <p:nvPicPr>
          <p:cNvPr id="59394" name="Содержимое 3" descr="Чай.jpg"/>
          <p:cNvPicPr>
            <a:picLocks noGrp="1" noChangeAspect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1500188" y="1428750"/>
            <a:ext cx="6215062" cy="447675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57166"/>
            <a:ext cx="8229600" cy="1060472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sz="5400" u="sng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Музыкальная пауза</a:t>
            </a:r>
            <a:endParaRPr lang="ru-RU" sz="5400" u="sng" dirty="0">
              <a:solidFill>
                <a:schemeClr val="accent1">
                  <a:lumMod val="20000"/>
                  <a:lumOff val="80000"/>
                </a:schemeClr>
              </a:solidFill>
            </a:endParaRPr>
          </a:p>
        </p:txBody>
      </p:sp>
      <p:pic>
        <p:nvPicPr>
          <p:cNvPr id="18434" name="Содержимое 3" descr="скрипичный ключ 1.png"/>
          <p:cNvPicPr>
            <a:picLocks noGrp="1" noChangeAspect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3306763" y="1600200"/>
            <a:ext cx="2530475" cy="470852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28596" y="1428736"/>
            <a:ext cx="3008313" cy="2714644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6000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Что такое силуэт?</a:t>
            </a:r>
            <a:endParaRPr lang="ru-RU" sz="6000" dirty="0">
              <a:solidFill>
                <a:schemeClr val="accent1">
                  <a:lumMod val="20000"/>
                  <a:lumOff val="80000"/>
                </a:schemeClr>
              </a:solidFill>
            </a:endParaRPr>
          </a:p>
        </p:txBody>
      </p:sp>
      <p:pic>
        <p:nvPicPr>
          <p:cNvPr id="20482" name="Содержимое 7" descr="every-woman.jpg"/>
          <p:cNvPicPr>
            <a:picLocks noGrp="1" noChangeAspect="1"/>
          </p:cNvPicPr>
          <p:nvPr>
            <p:ph sz="half"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3857625" y="571500"/>
            <a:ext cx="4572000" cy="564356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42976" y="357166"/>
            <a:ext cx="7086600" cy="785818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dirty="0" smtClean="0">
                <a:solidFill>
                  <a:srgbClr val="FFC000"/>
                </a:solidFill>
              </a:rPr>
              <a:t>«Черный ящик»</a:t>
            </a:r>
            <a:endParaRPr lang="ru-RU" dirty="0">
              <a:solidFill>
                <a:srgbClr val="FFC000"/>
              </a:solidFill>
            </a:endParaRPr>
          </a:p>
        </p:txBody>
      </p:sp>
      <p:sp>
        <p:nvSpPr>
          <p:cNvPr id="22530" name="Текст 2"/>
          <p:cNvSpPr>
            <a:spLocks noGrp="1"/>
          </p:cNvSpPr>
          <p:nvPr>
            <p:ph type="body" idx="1"/>
          </p:nvPr>
        </p:nvSpPr>
        <p:spPr>
          <a:xfrm>
            <a:off x="500063" y="1214438"/>
            <a:ext cx="8429625" cy="5286375"/>
          </a:xfrm>
        </p:spPr>
        <p:txBody>
          <a:bodyPr/>
          <a:lstStyle/>
          <a:p>
            <a:pPr marL="73025"/>
            <a:r>
              <a:rPr lang="ru-RU" sz="2400" b="1" smtClean="0"/>
              <a:t>Одежда большинства древних народов – египтян, персов, греков – не имела этого.  Они появились  значительно позднее. В средневековую  европейскую одежду это пришло из Византии и имело порой саму разнообразную форму. В Х</a:t>
            </a:r>
            <a:r>
              <a:rPr lang="en-US" sz="2400" b="1" smtClean="0"/>
              <a:t>V</a:t>
            </a:r>
            <a:r>
              <a:rPr lang="ru-RU" sz="2400" b="1" smtClean="0"/>
              <a:t> – </a:t>
            </a:r>
            <a:r>
              <a:rPr lang="en-US" sz="2400" b="1" smtClean="0"/>
              <a:t>XVI</a:t>
            </a:r>
            <a:r>
              <a:rPr lang="ru-RU" sz="2400" b="1" smtClean="0"/>
              <a:t> вв. Это пышно украшалось: их прошивали тесьмой, простегивали узором, делали с прорезями. </a:t>
            </a:r>
          </a:p>
          <a:p>
            <a:pPr marL="73025"/>
            <a:r>
              <a:rPr lang="ru-RU" sz="2400" b="1" smtClean="0"/>
              <a:t> В начале Х</a:t>
            </a:r>
            <a:r>
              <a:rPr lang="en-US" sz="2400" b="1" smtClean="0"/>
              <a:t>IX</a:t>
            </a:r>
            <a:r>
              <a:rPr lang="ru-RU" sz="2400" b="1" smtClean="0"/>
              <a:t> века это могло быть широким и пышным и иметь много названий (жиго, бараний окорок, слоновые).</a:t>
            </a:r>
          </a:p>
          <a:p>
            <a:pPr marL="73025"/>
            <a:r>
              <a:rPr lang="ru-RU" sz="2400" b="1" smtClean="0"/>
              <a:t> В ХХ веке явствовало стремление оживить одежду с помощь выразительной формы этого. Появились «фонарики», «крылышки». Итак, что лежит в чёрном ящике?</a:t>
            </a:r>
          </a:p>
        </p:txBody>
      </p:sp>
      <p:pic>
        <p:nvPicPr>
          <p:cNvPr id="4" name="Dzhejms Last  -  (1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7500938" y="785813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42734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28596" y="1643050"/>
            <a:ext cx="3008313" cy="3000396"/>
          </a:xfrm>
        </p:spPr>
        <p:txBody>
          <a:bodyPr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5400" dirty="0" smtClean="0"/>
              <a:t/>
            </a:r>
            <a:br>
              <a:rPr lang="ru-RU" sz="5400" dirty="0" smtClean="0"/>
            </a:br>
            <a:r>
              <a:rPr lang="ru-RU" sz="5400" dirty="0" smtClean="0"/>
              <a:t/>
            </a:r>
            <a:br>
              <a:rPr lang="ru-RU" sz="5400" dirty="0" smtClean="0"/>
            </a:br>
            <a:r>
              <a:rPr lang="ru-RU" sz="4000" dirty="0" smtClean="0"/>
              <a:t>Как отличить сырое яйцо от вареного?</a:t>
            </a:r>
            <a:endParaRPr lang="ru-RU" sz="4000" dirty="0"/>
          </a:p>
        </p:txBody>
      </p:sp>
      <p:sp>
        <p:nvSpPr>
          <p:cNvPr id="24578" name="Текст 6"/>
          <p:cNvSpPr>
            <a:spLocks noGrp="1"/>
          </p:cNvSpPr>
          <p:nvPr>
            <p:ph type="body" idx="2"/>
          </p:nvPr>
        </p:nvSpPr>
        <p:spPr>
          <a:xfrm>
            <a:off x="457200" y="928688"/>
            <a:ext cx="3008313" cy="4714875"/>
          </a:xfrm>
        </p:spPr>
        <p:txBody>
          <a:bodyPr/>
          <a:lstStyle/>
          <a:p>
            <a:endParaRPr lang="ru-RU" b="1" smtClean="0"/>
          </a:p>
        </p:txBody>
      </p:sp>
      <p:pic>
        <p:nvPicPr>
          <p:cNvPr id="24579" name="Содержимое 7" descr="Яйца.jpg"/>
          <p:cNvPicPr>
            <a:picLocks noGrp="1" noChangeAspect="1"/>
          </p:cNvPicPr>
          <p:nvPr>
            <p:ph sz="half"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3714750" y="1071563"/>
            <a:ext cx="5111750" cy="4572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00100" y="428604"/>
            <a:ext cx="7086600" cy="747698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dirty="0" smtClean="0">
                <a:solidFill>
                  <a:srgbClr val="FFC000"/>
                </a:solidFill>
              </a:rPr>
              <a:t>«Черный ящик»</a:t>
            </a:r>
            <a:endParaRPr lang="ru-RU" dirty="0">
              <a:solidFill>
                <a:srgbClr val="FFC000"/>
              </a:solidFill>
            </a:endParaRPr>
          </a:p>
        </p:txBody>
      </p:sp>
      <p:sp>
        <p:nvSpPr>
          <p:cNvPr id="26626" name="Текст 2"/>
          <p:cNvSpPr>
            <a:spLocks noGrp="1"/>
          </p:cNvSpPr>
          <p:nvPr>
            <p:ph type="body" idx="1"/>
          </p:nvPr>
        </p:nvSpPr>
        <p:spPr>
          <a:xfrm>
            <a:off x="714375" y="1285875"/>
            <a:ext cx="7086600" cy="5214938"/>
          </a:xfrm>
        </p:spPr>
        <p:txBody>
          <a:bodyPr/>
          <a:lstStyle/>
          <a:p>
            <a:pPr marL="73025"/>
            <a:r>
              <a:rPr lang="ru-RU" sz="2800" b="1" smtClean="0"/>
              <a:t>В чёрном ящике находится приправа, необходимая для улучшения вкуса пищи. Она требуется для консервирования, квашения овощей. С древнейших времён она ценилась высоко. А так как она часто оказывалась недоступной для народа, возникали народные бунты. Эта приправа способствует удержанию воды в организме, служит материалом для образования в желудке соляной кислоты, благодаря чему пища лучше переваривается, а вредные микробы погибают. Что это за приправа?</a:t>
            </a:r>
          </a:p>
        </p:txBody>
      </p:sp>
      <p:pic>
        <p:nvPicPr>
          <p:cNvPr id="4" name="Dzhejms Last  -  (1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7929563" y="5715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42734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500042"/>
            <a:ext cx="3008313" cy="4357718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sz="5300" dirty="0" smtClean="0">
                <a:solidFill>
                  <a:schemeClr val="tx1"/>
                </a:solidFill>
              </a:rPr>
              <a:t>Как ускорить варку фасоли?</a:t>
            </a:r>
            <a:r>
              <a:rPr lang="ru-RU" sz="2400" dirty="0" smtClean="0">
                <a:solidFill>
                  <a:schemeClr val="tx1"/>
                </a:solidFill>
              </a:rPr>
              <a:t/>
            </a:r>
            <a:br>
              <a:rPr lang="ru-RU" sz="2400" dirty="0" smtClean="0">
                <a:solidFill>
                  <a:schemeClr val="tx1"/>
                </a:solidFill>
              </a:rPr>
            </a:b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28674" name="Содержимое 4" descr="Фасоль.jpg"/>
          <p:cNvPicPr>
            <a:picLocks noGrp="1" noChangeAspect="1"/>
          </p:cNvPicPr>
          <p:nvPr>
            <p:ph sz="half"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3575050" y="642938"/>
            <a:ext cx="5111750" cy="511175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72344" y="714356"/>
            <a:ext cx="3669888" cy="5143536"/>
          </a:xfrm>
        </p:spPr>
        <p:txBody>
          <a:bodyPr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2800" b="1" dirty="0" smtClean="0">
                <a:solidFill>
                  <a:schemeClr val="tx1"/>
                </a:solidFill>
              </a:rPr>
              <a:t>Что спрятано в бабушкином сундучке?</a:t>
            </a:r>
            <a:r>
              <a:rPr lang="ru-RU" sz="2800" b="1" i="1" dirty="0" smtClean="0">
                <a:solidFill>
                  <a:schemeClr val="tx1"/>
                </a:solidFill>
              </a:rPr>
              <a:t> </a:t>
            </a:r>
            <a:r>
              <a:rPr lang="ru-RU" sz="2800" b="1" dirty="0" smtClean="0">
                <a:solidFill>
                  <a:schemeClr val="tx1"/>
                </a:solidFill>
              </a:rPr>
              <a:t/>
            </a:r>
            <a:br>
              <a:rPr lang="ru-RU" sz="2800" b="1" dirty="0" smtClean="0">
                <a:solidFill>
                  <a:schemeClr val="tx1"/>
                </a:solidFill>
              </a:rPr>
            </a:br>
            <a:r>
              <a:rPr lang="ru-RU" sz="2800" b="1" dirty="0" smtClean="0">
                <a:solidFill>
                  <a:schemeClr val="tx1"/>
                </a:solidFill>
              </a:rPr>
              <a:t>Характеристика: хорошо стирается, очень прочная, в жару создает</a:t>
            </a:r>
            <a:br>
              <a:rPr lang="ru-RU" sz="2800" b="1" dirty="0" smtClean="0">
                <a:solidFill>
                  <a:schemeClr val="tx1"/>
                </a:solidFill>
              </a:rPr>
            </a:br>
            <a:r>
              <a:rPr lang="ru-RU" sz="2800" b="1" dirty="0" smtClean="0">
                <a:solidFill>
                  <a:schemeClr val="tx1"/>
                </a:solidFill>
              </a:rPr>
              <a:t>ощущение прохлады. Недостаток – сильно мнется.</a:t>
            </a:r>
            <a:endParaRPr lang="ru-RU" sz="2800" b="1" dirty="0">
              <a:solidFill>
                <a:schemeClr val="tx1"/>
              </a:solidFill>
            </a:endParaRPr>
          </a:p>
        </p:txBody>
      </p:sp>
      <p:pic>
        <p:nvPicPr>
          <p:cNvPr id="30722" name="Содержимое 4" descr="Бабушкин сундук.jpg"/>
          <p:cNvPicPr>
            <a:picLocks noGrp="1" noChangeAspect="1"/>
          </p:cNvPicPr>
          <p:nvPr>
            <p:ph sz="half"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3575050" y="1071563"/>
            <a:ext cx="5111750" cy="404495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193</TotalTime>
  <Words>261</Words>
  <Application>Microsoft Office PowerPoint</Application>
  <PresentationFormat>Экран (4:3)</PresentationFormat>
  <Paragraphs>40</Paragraphs>
  <Slides>23</Slides>
  <Notes>23</Notes>
  <HiddenSlides>0</HiddenSlides>
  <MMClips>3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Шаблон оформления</vt:lpstr>
      </vt:variant>
      <vt:variant>
        <vt:i4>2</vt:i4>
      </vt:variant>
      <vt:variant>
        <vt:lpstr>Заголовки слайдов</vt:lpstr>
      </vt:variant>
      <vt:variant>
        <vt:i4>23</vt:i4>
      </vt:variant>
    </vt:vector>
  </HeadingPairs>
  <TitlesOfParts>
    <vt:vector size="32" baseType="lpstr">
      <vt:lpstr>Times New Roman</vt:lpstr>
      <vt:lpstr>Arial</vt:lpstr>
      <vt:lpstr>Wingdings 2</vt:lpstr>
      <vt:lpstr>Wingdings</vt:lpstr>
      <vt:lpstr>Wingdings 3</vt:lpstr>
      <vt:lpstr>Calibri</vt:lpstr>
      <vt:lpstr>Book Antiqua</vt:lpstr>
      <vt:lpstr>Апекс</vt:lpstr>
      <vt:lpstr>Апекс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cp:lastModifiedBy>Олеся Кузьмина</cp:lastModifiedBy>
  <cp:revision>19</cp:revision>
  <dcterms:modified xsi:type="dcterms:W3CDTF">2012-12-18T05:30:32Z</dcterms:modified>
</cp:coreProperties>
</file>