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8"/>
  </p:notesMasterIdLst>
  <p:sldIdLst>
    <p:sldId id="310" r:id="rId2"/>
    <p:sldId id="256" r:id="rId3"/>
    <p:sldId id="283" r:id="rId4"/>
    <p:sldId id="284" r:id="rId5"/>
    <p:sldId id="285" r:id="rId6"/>
    <p:sldId id="291" r:id="rId7"/>
    <p:sldId id="308" r:id="rId8"/>
    <p:sldId id="293" r:id="rId9"/>
    <p:sldId id="309" r:id="rId10"/>
    <p:sldId id="295" r:id="rId11"/>
    <p:sldId id="296" r:id="rId12"/>
    <p:sldId id="298" r:id="rId13"/>
    <p:sldId id="299" r:id="rId14"/>
    <p:sldId id="307" r:id="rId15"/>
    <p:sldId id="305" r:id="rId16"/>
    <p:sldId id="30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2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2632A3-3F9C-4AB9-A4D5-EFABBECF943E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F4DCAC3-946F-4527-8A48-83D35BBBC8BF}">
      <dgm:prSet custT="1"/>
      <dgm:spPr/>
      <dgm:t>
        <a:bodyPr/>
        <a:lstStyle/>
        <a:p>
          <a:pPr rtl="0"/>
          <a:r>
            <a:rPr lang="ru-RU" sz="3600" i="1" dirty="0" smtClean="0"/>
            <a:t>Ткани</a:t>
          </a:r>
          <a:endParaRPr lang="ru-RU" sz="3600" i="1" dirty="0"/>
        </a:p>
      </dgm:t>
    </dgm:pt>
    <dgm:pt modelId="{F80B84C3-A078-451B-A862-175CA0D6D533}" type="parTrans" cxnId="{3C6011F0-DE0E-4D6F-8C1B-91F2E3615B1C}">
      <dgm:prSet/>
      <dgm:spPr/>
      <dgm:t>
        <a:bodyPr/>
        <a:lstStyle/>
        <a:p>
          <a:endParaRPr lang="ru-RU"/>
        </a:p>
      </dgm:t>
    </dgm:pt>
    <dgm:pt modelId="{EF62FD77-CC4C-479B-B832-A725B0D61023}" type="sibTrans" cxnId="{3C6011F0-DE0E-4D6F-8C1B-91F2E3615B1C}">
      <dgm:prSet/>
      <dgm:spPr/>
      <dgm:t>
        <a:bodyPr/>
        <a:lstStyle/>
        <a:p>
          <a:endParaRPr lang="ru-RU"/>
        </a:p>
      </dgm:t>
    </dgm:pt>
    <dgm:pt modelId="{01ABF9C2-1A07-40EB-AF63-85E513D2E981}">
      <dgm:prSet custT="1"/>
      <dgm:spPr/>
      <dgm:t>
        <a:bodyPr/>
        <a:lstStyle/>
        <a:p>
          <a:pPr rtl="0"/>
          <a:r>
            <a:rPr lang="ru-RU" sz="2000" i="1" dirty="0" smtClean="0"/>
            <a:t>Хлопчатобумажные</a:t>
          </a:r>
          <a:endParaRPr lang="ru-RU" sz="2000" dirty="0"/>
        </a:p>
      </dgm:t>
    </dgm:pt>
    <dgm:pt modelId="{333D3688-4F6F-4874-BD13-C626270A06FA}" type="parTrans" cxnId="{ADADE2CB-A0E2-41E8-B3E2-3EC77ACD9102}">
      <dgm:prSet/>
      <dgm:spPr/>
      <dgm:t>
        <a:bodyPr/>
        <a:lstStyle/>
        <a:p>
          <a:endParaRPr lang="ru-RU"/>
        </a:p>
      </dgm:t>
    </dgm:pt>
    <dgm:pt modelId="{BBFF9220-EC70-45CF-A916-322AB417B224}" type="sibTrans" cxnId="{ADADE2CB-A0E2-41E8-B3E2-3EC77ACD9102}">
      <dgm:prSet/>
      <dgm:spPr/>
      <dgm:t>
        <a:bodyPr/>
        <a:lstStyle/>
        <a:p>
          <a:endParaRPr lang="ru-RU"/>
        </a:p>
      </dgm:t>
    </dgm:pt>
    <dgm:pt modelId="{82CA5B9F-FCD0-465A-A65A-1106ABFB2C97}">
      <dgm:prSet custT="1"/>
      <dgm:spPr/>
      <dgm:t>
        <a:bodyPr/>
        <a:lstStyle/>
        <a:p>
          <a:pPr rtl="0"/>
          <a:r>
            <a:rPr lang="ru-RU" sz="2000" i="1" dirty="0" smtClean="0"/>
            <a:t>Льняные</a:t>
          </a:r>
          <a:endParaRPr lang="ru-RU" sz="2000" dirty="0"/>
        </a:p>
      </dgm:t>
    </dgm:pt>
    <dgm:pt modelId="{4F4CD515-3E3D-405B-959B-CBAB1D002C5F}" type="parTrans" cxnId="{E1849B74-76ED-487A-8AD6-647B642B53F5}">
      <dgm:prSet/>
      <dgm:spPr/>
      <dgm:t>
        <a:bodyPr/>
        <a:lstStyle/>
        <a:p>
          <a:endParaRPr lang="ru-RU"/>
        </a:p>
      </dgm:t>
    </dgm:pt>
    <dgm:pt modelId="{BA226ACC-A6E7-479D-A235-6F8AA1E4FA19}" type="sibTrans" cxnId="{E1849B74-76ED-487A-8AD6-647B642B53F5}">
      <dgm:prSet/>
      <dgm:spPr/>
      <dgm:t>
        <a:bodyPr/>
        <a:lstStyle/>
        <a:p>
          <a:endParaRPr lang="ru-RU"/>
        </a:p>
      </dgm:t>
    </dgm:pt>
    <dgm:pt modelId="{317A2278-D3D8-4B9D-98CC-6E6FB750C598}">
      <dgm:prSet custT="1"/>
      <dgm:spPr/>
      <dgm:t>
        <a:bodyPr/>
        <a:lstStyle/>
        <a:p>
          <a:pPr rtl="0"/>
          <a:r>
            <a:rPr lang="ru-RU" sz="2000" i="1" dirty="0" smtClean="0"/>
            <a:t>синтетические</a:t>
          </a:r>
          <a:endParaRPr lang="ru-RU" sz="2000" i="1" dirty="0"/>
        </a:p>
      </dgm:t>
    </dgm:pt>
    <dgm:pt modelId="{80360116-4A18-4ABC-8F07-D53E8E0EF728}" type="parTrans" cxnId="{B1EB62AF-72FF-4977-9783-70F886EAF5CB}">
      <dgm:prSet/>
      <dgm:spPr/>
      <dgm:t>
        <a:bodyPr/>
        <a:lstStyle/>
        <a:p>
          <a:endParaRPr lang="ru-RU"/>
        </a:p>
      </dgm:t>
    </dgm:pt>
    <dgm:pt modelId="{780D6656-584F-4D2B-B35F-3AED1E3A9BE6}" type="sibTrans" cxnId="{B1EB62AF-72FF-4977-9783-70F886EAF5CB}">
      <dgm:prSet/>
      <dgm:spPr/>
      <dgm:t>
        <a:bodyPr/>
        <a:lstStyle/>
        <a:p>
          <a:endParaRPr lang="ru-RU"/>
        </a:p>
      </dgm:t>
    </dgm:pt>
    <dgm:pt modelId="{F1022631-A9F5-4C9B-9C67-30041D99F6D6}" type="pres">
      <dgm:prSet presAssocID="{832632A3-3F9C-4AB9-A4D5-EFABBECF943E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4A23F43-D8E5-4C01-BE75-B1B49693204F}" type="pres">
      <dgm:prSet presAssocID="{0F4DCAC3-946F-4527-8A48-83D35BBBC8BF}" presName="circ1" presStyleLbl="vennNode1" presStyleIdx="0" presStyleCnt="4" custLinFactNeighborX="-8942" custLinFactNeighborY="-66973"/>
      <dgm:spPr/>
      <dgm:t>
        <a:bodyPr/>
        <a:lstStyle/>
        <a:p>
          <a:endParaRPr lang="ru-RU"/>
        </a:p>
      </dgm:t>
    </dgm:pt>
    <dgm:pt modelId="{07C49BBD-20C6-4F68-84F6-0A64B34B913C}" type="pres">
      <dgm:prSet presAssocID="{0F4DCAC3-946F-4527-8A48-83D35BBBC8B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8A4EFE-4502-4B0E-9B98-077AB0F1EBD9}" type="pres">
      <dgm:prSet presAssocID="{01ABF9C2-1A07-40EB-AF63-85E513D2E981}" presName="circ2" presStyleLbl="vennNode1" presStyleIdx="1" presStyleCnt="4"/>
      <dgm:spPr/>
      <dgm:t>
        <a:bodyPr/>
        <a:lstStyle/>
        <a:p>
          <a:endParaRPr lang="ru-RU"/>
        </a:p>
      </dgm:t>
    </dgm:pt>
    <dgm:pt modelId="{1AD4F982-FF43-456B-AC5F-FECF37571B7A}" type="pres">
      <dgm:prSet presAssocID="{01ABF9C2-1A07-40EB-AF63-85E513D2E981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E0E1EC-3B70-4AA6-8B60-59B1D0F33F64}" type="pres">
      <dgm:prSet presAssocID="{82CA5B9F-FCD0-465A-A65A-1106ABFB2C97}" presName="circ3" presStyleLbl="vennNode1" presStyleIdx="2" presStyleCnt="4"/>
      <dgm:spPr/>
      <dgm:t>
        <a:bodyPr/>
        <a:lstStyle/>
        <a:p>
          <a:endParaRPr lang="ru-RU"/>
        </a:p>
      </dgm:t>
    </dgm:pt>
    <dgm:pt modelId="{7A589949-91AA-4DA6-9DB0-DE8D56DD5F70}" type="pres">
      <dgm:prSet presAssocID="{82CA5B9F-FCD0-465A-A65A-1106ABFB2C9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7EF7E2-F50C-4ACF-9273-B8E9E223C223}" type="pres">
      <dgm:prSet presAssocID="{317A2278-D3D8-4B9D-98CC-6E6FB750C598}" presName="circ4" presStyleLbl="vennNode1" presStyleIdx="3" presStyleCnt="4"/>
      <dgm:spPr/>
      <dgm:t>
        <a:bodyPr/>
        <a:lstStyle/>
        <a:p>
          <a:endParaRPr lang="ru-RU"/>
        </a:p>
      </dgm:t>
    </dgm:pt>
    <dgm:pt modelId="{9E190C19-F629-4787-905E-31FC0149DB56}" type="pres">
      <dgm:prSet presAssocID="{317A2278-D3D8-4B9D-98CC-6E6FB750C598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AB5065-008C-4AD5-96AD-C9EF29F5A021}" type="presOf" srcId="{01ABF9C2-1A07-40EB-AF63-85E513D2E981}" destId="{988A4EFE-4502-4B0E-9B98-077AB0F1EBD9}" srcOrd="0" destOrd="0" presId="urn:microsoft.com/office/officeart/2005/8/layout/venn1"/>
    <dgm:cxn modelId="{E1849B74-76ED-487A-8AD6-647B642B53F5}" srcId="{832632A3-3F9C-4AB9-A4D5-EFABBECF943E}" destId="{82CA5B9F-FCD0-465A-A65A-1106ABFB2C97}" srcOrd="2" destOrd="0" parTransId="{4F4CD515-3E3D-405B-959B-CBAB1D002C5F}" sibTransId="{BA226ACC-A6E7-479D-A235-6F8AA1E4FA19}"/>
    <dgm:cxn modelId="{59BC86C5-47D9-44F9-84EE-ED41D13ED60C}" type="presOf" srcId="{0F4DCAC3-946F-4527-8A48-83D35BBBC8BF}" destId="{07C49BBD-20C6-4F68-84F6-0A64B34B913C}" srcOrd="1" destOrd="0" presId="urn:microsoft.com/office/officeart/2005/8/layout/venn1"/>
    <dgm:cxn modelId="{7522D1BC-FC9E-4EC2-8284-0B127C1F7F84}" type="presOf" srcId="{82CA5B9F-FCD0-465A-A65A-1106ABFB2C97}" destId="{7A589949-91AA-4DA6-9DB0-DE8D56DD5F70}" srcOrd="1" destOrd="0" presId="urn:microsoft.com/office/officeart/2005/8/layout/venn1"/>
    <dgm:cxn modelId="{ADADE2CB-A0E2-41E8-B3E2-3EC77ACD9102}" srcId="{832632A3-3F9C-4AB9-A4D5-EFABBECF943E}" destId="{01ABF9C2-1A07-40EB-AF63-85E513D2E981}" srcOrd="1" destOrd="0" parTransId="{333D3688-4F6F-4874-BD13-C626270A06FA}" sibTransId="{BBFF9220-EC70-45CF-A916-322AB417B224}"/>
    <dgm:cxn modelId="{B1EB62AF-72FF-4977-9783-70F886EAF5CB}" srcId="{832632A3-3F9C-4AB9-A4D5-EFABBECF943E}" destId="{317A2278-D3D8-4B9D-98CC-6E6FB750C598}" srcOrd="3" destOrd="0" parTransId="{80360116-4A18-4ABC-8F07-D53E8E0EF728}" sibTransId="{780D6656-584F-4D2B-B35F-3AED1E3A9BE6}"/>
    <dgm:cxn modelId="{646A966D-12CE-48F7-801D-D154420D298A}" type="presOf" srcId="{832632A3-3F9C-4AB9-A4D5-EFABBECF943E}" destId="{F1022631-A9F5-4C9B-9C67-30041D99F6D6}" srcOrd="0" destOrd="0" presId="urn:microsoft.com/office/officeart/2005/8/layout/venn1"/>
    <dgm:cxn modelId="{5B320630-90A5-4296-903F-4CF835CE0B12}" type="presOf" srcId="{0F4DCAC3-946F-4527-8A48-83D35BBBC8BF}" destId="{34A23F43-D8E5-4C01-BE75-B1B49693204F}" srcOrd="0" destOrd="0" presId="urn:microsoft.com/office/officeart/2005/8/layout/venn1"/>
    <dgm:cxn modelId="{0972B720-EB35-42B8-9485-256B86158935}" type="presOf" srcId="{82CA5B9F-FCD0-465A-A65A-1106ABFB2C97}" destId="{0CE0E1EC-3B70-4AA6-8B60-59B1D0F33F64}" srcOrd="0" destOrd="0" presId="urn:microsoft.com/office/officeart/2005/8/layout/venn1"/>
    <dgm:cxn modelId="{798855A4-F650-446A-92EF-16EC8149446E}" type="presOf" srcId="{317A2278-D3D8-4B9D-98CC-6E6FB750C598}" destId="{9E190C19-F629-4787-905E-31FC0149DB56}" srcOrd="1" destOrd="0" presId="urn:microsoft.com/office/officeart/2005/8/layout/venn1"/>
    <dgm:cxn modelId="{15E43C43-574B-47BB-9D06-64C839AA3AB3}" type="presOf" srcId="{317A2278-D3D8-4B9D-98CC-6E6FB750C598}" destId="{607EF7E2-F50C-4ACF-9273-B8E9E223C223}" srcOrd="0" destOrd="0" presId="urn:microsoft.com/office/officeart/2005/8/layout/venn1"/>
    <dgm:cxn modelId="{3C6011F0-DE0E-4D6F-8C1B-91F2E3615B1C}" srcId="{832632A3-3F9C-4AB9-A4D5-EFABBECF943E}" destId="{0F4DCAC3-946F-4527-8A48-83D35BBBC8BF}" srcOrd="0" destOrd="0" parTransId="{F80B84C3-A078-451B-A862-175CA0D6D533}" sibTransId="{EF62FD77-CC4C-479B-B832-A725B0D61023}"/>
    <dgm:cxn modelId="{75793FFE-0CB3-4866-8D01-3A8FFD98EE9F}" type="presOf" srcId="{01ABF9C2-1A07-40EB-AF63-85E513D2E981}" destId="{1AD4F982-FF43-456B-AC5F-FECF37571B7A}" srcOrd="1" destOrd="0" presId="urn:microsoft.com/office/officeart/2005/8/layout/venn1"/>
    <dgm:cxn modelId="{86BEDB68-6159-4CE7-9897-53BB4FC529D1}" type="presParOf" srcId="{F1022631-A9F5-4C9B-9C67-30041D99F6D6}" destId="{34A23F43-D8E5-4C01-BE75-B1B49693204F}" srcOrd="0" destOrd="0" presId="urn:microsoft.com/office/officeart/2005/8/layout/venn1"/>
    <dgm:cxn modelId="{AECFE02D-662D-43ED-9B12-658D1369D022}" type="presParOf" srcId="{F1022631-A9F5-4C9B-9C67-30041D99F6D6}" destId="{07C49BBD-20C6-4F68-84F6-0A64B34B913C}" srcOrd="1" destOrd="0" presId="urn:microsoft.com/office/officeart/2005/8/layout/venn1"/>
    <dgm:cxn modelId="{ABA5C3F9-DBC2-4DEE-A71F-BD22BCFD330E}" type="presParOf" srcId="{F1022631-A9F5-4C9B-9C67-30041D99F6D6}" destId="{988A4EFE-4502-4B0E-9B98-077AB0F1EBD9}" srcOrd="2" destOrd="0" presId="urn:microsoft.com/office/officeart/2005/8/layout/venn1"/>
    <dgm:cxn modelId="{18ECA1A9-D652-485E-A167-F8A88B0E1FEC}" type="presParOf" srcId="{F1022631-A9F5-4C9B-9C67-30041D99F6D6}" destId="{1AD4F982-FF43-456B-AC5F-FECF37571B7A}" srcOrd="3" destOrd="0" presId="urn:microsoft.com/office/officeart/2005/8/layout/venn1"/>
    <dgm:cxn modelId="{4B540E01-B516-4165-AB9F-7D14FD9284A4}" type="presParOf" srcId="{F1022631-A9F5-4C9B-9C67-30041D99F6D6}" destId="{0CE0E1EC-3B70-4AA6-8B60-59B1D0F33F64}" srcOrd="4" destOrd="0" presId="urn:microsoft.com/office/officeart/2005/8/layout/venn1"/>
    <dgm:cxn modelId="{A6A1EFF5-26FD-485F-B4BF-4F89F9C8F9EB}" type="presParOf" srcId="{F1022631-A9F5-4C9B-9C67-30041D99F6D6}" destId="{7A589949-91AA-4DA6-9DB0-DE8D56DD5F70}" srcOrd="5" destOrd="0" presId="urn:microsoft.com/office/officeart/2005/8/layout/venn1"/>
    <dgm:cxn modelId="{CBA5A8C4-5C36-4074-89D0-687B699F7AE3}" type="presParOf" srcId="{F1022631-A9F5-4C9B-9C67-30041D99F6D6}" destId="{607EF7E2-F50C-4ACF-9273-B8E9E223C223}" srcOrd="6" destOrd="0" presId="urn:microsoft.com/office/officeart/2005/8/layout/venn1"/>
    <dgm:cxn modelId="{A82F4DCE-77F0-491E-B0E6-333CE9B052F0}" type="presParOf" srcId="{F1022631-A9F5-4C9B-9C67-30041D99F6D6}" destId="{9E190C19-F629-4787-905E-31FC0149DB56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A23F43-D8E5-4C01-BE75-B1B49693204F}">
      <dsp:nvSpPr>
        <dsp:cNvPr id="0" name=""/>
        <dsp:cNvSpPr/>
      </dsp:nvSpPr>
      <dsp:spPr>
        <a:xfrm>
          <a:off x="2470033" y="0"/>
          <a:ext cx="3566160" cy="3566160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i="1" kern="1200" dirty="0" smtClean="0"/>
            <a:t>Ткани</a:t>
          </a:r>
          <a:endParaRPr lang="ru-RU" sz="3600" i="1" kern="1200" dirty="0"/>
        </a:p>
      </dsp:txBody>
      <dsp:txXfrm>
        <a:off x="2881513" y="480060"/>
        <a:ext cx="2743200" cy="1131570"/>
      </dsp:txXfrm>
    </dsp:sp>
    <dsp:sp modelId="{988A4EFE-4502-4B0E-9B98-077AB0F1EBD9}">
      <dsp:nvSpPr>
        <dsp:cNvPr id="0" name=""/>
        <dsp:cNvSpPr/>
      </dsp:nvSpPr>
      <dsp:spPr>
        <a:xfrm>
          <a:off x="4366260" y="1645919"/>
          <a:ext cx="3566160" cy="3566160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Хлопчатобумажные</a:t>
          </a:r>
          <a:endParaRPr lang="ru-RU" sz="2000" kern="1200" dirty="0"/>
        </a:p>
      </dsp:txBody>
      <dsp:txXfrm>
        <a:off x="6286500" y="2057399"/>
        <a:ext cx="1371600" cy="2743200"/>
      </dsp:txXfrm>
    </dsp:sp>
    <dsp:sp modelId="{0CE0E1EC-3B70-4AA6-8B60-59B1D0F33F64}">
      <dsp:nvSpPr>
        <dsp:cNvPr id="0" name=""/>
        <dsp:cNvSpPr/>
      </dsp:nvSpPr>
      <dsp:spPr>
        <a:xfrm>
          <a:off x="2788919" y="3223260"/>
          <a:ext cx="3566160" cy="3566160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Льняные</a:t>
          </a:r>
          <a:endParaRPr lang="ru-RU" sz="2000" kern="1200" dirty="0"/>
        </a:p>
      </dsp:txBody>
      <dsp:txXfrm>
        <a:off x="3200399" y="5177789"/>
        <a:ext cx="2743200" cy="1131570"/>
      </dsp:txXfrm>
    </dsp:sp>
    <dsp:sp modelId="{607EF7E2-F50C-4ACF-9273-B8E9E223C223}">
      <dsp:nvSpPr>
        <dsp:cNvPr id="0" name=""/>
        <dsp:cNvSpPr/>
      </dsp:nvSpPr>
      <dsp:spPr>
        <a:xfrm>
          <a:off x="1211579" y="1645919"/>
          <a:ext cx="3566160" cy="356616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1" kern="1200" dirty="0" smtClean="0"/>
            <a:t>синтетические</a:t>
          </a:r>
          <a:endParaRPr lang="ru-RU" sz="2000" i="1" kern="1200" dirty="0"/>
        </a:p>
      </dsp:txBody>
      <dsp:txXfrm>
        <a:off x="1485899" y="2057399"/>
        <a:ext cx="1371600" cy="2743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A55FDD-1A55-4DCB-9227-1DB96DCA9752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64FF6-64AC-4CE7-8AB0-A9E4A1070B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2E3D8-ADB3-4BA4-85AE-125234FA9521}" type="datetimeFigureOut">
              <a:rPr lang="ru-RU" smtClean="0"/>
              <a:pPr/>
              <a:t>08.01.2013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F7C3EB0-50FC-4B6A-8719-73B7BF74D4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http://www.devichnik.ru/handwork/img/patchwork11.jpg" TargetMode="External"/><Relationship Id="rId7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6.jpeg"/><Relationship Id="rId2" Type="http://schemas.openxmlformats.org/officeDocument/2006/relationships/hyperlink" Target="http://images.google.ru/imgres?imgurl=http://i025.radikal.ru/0809/4e/9a47c71e4f2c.jpg&amp;imgrefurl=http://www.liveinternet.ru/showjournal.php?journalid=1280237&amp;keywordid=1047046&amp;usg=__n4VyQODCcAMs6ov3Ro48lJ3rsF0=&amp;h=475&amp;w=428&amp;sz=73&amp;hl=ru&amp;start=23&amp;um=1&amp;tbnid=3SUsGxYGOG3eVM:&amp;tbnh=129&amp;tbnw=116&amp;prev=/images?q=%D0%9A%D0%B2%D0%B8%D0%BB%D1%82%D0%B8%D0%BD%D0%B3&amp;ndsp=20&amp;hl=ru&amp;lr=&amp;sa=N&amp;start=20&amp;um=1&amp;newwindow=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ru/imgres?imgurl=http://www.sew-world.ru/upload_data/Podushechka.jpg&amp;imgrefurl=http://www.sew-world.ru/structure/?subsection=46&amp;usg=__oyLYVydffLrLjZ9NqKLiEul0inA=&amp;h=468&amp;w=500&amp;sz=115&amp;hl=ru&amp;start=19&amp;um=1&amp;tbnid=jkRifFzBWUjosM:&amp;tbnh=122&amp;tbnw=130&amp;prev=/images?q=%D0%BF%D0%B5%D1%87%D0%B2%D0%BE%D1%80%D0%BA&amp;hl=ru&amp;lr=&amp;um=1&amp;newwindow=1" TargetMode="External"/><Relationship Id="rId5" Type="http://schemas.openxmlformats.org/officeDocument/2006/relationships/image" Target="../media/image15.jpeg"/><Relationship Id="rId4" Type="http://schemas.openxmlformats.org/officeDocument/2006/relationships/hyperlink" Target="http://images.google.ru/imgres?imgurl=http://www.fairyneedle.ru/module/catalog/images/large/1227610293Image0055.JPG&amp;imgrefurl=http://www.fairyneedle.ru/catalog.php?cat_id=106&amp;usg=__SMou_awcjC8A5xarOPHSrlFPjiA=&amp;h=242&amp;w=245&amp;sz=17&amp;hl=ru&amp;start=77&amp;um=1&amp;tbnid=EIITNqQdlSAziM:&amp;tbnh=109&amp;tbnw=110&amp;prev=/images?q=%D0%B0%D0%BF%D0%BF%D0%BB%D0%B8%D0%BA%D0%B0%D1%86%D0%B8%D1%8F+%D0%B8%D0%B7+%D1%82%D0%BA%D0%B0%D0%BD%D0%B8&amp;ndsp=20&amp;hl=ru&amp;lr=&amp;sa=N&amp;start=60&amp;um=1&amp;newwindow=1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К уроку технологии в 5 классе </a:t>
            </a:r>
            <a:r>
              <a:rPr lang="ru-RU" sz="44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/>
            </a:r>
            <a:br>
              <a:rPr lang="ru-RU" sz="44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3356992"/>
            <a:ext cx="4038600" cy="4525963"/>
          </a:xfrm>
        </p:spPr>
        <p:txBody>
          <a:bodyPr/>
          <a:lstStyle/>
          <a:p>
            <a:pPr algn="ctr">
              <a:buNone/>
              <a:defRPr/>
            </a:pPr>
            <a:r>
              <a:rPr lang="ru-RU" sz="2800" b="1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</a:t>
            </a:r>
            <a:r>
              <a:rPr lang="ru-RU" sz="18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Подготовлена Цыганок Е. В., учителем технологии    </a:t>
            </a:r>
          </a:p>
          <a:p>
            <a:pPr algn="ctr">
              <a:buNone/>
              <a:defRPr/>
            </a:pPr>
            <a:r>
              <a:rPr lang="ru-RU" sz="1800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Verdana" pitchFamily="34" charset="0"/>
              </a:rPr>
              <a:t>    МБОУ «Ивановская средняя общеобразовательная школа»</a:t>
            </a:r>
            <a:endParaRPr lang="ru-RU" sz="1800" i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1800" i="1" dirty="0" smtClean="0"/>
              <a:t>2012 год</a:t>
            </a:r>
            <a:endParaRPr lang="ru-RU" sz="1800" i="1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72816"/>
            <a:ext cx="2286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err="1" smtClean="0">
                <a:solidFill>
                  <a:srgbClr val="3333FF"/>
                </a:solidFill>
              </a:rPr>
              <a:t>Квилт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412776"/>
            <a:ext cx="8229600" cy="4525963"/>
          </a:xfrm>
        </p:spPr>
        <p:txBody>
          <a:bodyPr/>
          <a:lstStyle/>
          <a:p>
            <a:r>
              <a:rPr lang="ru-RU" b="1" i="1" dirty="0" err="1" smtClean="0"/>
              <a:t>Квилт</a:t>
            </a:r>
            <a:r>
              <a:rPr lang="ru-RU" dirty="0" smtClean="0"/>
              <a:t> — два слоя ткани с подбивкой между ними, сшитые вместе. Часто используется при создании покрывал или одеял.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572000" y="3284984"/>
            <a:ext cx="3851920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284984"/>
            <a:ext cx="2286000" cy="28575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9525">
            <a:solidFill>
              <a:srgbClr val="00CCFF">
                <a:alpha val="92157"/>
              </a:srgb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i="1" dirty="0" err="1" smtClean="0">
                <a:solidFill>
                  <a:srgbClr val="3333FF"/>
                </a:solidFill>
              </a:rPr>
              <a:t>Квилтинг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4525963"/>
          </a:xfrm>
        </p:spPr>
        <p:txBody>
          <a:bodyPr/>
          <a:lstStyle/>
          <a:p>
            <a:r>
              <a:rPr lang="ru-RU" b="1" i="1" dirty="0" err="1" smtClean="0"/>
              <a:t>Квилтинг</a:t>
            </a:r>
            <a:r>
              <a:rPr lang="ru-RU" dirty="0" smtClean="0"/>
              <a:t> — техника декоративной стежки, соединяющей три слоя </a:t>
            </a:r>
            <a:r>
              <a:rPr lang="ru-RU" dirty="0" err="1" smtClean="0"/>
              <a:t>квилта</a:t>
            </a:r>
            <a:r>
              <a:rPr lang="ru-RU" dirty="0" smtClean="0"/>
              <a:t> между собой.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t="20000" b="20000"/>
          <a:stretch>
            <a:fillRect/>
          </a:stretch>
        </p:blipFill>
        <p:spPr bwMode="auto">
          <a:xfrm>
            <a:off x="2339752" y="2564904"/>
            <a:ext cx="4968552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3333FF"/>
                </a:solidFill>
              </a:rPr>
              <a:t>Техника «квадрат» 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000" b="20000"/>
          <a:stretch>
            <a:fillRect/>
          </a:stretch>
        </p:blipFill>
        <p:spPr bwMode="auto">
          <a:xfrm>
            <a:off x="179512" y="1340768"/>
            <a:ext cx="302433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t="20000" b="20000"/>
          <a:stretch>
            <a:fillRect/>
          </a:stretch>
        </p:blipFill>
        <p:spPr bwMode="auto">
          <a:xfrm>
            <a:off x="3779912" y="2348880"/>
            <a:ext cx="523488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b="1" i="1" dirty="0" smtClean="0">
                <a:solidFill>
                  <a:srgbClr val="3333FF"/>
                </a:solidFill>
              </a:rPr>
              <a:t>Техника «треугольник»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988840"/>
            <a:ext cx="2990850" cy="299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 i="1" dirty="0" smtClean="0">
                <a:solidFill>
                  <a:srgbClr val="3333FF"/>
                </a:solidFill>
              </a:rPr>
              <a:t>Техника «колодец»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060848"/>
            <a:ext cx="4679315" cy="318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333375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i="1" dirty="0" smtClean="0"/>
              <a:t>    Лоскутное шитье в наши дни стало настоящим искусством. Дизайнеры-декораторы создают прекрасные и стильные декоративные изделия: всевозможные настенные панно, одеяла, диванные подушки, покрывала, скатерти, кухонные принадлежности, которые наполнят дом теплом и уютом, порадуют вас и ваших близких,</a:t>
            </a:r>
          </a:p>
          <a:p>
            <a:pPr>
              <a:buNone/>
            </a:pPr>
            <a:r>
              <a:rPr lang="ru-RU" i="1" dirty="0" smtClean="0"/>
              <a:t>    а также станут прекрасным </a:t>
            </a:r>
          </a:p>
          <a:p>
            <a:pPr>
              <a:buNone/>
            </a:pPr>
            <a:r>
              <a:rPr lang="ru-RU" i="1" dirty="0" smtClean="0"/>
              <a:t>    подарком друзьям.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645024"/>
            <a:ext cx="2286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2204864"/>
            <a:ext cx="7632848" cy="1600438"/>
          </a:xfrm>
          <a:prstGeom prst="rect">
            <a:avLst/>
          </a:prstGeom>
          <a:scene3d>
            <a:camera prst="isometricRightUp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sz="8000" kern="10" dirty="0" smtClean="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Спасибо за урок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3333FF"/>
                </a:solidFill>
              </a:rPr>
              <a:t/>
            </a:r>
            <a:br>
              <a:rPr lang="ru-RU" b="1" i="1" dirty="0" smtClean="0">
                <a:solidFill>
                  <a:srgbClr val="3333FF"/>
                </a:solidFill>
              </a:rPr>
            </a:br>
            <a:r>
              <a:rPr lang="ru-RU" b="1" i="1" smtClean="0">
                <a:solidFill>
                  <a:srgbClr val="3333FF"/>
                </a:solidFill>
              </a:rPr>
              <a:t>Технология изготовления </a:t>
            </a:r>
            <a:r>
              <a:rPr lang="ru-RU" b="1" i="1" dirty="0" smtClean="0">
                <a:solidFill>
                  <a:srgbClr val="3333FF"/>
                </a:solidFill>
              </a:rPr>
              <a:t>изделия в технике лоскутного шитья</a:t>
            </a:r>
            <a:br>
              <a:rPr lang="ru-RU" b="1" i="1" dirty="0" smtClean="0">
                <a:solidFill>
                  <a:srgbClr val="3333FF"/>
                </a:solidFill>
              </a:rPr>
            </a:br>
            <a:endParaRPr lang="ru-RU" i="1" dirty="0"/>
          </a:p>
        </p:txBody>
      </p:sp>
      <p:pic>
        <p:nvPicPr>
          <p:cNvPr id="5" name="Picture 6" descr="угол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700808"/>
            <a:ext cx="6048672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3333FF"/>
                </a:solidFill>
              </a:rPr>
              <a:t/>
            </a:r>
            <a:br>
              <a:rPr lang="ru-RU" b="1" i="1" dirty="0" smtClean="0">
                <a:solidFill>
                  <a:srgbClr val="3333FF"/>
                </a:solidFill>
              </a:rPr>
            </a:br>
            <a:r>
              <a:rPr lang="ru-RU" b="1" i="1" dirty="0" smtClean="0">
                <a:solidFill>
                  <a:srgbClr val="3333FF"/>
                </a:solidFill>
              </a:rPr>
              <a:t>Для начала ответим на несколько вопросов</a:t>
            </a:r>
            <a:br>
              <a:rPr lang="ru-RU" b="1" i="1" dirty="0" smtClean="0">
                <a:solidFill>
                  <a:srgbClr val="3333FF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000" i="1" dirty="0" smtClean="0"/>
              <a:t> </a:t>
            </a:r>
            <a:r>
              <a:rPr lang="ru-RU" sz="4000" b="1" i="1" dirty="0" smtClean="0">
                <a:solidFill>
                  <a:srgbClr val="FF3300"/>
                </a:solidFill>
              </a:rPr>
              <a:t>какими 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FF3300"/>
                </a:solidFill>
              </a:rPr>
              <a:t>    тканями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FF3300"/>
                </a:solidFill>
              </a:rPr>
              <a:t>        пользуются</a:t>
            </a:r>
          </a:p>
          <a:p>
            <a:pPr algn="ctr">
              <a:buNone/>
            </a:pPr>
            <a:r>
              <a:rPr lang="ru-RU" sz="4000" b="1" i="1" dirty="0" smtClean="0">
                <a:solidFill>
                  <a:srgbClr val="FF3300"/>
                </a:solidFill>
              </a:rPr>
              <a:t>        мастерицы?</a:t>
            </a:r>
            <a:endParaRPr lang="ru-RU" sz="4000" i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07504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>
                <a:solidFill>
                  <a:srgbClr val="3333FF"/>
                </a:solidFill>
              </a:rPr>
              <a:t/>
            </a:r>
            <a:br>
              <a:rPr lang="ru-RU" sz="3600" b="1" i="1" dirty="0" smtClean="0">
                <a:solidFill>
                  <a:srgbClr val="3333FF"/>
                </a:solidFill>
              </a:rPr>
            </a:br>
            <a:r>
              <a:rPr lang="ru-RU" sz="3600" b="1" i="1" dirty="0" smtClean="0">
                <a:solidFill>
                  <a:srgbClr val="3333FF"/>
                </a:solidFill>
              </a:rPr>
              <a:t>Инструменты и материалы для работы</a:t>
            </a:r>
            <a:br>
              <a:rPr lang="ru-RU" sz="3600" b="1" i="1" dirty="0" smtClean="0">
                <a:solidFill>
                  <a:srgbClr val="3333FF"/>
                </a:solidFill>
              </a:rPr>
            </a:br>
            <a:endParaRPr lang="ru-RU" sz="3600" i="1" dirty="0"/>
          </a:p>
        </p:txBody>
      </p:sp>
      <p:pic>
        <p:nvPicPr>
          <p:cNvPr id="4" name="Picture 12" descr="Материалы для лоскутного шитья"/>
          <p:cNvPicPr>
            <a:picLocks noGrp="1" noChangeAspect="1" noChangeArrowheads="1"/>
          </p:cNvPicPr>
          <p:nvPr>
            <p:ph idx="1"/>
          </p:nvPr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323528" y="980728"/>
            <a:ext cx="1866900" cy="2857500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pic>
        <p:nvPicPr>
          <p:cNvPr id="5" name="Picture 7" descr="000003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628800"/>
            <a:ext cx="1587500" cy="2298700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pic>
        <p:nvPicPr>
          <p:cNvPr id="6" name="Picture 8" descr="000003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556792"/>
            <a:ext cx="1625600" cy="1790700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pic>
        <p:nvPicPr>
          <p:cNvPr id="7" name="Picture 10" descr="00000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908720"/>
            <a:ext cx="2124075" cy="2305050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pic>
        <p:nvPicPr>
          <p:cNvPr id="8" name="Picture 8" descr="00000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0112" y="3717032"/>
            <a:ext cx="2525712" cy="2735262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pic>
        <p:nvPicPr>
          <p:cNvPr id="9" name="Picture 10" descr="pic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7704" y="4293096"/>
            <a:ext cx="2335212" cy="2062162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3333FF"/>
                </a:solidFill>
              </a:rPr>
              <a:t>Инструменты и  материалы для работы</a:t>
            </a:r>
            <a:endParaRPr lang="ru-RU" dirty="0"/>
          </a:p>
        </p:txBody>
      </p:sp>
      <p:pic>
        <p:nvPicPr>
          <p:cNvPr id="4" name="Picture 8" descr="pobbtt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412776"/>
            <a:ext cx="1905000" cy="2381250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pic>
        <p:nvPicPr>
          <p:cNvPr id="5" name="Picture 6" descr="000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556792"/>
            <a:ext cx="2857500" cy="1752600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pic>
        <p:nvPicPr>
          <p:cNvPr id="6" name="Picture 9" descr="st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4437112"/>
            <a:ext cx="2790825" cy="2009775"/>
          </a:xfrm>
          <a:prstGeom prst="rect">
            <a:avLst/>
          </a:prstGeom>
          <a:noFill/>
          <a:ln w="28575">
            <a:solidFill>
              <a:srgbClr val="3333FF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755576" y="393305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 smtClean="0">
                <a:solidFill>
                  <a:srgbClr val="FF3300"/>
                </a:solidFill>
              </a:rPr>
              <a:t>Иглы для ручного шитья</a:t>
            </a:r>
            <a:endParaRPr lang="ru-RU" sz="2400" i="1" dirty="0" smtClean="0">
              <a:solidFill>
                <a:srgbClr val="FF3300"/>
              </a:solidFill>
            </a:endParaRPr>
          </a:p>
          <a:p>
            <a:r>
              <a:rPr lang="ru-RU" sz="2400" b="1" i="1" dirty="0" smtClean="0">
                <a:solidFill>
                  <a:srgbClr val="FF3300"/>
                </a:solidFill>
              </a:rPr>
              <a:t>Булавки</a:t>
            </a:r>
          </a:p>
          <a:p>
            <a:r>
              <a:rPr lang="ru-RU" sz="2400" b="1" i="1" dirty="0" smtClean="0">
                <a:solidFill>
                  <a:srgbClr val="FF3300"/>
                </a:solidFill>
              </a:rPr>
              <a:t>Ножницы</a:t>
            </a:r>
            <a:endParaRPr lang="ru-RU" sz="2400" dirty="0" smtClean="0">
              <a:solidFill>
                <a:srgbClr val="FF3300"/>
              </a:solidFill>
            </a:endParaRPr>
          </a:p>
          <a:p>
            <a:r>
              <a:rPr lang="ru-RU" sz="2400" b="1" i="1" dirty="0" smtClean="0">
                <a:solidFill>
                  <a:srgbClr val="FF3300"/>
                </a:solidFill>
              </a:rPr>
              <a:t>Инструменты для разметки ткани</a:t>
            </a:r>
            <a:endParaRPr lang="ru-RU" sz="2400" dirty="0" smtClean="0">
              <a:solidFill>
                <a:srgbClr val="FF3300"/>
              </a:solidFill>
            </a:endParaRPr>
          </a:p>
          <a:p>
            <a:r>
              <a:rPr lang="ru-RU" sz="2400" b="1" i="1" dirty="0" smtClean="0">
                <a:solidFill>
                  <a:srgbClr val="FF3300"/>
                </a:solidFill>
              </a:rPr>
              <a:t>Шаблоны для </a:t>
            </a:r>
            <a:r>
              <a:rPr lang="ru-RU" sz="2400" b="1" i="1" dirty="0" err="1" smtClean="0">
                <a:solidFill>
                  <a:srgbClr val="FF3300"/>
                </a:solidFill>
              </a:rPr>
              <a:t>квилтинга</a:t>
            </a:r>
            <a:endParaRPr lang="ru-RU" sz="2400" b="1" i="1" dirty="0" smtClean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828600" y="-99392"/>
            <a:ext cx="8229600" cy="1143000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3333FF"/>
                </a:solidFill>
              </a:rPr>
              <a:t>Лоскутное шитье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836613"/>
            <a:ext cx="5486400" cy="804862"/>
          </a:xfrm>
        </p:spPr>
        <p:txBody>
          <a:bodyPr>
            <a:noAutofit/>
          </a:bodyPr>
          <a:lstStyle/>
          <a:p>
            <a:pPr algn="just"/>
            <a:r>
              <a:rPr lang="ru-RU" sz="1800" i="1" dirty="0" smtClean="0"/>
              <a:t>Дешевые, практичные, красочные ситцы использовались не только в крестьянских, но и городских домах: из них шили одежду, а из разноцветных остатков ситцев - лоскутные одеяла. В 20-м веке во времена кризисов, падения производства и войн, лоскутное шитье помогало многим людям выжить, сохраняя семейный бюджет. В послевоенное время традиции лоскутного шитья отошли на второй план, уступая место промышленному производству одежды и предметов украшения быта. Но с семидесятых годов постепенно начинал расти интерес к этому виду художественного творчества. И сейчас лоскутным шитьем занимаются большое количество мастеров. Так или иначе, современное лоскутное шитье тесно переплетается с народной швейной традицией, а через нее - с культурным наследием прошлого. </a:t>
            </a:r>
            <a:endParaRPr lang="ru-RU" sz="1800" i="1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372200" y="1556792"/>
            <a:ext cx="2286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572000" cy="637097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2400" i="1" dirty="0" smtClean="0"/>
          </a:p>
          <a:p>
            <a:endParaRPr lang="ru-RU" sz="2400" i="1" dirty="0" smtClean="0"/>
          </a:p>
          <a:p>
            <a:r>
              <a:rPr lang="ru-RU" sz="2400" i="1" dirty="0" smtClean="0"/>
              <a:t>История </a:t>
            </a:r>
            <a:r>
              <a:rPr lang="ru-RU" sz="2400" i="1" dirty="0" err="1" smtClean="0"/>
              <a:t>пэчворка</a:t>
            </a:r>
            <a:r>
              <a:rPr lang="ru-RU" sz="2400" i="1" dirty="0" smtClean="0"/>
              <a:t> восходит</a:t>
            </a:r>
          </a:p>
          <a:p>
            <a:r>
              <a:rPr lang="ru-RU" sz="2400" i="1" dirty="0" smtClean="0"/>
              <a:t> к очень отдаленным временам. </a:t>
            </a:r>
          </a:p>
          <a:p>
            <a:r>
              <a:rPr lang="ru-RU" sz="2400" i="1" dirty="0" smtClean="0"/>
              <a:t>Так в музее Булат в Каире</a:t>
            </a:r>
          </a:p>
          <a:p>
            <a:r>
              <a:rPr lang="ru-RU" sz="2400" i="1" dirty="0" smtClean="0"/>
              <a:t> выставлен образец орнамента, датированный 980-м годом</a:t>
            </a:r>
          </a:p>
          <a:p>
            <a:r>
              <a:rPr lang="ru-RU" sz="2400" i="1" dirty="0" smtClean="0"/>
              <a:t> до нашей эры и выполненный </a:t>
            </a:r>
          </a:p>
          <a:p>
            <a:r>
              <a:rPr lang="ru-RU" sz="2400" i="1" dirty="0" smtClean="0"/>
              <a:t>из кусочков кожи газели</a:t>
            </a:r>
          </a:p>
          <a:p>
            <a:r>
              <a:rPr lang="ru-RU" sz="2400" i="1" dirty="0" smtClean="0"/>
              <a:t> одной тональности.</a:t>
            </a:r>
          </a:p>
          <a:p>
            <a:r>
              <a:rPr lang="ru-RU" sz="2400" i="1" dirty="0" smtClean="0"/>
              <a:t> В Токийском музее </a:t>
            </a:r>
          </a:p>
          <a:p>
            <a:r>
              <a:rPr lang="ru-RU" sz="2400" i="1" dirty="0" smtClean="0"/>
              <a:t>костюмов представ-</a:t>
            </a:r>
          </a:p>
          <a:p>
            <a:r>
              <a:rPr lang="ru-RU" sz="2400" i="1" dirty="0" smtClean="0"/>
              <a:t>лена одежда периода </a:t>
            </a:r>
          </a:p>
          <a:p>
            <a:r>
              <a:rPr lang="ru-RU" sz="2400" i="1" dirty="0" err="1" smtClean="0"/>
              <a:t>Майома</a:t>
            </a:r>
            <a:r>
              <a:rPr lang="ru-RU" sz="2400" i="1" dirty="0" smtClean="0"/>
              <a:t> </a:t>
            </a:r>
            <a:r>
              <a:rPr lang="ru-RU" sz="2400" i="1" dirty="0" err="1" smtClean="0"/>
              <a:t>Эдо</a:t>
            </a:r>
            <a:r>
              <a:rPr lang="ru-RU" sz="2400" i="1" dirty="0" smtClean="0"/>
              <a:t>(15б9 - 1867),</a:t>
            </a:r>
          </a:p>
          <a:p>
            <a:r>
              <a:rPr lang="ru-RU" sz="2400" i="1" dirty="0" smtClean="0"/>
              <a:t> украшенная узорами</a:t>
            </a:r>
          </a:p>
          <a:p>
            <a:r>
              <a:rPr lang="ru-RU" sz="2400" i="1" dirty="0" smtClean="0"/>
              <a:t> из кусочков различной </a:t>
            </a:r>
          </a:p>
          <a:p>
            <a:r>
              <a:rPr lang="ru-RU" sz="2400" i="1" dirty="0" smtClean="0"/>
              <a:t>ткани.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3333FF"/>
                </a:solidFill>
              </a:rPr>
              <a:t>Немного </a:t>
            </a:r>
            <a:r>
              <a:rPr lang="ru-RU" b="1" i="1" dirty="0" err="1" smtClean="0">
                <a:solidFill>
                  <a:srgbClr val="3333FF"/>
                </a:solidFill>
              </a:rPr>
              <a:t>историии</a:t>
            </a:r>
            <a:r>
              <a:rPr lang="ru-RU" b="1" i="1" dirty="0" smtClean="0">
                <a:solidFill>
                  <a:srgbClr val="3333FF"/>
                </a:solidFill>
              </a:rPr>
              <a:t/>
            </a:r>
            <a:br>
              <a:rPr lang="ru-RU" b="1" i="1" dirty="0" smtClean="0">
                <a:solidFill>
                  <a:srgbClr val="3333FF"/>
                </a:solidFill>
              </a:rPr>
            </a:br>
            <a:endParaRPr lang="ru-RU" dirty="0"/>
          </a:p>
        </p:txBody>
      </p:sp>
      <p:pic>
        <p:nvPicPr>
          <p:cNvPr id="6" name="Picture 21" descr="9a47c71e4f2c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0352" y="332656"/>
            <a:ext cx="1104900" cy="1228725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Picture 13" descr="1227610293Image0055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060848"/>
            <a:ext cx="1944688" cy="19272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7" name="Picture 15" descr="Podushechka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67944" y="4221088"/>
            <a:ext cx="2160588" cy="2027237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3333FF"/>
                </a:solidFill>
              </a:rPr>
              <a:t> </a:t>
            </a:r>
            <a:r>
              <a:rPr lang="ru-RU" b="1" i="1" dirty="0" err="1" smtClean="0">
                <a:solidFill>
                  <a:srgbClr val="3333FF"/>
                </a:solidFill>
              </a:rPr>
              <a:t>Пэчворк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988840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Лоскутное шитье (</a:t>
            </a:r>
            <a:r>
              <a:rPr lang="ru-RU" dirty="0" err="1" smtClean="0"/>
              <a:t>пэчворк</a:t>
            </a:r>
            <a:r>
              <a:rPr lang="ru-RU" dirty="0" smtClean="0"/>
              <a:t> - по-европейски, </a:t>
            </a:r>
            <a:r>
              <a:rPr lang="ru-RU" dirty="0" err="1" smtClean="0"/>
              <a:t>квилтинг</a:t>
            </a:r>
            <a:r>
              <a:rPr lang="ru-RU" dirty="0" smtClean="0"/>
              <a:t> - по-американски) - один из самых распространенных видов рукоделия, и это так, видимо, потому, что данное искусство не требует особых материальных затрат, ведь для изделий из лоскутков можно использовать старые, ненужные тряпичные и трикотажные вещи. Техника лоскутного шитья позволяет превратить разноцветные кусочки ткани в оригинальные и красивые вещи - яркие салфетки, покрывала, пледы, изящные аксессуары и красочные панно. Это удивительное ремесло позволит создать в доме атмосферу тепла и уюта.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398</TotalTime>
  <Words>440</Words>
  <Application>Microsoft Office PowerPoint</Application>
  <PresentationFormat>Экран (4:3)</PresentationFormat>
  <Paragraphs>55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Апекс</vt:lpstr>
      <vt:lpstr>К уроку технологии в 5 классе  </vt:lpstr>
      <vt:lpstr> Технология изготовления изделия в технике лоскутного шитья </vt:lpstr>
      <vt:lpstr> Для начала ответим на несколько вопросов </vt:lpstr>
      <vt:lpstr>Слайд 4</vt:lpstr>
      <vt:lpstr> Инструменты и материалы для работы </vt:lpstr>
      <vt:lpstr>Инструменты и  материалы для работы</vt:lpstr>
      <vt:lpstr>Лоскутное шитье</vt:lpstr>
      <vt:lpstr>Немного историии </vt:lpstr>
      <vt:lpstr> Пэчворк</vt:lpstr>
      <vt:lpstr>Квилт</vt:lpstr>
      <vt:lpstr>Квилтинг</vt:lpstr>
      <vt:lpstr>Техника «квадрат» </vt:lpstr>
      <vt:lpstr>Техника «треугольник»</vt:lpstr>
      <vt:lpstr>Техника «колодец»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Елена</cp:lastModifiedBy>
  <cp:revision>54</cp:revision>
  <dcterms:created xsi:type="dcterms:W3CDTF">2012-02-11T06:14:48Z</dcterms:created>
  <dcterms:modified xsi:type="dcterms:W3CDTF">2013-01-08T12:21:13Z</dcterms:modified>
</cp:coreProperties>
</file>