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030FB1-70DC-4853-A1FB-C2BA3A20C2E8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2CA5BB-E29B-418E-A3F4-A12E32F28D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Физкультура без травм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661248"/>
            <a:ext cx="6318448" cy="71367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учитель физкультуры </a:t>
            </a:r>
            <a:r>
              <a:rPr lang="ru-RU" dirty="0" smtClean="0"/>
              <a:t>МБОУ СОШ№ </a:t>
            </a:r>
            <a:r>
              <a:rPr lang="ru-RU" dirty="0" smtClean="0"/>
              <a:t>85 г.о. </a:t>
            </a:r>
            <a:r>
              <a:rPr lang="ru-RU" dirty="0" smtClean="0"/>
              <a:t>Самара</a:t>
            </a:r>
          </a:p>
          <a:p>
            <a:r>
              <a:rPr lang="ru-RU" dirty="0" smtClean="0"/>
              <a:t>Кирьянова Л.Н.</a:t>
            </a:r>
            <a:endParaRPr lang="ru-RU" dirty="0" smtClean="0"/>
          </a:p>
          <a:p>
            <a:pPr algn="r"/>
            <a:r>
              <a:rPr lang="ru-RU" dirty="0" smtClean="0"/>
              <a:t>2012 год</a:t>
            </a:r>
            <a:endParaRPr lang="ru-RU" dirty="0"/>
          </a:p>
        </p:txBody>
      </p:sp>
      <p:pic>
        <p:nvPicPr>
          <p:cNvPr id="16386" name="Picture 2" descr="advertis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5848" y="1268760"/>
            <a:ext cx="1368152" cy="1368152"/>
          </a:xfrm>
          <a:prstGeom prst="rect">
            <a:avLst/>
          </a:prstGeom>
          <a:noFill/>
        </p:spPr>
      </p:pic>
      <p:pic>
        <p:nvPicPr>
          <p:cNvPr id="16388" name="Picture 4" descr="advertis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268760"/>
            <a:ext cx="1262633" cy="1262633"/>
          </a:xfrm>
          <a:prstGeom prst="rect">
            <a:avLst/>
          </a:prstGeom>
          <a:noFill/>
        </p:spPr>
      </p:pic>
      <p:pic>
        <p:nvPicPr>
          <p:cNvPr id="16390" name="Picture 6" descr="advertis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0"/>
            <a:ext cx="1262633" cy="1262633"/>
          </a:xfrm>
          <a:prstGeom prst="rect">
            <a:avLst/>
          </a:prstGeom>
          <a:noFill/>
        </p:spPr>
      </p:pic>
      <p:pic>
        <p:nvPicPr>
          <p:cNvPr id="16392" name="Picture 8" descr="advertiseme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7856" y="0"/>
            <a:ext cx="1296144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Необходимо знать :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916832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1. Общие требования безопасности.</a:t>
            </a:r>
          </a:p>
          <a:p>
            <a:r>
              <a:rPr lang="ru-RU" sz="2800" dirty="0" smtClean="0"/>
              <a:t>2. Требования безопасности перед началом занятий</a:t>
            </a:r>
          </a:p>
          <a:p>
            <a:r>
              <a:rPr lang="ru-RU" sz="2800" dirty="0" smtClean="0"/>
              <a:t>3. Требования безопасности во время занятий </a:t>
            </a:r>
          </a:p>
          <a:p>
            <a:r>
              <a:rPr lang="ru-RU" sz="2800" dirty="0" smtClean="0"/>
              <a:t>4. Требования безопасности по окончании занятий </a:t>
            </a:r>
          </a:p>
          <a:p>
            <a:r>
              <a:rPr lang="ru-RU" sz="2800" dirty="0" smtClean="0"/>
              <a:t>5. Требования безопасности в чрезвычайных ситуациях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58641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Спасибо за внимание!</a:t>
            </a:r>
            <a:endParaRPr lang="ru-RU" sz="4800" b="1" dirty="0"/>
          </a:p>
        </p:txBody>
      </p:sp>
      <p:pic>
        <p:nvPicPr>
          <p:cNvPr id="24578" name="Picture 2" descr="D:\документы\Downloads\new-year-20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731" y="3717032"/>
            <a:ext cx="4078357" cy="2913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Виды травм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19256" cy="5061176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 smtClean="0"/>
              <a:t>Повреждением, или травмой, называют </a:t>
            </a:r>
            <a:r>
              <a:rPr lang="ru-RU" sz="2800" dirty="0" smtClean="0"/>
              <a:t>воздействие на организм человека внешнего фактора ( </a:t>
            </a:r>
            <a:r>
              <a:rPr lang="ru-RU" sz="2800" i="1" dirty="0" smtClean="0"/>
              <a:t>механического, физического, химического и </a:t>
            </a:r>
            <a:r>
              <a:rPr lang="ru-RU" sz="2800" i="1" dirty="0" err="1" smtClean="0"/>
              <a:t>др</a:t>
            </a:r>
            <a:r>
              <a:rPr lang="ru-RU" sz="2800" dirty="0" smtClean="0"/>
              <a:t>), нарушающего строение и целостность тканей и нормальное течение физиологических процессов.</a:t>
            </a:r>
          </a:p>
          <a:p>
            <a:r>
              <a:rPr lang="ru-RU" sz="2800" dirty="0" smtClean="0"/>
              <a:t>Травмируемые ткани различают: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кожные ( </a:t>
            </a:r>
            <a:r>
              <a:rPr lang="ru-RU" sz="2800" i="1" dirty="0" smtClean="0"/>
              <a:t>ушибы, раны)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подкожные (</a:t>
            </a:r>
            <a:r>
              <a:rPr lang="ru-RU" sz="2800" i="1" dirty="0" smtClean="0"/>
              <a:t> разрывы связок, переломы костей и др.)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полостные (</a:t>
            </a:r>
            <a:r>
              <a:rPr lang="ru-RU" sz="2800" i="1" dirty="0" smtClean="0"/>
              <a:t> ушибы, кровоизлияния, ранения груди, живота, суставов) </a:t>
            </a:r>
            <a:r>
              <a:rPr lang="ru-RU" sz="2800" dirty="0" smtClean="0"/>
              <a:t>поврежден</a:t>
            </a:r>
            <a:r>
              <a:rPr lang="ru-RU" dirty="0" smtClean="0"/>
              <a:t>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Причины травматизма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424936" cy="534920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Организационные недостатки при проведении занятий и соревнований.</a:t>
            </a:r>
          </a:p>
          <a:p>
            <a:r>
              <a:rPr lang="ru-RU" dirty="0" smtClean="0"/>
              <a:t>Ошибки в методике проведения занятий                                        ( </a:t>
            </a:r>
            <a:r>
              <a:rPr lang="ru-RU" i="1" dirty="0" smtClean="0"/>
              <a:t>принципы обучения, отсутствие индивидуального подхода, недостаточный учет состояния здоровья, половых и возрастных особенностей, физической и технической подготовленности учащихся)</a:t>
            </a:r>
          </a:p>
          <a:p>
            <a:r>
              <a:rPr lang="ru-RU" dirty="0" smtClean="0"/>
              <a:t>Недостаточное материально – техническое оснащение занятий.</a:t>
            </a:r>
          </a:p>
          <a:p>
            <a:r>
              <a:rPr lang="ru-RU" dirty="0" smtClean="0"/>
              <a:t>Неудовлетворительное  санитарно – гигиеническое состояние залов и площадок</a:t>
            </a:r>
          </a:p>
          <a:p>
            <a:r>
              <a:rPr lang="ru-RU" dirty="0" smtClean="0"/>
              <a:t>Нарушение дисциплины, невнимательность, поспешность, несерьезное отношение к страховке, нарушение спортивного режима.</a:t>
            </a:r>
          </a:p>
          <a:p>
            <a:r>
              <a:rPr lang="ru-RU" dirty="0" smtClean="0"/>
              <a:t>Отсутствие медицинского контроля и нарушение врачебных требований.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02104" y="3258736"/>
            <a:ext cx="6309360" cy="457200"/>
          </a:xfrm>
        </p:spPr>
        <p:txBody>
          <a:bodyPr/>
          <a:lstStyle/>
          <a:p>
            <a:pPr algn="r"/>
            <a:r>
              <a:rPr lang="ru-RU" dirty="0" smtClean="0"/>
              <a:t>Сколиоз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60232" y="260648"/>
            <a:ext cx="2016224" cy="6336704"/>
          </a:xfrm>
        </p:spPr>
        <p:txBody>
          <a:bodyPr vert="vert">
            <a:normAutofit/>
          </a:bodyPr>
          <a:lstStyle/>
          <a:p>
            <a:r>
              <a:rPr lang="ru-RU" sz="2000" dirty="0" smtClean="0"/>
              <a:t>Плохая осанка повышает степень риска получения травм. Слабость мышц спины, неправильная осанка способствует раннему появлению остеохондроза, неблагоприятному положению внутренних органов грудной и брюшной полости со снижением их функции. </a:t>
            </a:r>
            <a:endParaRPr lang="ru-RU" sz="2000" dirty="0"/>
          </a:p>
        </p:txBody>
      </p:sp>
      <p:pic>
        <p:nvPicPr>
          <p:cNvPr id="2052" name="Picture 4" descr="http://im0-tub-ru.yandex.net/i?id=259702327-50-72&amp;n=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84784"/>
            <a:ext cx="1343025" cy="1428750"/>
          </a:xfrm>
          <a:prstGeom prst="rect">
            <a:avLst/>
          </a:prstGeom>
          <a:noFill/>
        </p:spPr>
      </p:pic>
      <p:pic>
        <p:nvPicPr>
          <p:cNvPr id="2056" name="Picture 8" descr="http://im3-tub-ru.yandex.net/i?id=358701679-55-7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370" b="370"/>
          <a:stretch>
            <a:fillRect/>
          </a:stretch>
        </p:blipFill>
        <p:spPr bwMode="auto">
          <a:xfrm>
            <a:off x="467544" y="188640"/>
            <a:ext cx="5616624" cy="6360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177638" y="2372894"/>
            <a:ext cx="6309360" cy="211221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Комплекс  лечебной физкультуры при сколиозе</a:t>
            </a:r>
            <a:endParaRPr lang="ru-RU" sz="2800" dirty="0"/>
          </a:p>
        </p:txBody>
      </p:sp>
      <p:pic>
        <p:nvPicPr>
          <p:cNvPr id="18436" name="Picture 4" descr="Сколиоз позвоночника, сутулость, нарушение осанки леч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0275" cy="2905125"/>
          </a:xfrm>
          <a:prstGeom prst="rect">
            <a:avLst/>
          </a:prstGeom>
          <a:noFill/>
        </p:spPr>
      </p:pic>
      <p:pic>
        <p:nvPicPr>
          <p:cNvPr id="18440" name="Picture 8" descr="Комплекс лечебной физкультуры при сколиозе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5450" r="5450"/>
          <a:stretch>
            <a:fillRect/>
          </a:stretch>
        </p:blipFill>
        <p:spPr bwMode="auto">
          <a:xfrm>
            <a:off x="0" y="0"/>
            <a:ext cx="62281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Ожирение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4"/>
            <a:ext cx="1910658" cy="5468461"/>
          </a:xfrm>
        </p:spPr>
        <p:txBody>
          <a:bodyPr vert="vert">
            <a:normAutofit/>
          </a:bodyPr>
          <a:lstStyle/>
          <a:p>
            <a:r>
              <a:rPr lang="ru-RU" sz="2400" b="1" dirty="0" smtClean="0"/>
              <a:t>Ожирение</a:t>
            </a:r>
            <a:r>
              <a:rPr lang="ru-RU" sz="2400" dirty="0" smtClean="0"/>
              <a:t> – следствие  нарушения обмена веществ с образованием избыточной массы тела за счет накопления жира.</a:t>
            </a:r>
            <a:endParaRPr lang="ru-RU" sz="2400" dirty="0"/>
          </a:p>
        </p:txBody>
      </p:sp>
      <p:pic>
        <p:nvPicPr>
          <p:cNvPr id="19470" name="Picture 14" descr="http://im5-tub-ru.yandex.net/i?id=390781341-45-7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4351" b="14351"/>
          <a:stretch>
            <a:fillRect/>
          </a:stretch>
        </p:blipFill>
        <p:spPr bwMode="auto">
          <a:xfrm>
            <a:off x="323528" y="260649"/>
            <a:ext cx="2215162" cy="2520279"/>
          </a:xfrm>
          <a:prstGeom prst="rect">
            <a:avLst/>
          </a:prstGeom>
          <a:noFill/>
        </p:spPr>
      </p:pic>
      <p:pic>
        <p:nvPicPr>
          <p:cNvPr id="19474" name="Picture 18" descr="http://im8-tub-ru.yandex.net/i?id=386171096-23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122246"/>
            <a:ext cx="4118738" cy="3322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637578" y="2912954"/>
            <a:ext cx="6309360" cy="103209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Комплекс упражнений при ожирении</a:t>
            </a:r>
            <a:endParaRPr lang="ru-RU" sz="2800" dirty="0"/>
          </a:p>
        </p:txBody>
      </p:sp>
      <p:pic>
        <p:nvPicPr>
          <p:cNvPr id="5" name="Picture 20" descr="Примерный комплекс упражнений при ожирении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940" r="1940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b="1" dirty="0" smtClean="0"/>
              <a:t>Чрезмерные физические нагрузки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124744"/>
            <a:ext cx="842493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Однако не только недостаточная двигательная активность,  а и </a:t>
            </a:r>
          </a:p>
          <a:p>
            <a:r>
              <a:rPr lang="ru-RU" sz="2000" dirty="0" smtClean="0"/>
              <a:t>чрезмерные нагрузки  отрицательно влияют на состояние здоровья и являются причиной спортивного травматизма. </a:t>
            </a:r>
          </a:p>
          <a:p>
            <a:r>
              <a:rPr lang="ru-RU" sz="2000" dirty="0" smtClean="0"/>
              <a:t>Во избежание перегрузок на занятиях физкультурой  и адаптацию к физическим нагрузкам учащихся распределяют по их состоянию здоровья на медицинские группы:</a:t>
            </a:r>
          </a:p>
          <a:p>
            <a:r>
              <a:rPr lang="ru-RU" sz="2000" b="1" dirty="0" smtClean="0"/>
              <a:t>Основная –</a:t>
            </a:r>
            <a:r>
              <a:rPr lang="ru-RU" sz="2000" dirty="0" smtClean="0"/>
              <a:t> без отклонений в состоянии здоровья или с незначительными отклонениями  и имеющие  хорошую адаптацию к физическим нагрузкам.</a:t>
            </a:r>
          </a:p>
          <a:p>
            <a:r>
              <a:rPr lang="ru-RU" sz="2000" b="1" dirty="0" smtClean="0"/>
              <a:t>Подготовительная медицинская группа –</a:t>
            </a:r>
            <a:r>
              <a:rPr lang="ru-RU" sz="2000" dirty="0" smtClean="0"/>
              <a:t> имеющие незначительные отклонения в состоянии здоровья, недостаточное  физическое развитие  и физическую подготовленность.</a:t>
            </a:r>
          </a:p>
          <a:p>
            <a:r>
              <a:rPr lang="ru-RU" sz="2000" b="1" dirty="0" smtClean="0"/>
              <a:t>Специальная медицинская группа (СМГ) </a:t>
            </a:r>
            <a:r>
              <a:rPr lang="ru-RU" sz="2000" dirty="0" smtClean="0"/>
              <a:t>– со значительным отклонениями в состоянии здоровья постоянного или временного характера, различными хроническими заболеваниями, требующими существенного ограничения физических нагрузок.</a:t>
            </a:r>
            <a:endParaRPr lang="ru-RU" sz="2000" b="1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Первая помощь при травмах</a:t>
            </a:r>
            <a:endParaRPr lang="ru-RU" b="1" dirty="0"/>
          </a:p>
        </p:txBody>
      </p:sp>
      <p:pic>
        <p:nvPicPr>
          <p:cNvPr id="21506" name="Picture 2" descr="http://im3-tub-ru.yandex.net/i?id=41042362-47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2880320" cy="2131120"/>
          </a:xfrm>
          <a:prstGeom prst="rect">
            <a:avLst/>
          </a:prstGeom>
          <a:noFill/>
        </p:spPr>
      </p:pic>
      <p:pic>
        <p:nvPicPr>
          <p:cNvPr id="21508" name="Picture 4" descr="http://priroda.bachatsky.net/images/sov_tur/help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772816"/>
            <a:ext cx="2162175" cy="1457326"/>
          </a:xfrm>
          <a:prstGeom prst="rect">
            <a:avLst/>
          </a:prstGeom>
          <a:noFill/>
        </p:spPr>
      </p:pic>
      <p:pic>
        <p:nvPicPr>
          <p:cNvPr id="21510" name="Picture 6" descr="http://priroda.bachatsky.net/images/sov_tur/help-0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221088"/>
            <a:ext cx="2623147" cy="2016224"/>
          </a:xfrm>
          <a:prstGeom prst="rect">
            <a:avLst/>
          </a:prstGeom>
          <a:noFill/>
        </p:spPr>
      </p:pic>
      <p:pic>
        <p:nvPicPr>
          <p:cNvPr id="21512" name="Picture 8" descr="http://priroda.bachatsky.net/images/sov_tur/help-0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3848" y="4221088"/>
            <a:ext cx="2633209" cy="2016224"/>
          </a:xfrm>
          <a:prstGeom prst="rect">
            <a:avLst/>
          </a:prstGeom>
          <a:noFill/>
        </p:spPr>
      </p:pic>
      <p:pic>
        <p:nvPicPr>
          <p:cNvPr id="21514" name="Picture 10" descr="Методичка по первой помощи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4221088"/>
            <a:ext cx="2808311" cy="2470723"/>
          </a:xfrm>
          <a:prstGeom prst="rect">
            <a:avLst/>
          </a:prstGeom>
          <a:noFill/>
        </p:spPr>
      </p:pic>
      <p:pic>
        <p:nvPicPr>
          <p:cNvPr id="21516" name="Picture 12" descr="http://im0-tub-ru.yandex.net/i?id=24425739-27-7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2348880"/>
            <a:ext cx="2830000" cy="1728192"/>
          </a:xfrm>
          <a:prstGeom prst="rect">
            <a:avLst/>
          </a:prstGeom>
          <a:noFill/>
        </p:spPr>
      </p:pic>
      <p:pic>
        <p:nvPicPr>
          <p:cNvPr id="21518" name="Picture 14" descr="http://im3-tub-ru.yandex.net/i?id=112248960-19-7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4288" y="260648"/>
            <a:ext cx="1461889" cy="2012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</TotalTime>
  <Words>383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Физкультура без травм</vt:lpstr>
      <vt:lpstr>Виды травм</vt:lpstr>
      <vt:lpstr>Причины травматизма</vt:lpstr>
      <vt:lpstr>Сколиоз</vt:lpstr>
      <vt:lpstr>Комплекс  лечебной физкультуры при сколиозе</vt:lpstr>
      <vt:lpstr>Ожирение</vt:lpstr>
      <vt:lpstr>Комплекс упражнений при ожирении</vt:lpstr>
      <vt:lpstr>Чрезмерные физические нагрузки</vt:lpstr>
      <vt:lpstr>Первая помощь при травмах</vt:lpstr>
      <vt:lpstr>Необходимо знать 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Физкультура без травм</dc:title>
  <dc:creator>Кирюша</dc:creator>
  <cp:lastModifiedBy>Admin</cp:lastModifiedBy>
  <cp:revision>13</cp:revision>
  <dcterms:created xsi:type="dcterms:W3CDTF">2012-01-11T16:45:37Z</dcterms:created>
  <dcterms:modified xsi:type="dcterms:W3CDTF">2013-02-18T20:28:40Z</dcterms:modified>
</cp:coreProperties>
</file>