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legacyDiagramTex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embeddings/oleObject1.bin" ContentType="application/vnd.openxmlformats-officedocument.oleObject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7478" autoAdjust="0"/>
  </p:normalViewPr>
  <p:slideViewPr>
    <p:cSldViewPr>
      <p:cViewPr varScale="1">
        <p:scale>
          <a:sx n="61" d="100"/>
          <a:sy n="61" d="100"/>
        </p:scale>
        <p:origin x="-6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06/relationships/legacyDocTextInfo" Target="legacyDocTextInfo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2.bin"/><Relationship Id="rId2" Type="http://schemas.microsoft.com/office/2006/relationships/legacyDiagramText" Target="legacyDiagramText1.bin"/><Relationship Id="rId1" Type="http://schemas.openxmlformats.org/officeDocument/2006/relationships/image" Target="../media/image6.jpeg"/><Relationship Id="rId4" Type="http://schemas.microsoft.com/office/2006/relationships/legacyDiagramText" Target="legacyDiagramText3.bin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61F1-B3C5-4781-B896-709503BCB49F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D486-7A9B-4B5F-B56E-66026BE3E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61F1-B3C5-4781-B896-709503BCB49F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D486-7A9B-4B5F-B56E-66026BE3E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61F1-B3C5-4781-B896-709503BCB49F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D486-7A9B-4B5F-B56E-66026BE3E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849B34C-54CF-4B3E-AC62-F89ADDE52B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AD1550C-EC9B-4016-B800-4735388FFA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FBD754D-7004-4DBA-99DF-0553A6509B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61F1-B3C5-4781-B896-709503BCB49F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D486-7A9B-4B5F-B56E-66026BE3E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61F1-B3C5-4781-B896-709503BCB49F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D486-7A9B-4B5F-B56E-66026BE3E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61F1-B3C5-4781-B896-709503BCB49F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D486-7A9B-4B5F-B56E-66026BE3E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61F1-B3C5-4781-B896-709503BCB49F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D486-7A9B-4B5F-B56E-66026BE3E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61F1-B3C5-4781-B896-709503BCB49F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D486-7A9B-4B5F-B56E-66026BE3E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61F1-B3C5-4781-B896-709503BCB49F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D486-7A9B-4B5F-B56E-66026BE3E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61F1-B3C5-4781-B896-709503BCB49F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2D486-7A9B-4B5F-B56E-66026BE3E7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61F1-B3C5-4781-B896-709503BCB49F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2E2D486-7A9B-4B5F-B56E-66026BE3E7B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7961F1-B3C5-4781-B896-709503BCB49F}" type="datetimeFigureOut">
              <a:rPr lang="ru-RU" smtClean="0"/>
              <a:pPr/>
              <a:t>21.12.2012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E2D486-7A9B-4B5F-B56E-66026BE3E7B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nskwood.com/decor_tkani/holsin-1-02_b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ebelprojekt.ru/images/upload/ru/2083/zzz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luminofor.ru/images/product_images/popup_images/171_1.jpg" TargetMode="External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aldzena.in32.ru/upload/catalog/121283166301137700.jpg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interfax.by/files/pic/18_04_05/011.jpg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interfax.by/files/pic/21_11_05/002.jpg" TargetMode="External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71600"/>
            <a:ext cx="7851648" cy="220027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Х</a:t>
            </a:r>
            <a:r>
              <a:rPr lang="ru-RU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имические</a:t>
            </a:r>
            <a:r>
              <a:rPr lang="ru-RU" i="1" dirty="0" smtClean="0">
                <a:latin typeface="Times New Roman" pitchFamily="18" charset="0"/>
              </a:rPr>
              <a:t> </a:t>
            </a:r>
            <a:r>
              <a:rPr lang="ru-RU" i="1" dirty="0">
                <a:solidFill>
                  <a:srgbClr val="FF0000"/>
                </a:solidFill>
                <a:latin typeface="Times New Roman" pitchFamily="18" charset="0"/>
              </a:rPr>
              <a:t>волокна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357562"/>
            <a:ext cx="7854696" cy="162357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dirty="0">
                <a:latin typeface="Times New Roman" pitchFamily="18" charset="0"/>
              </a:rPr>
              <a:t>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/>
              <a:t>Вискозное  волокно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923213" cy="21891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>
                <a:solidFill>
                  <a:srgbClr val="FF9933"/>
                </a:solidFill>
              </a:rPr>
              <a:t>Сырье – древесная целлюлоза (еловая щепка, опилки) и химические вещества.</a:t>
            </a:r>
          </a:p>
          <a:p>
            <a:pPr algn="ctr">
              <a:buFont typeface="Wingdings" pitchFamily="2" charset="2"/>
              <a:buNone/>
            </a:pPr>
            <a:r>
              <a:rPr lang="ru-RU" sz="2800">
                <a:solidFill>
                  <a:srgbClr val="FF9933"/>
                </a:solidFill>
              </a:rPr>
              <a:t>Свойства:</a:t>
            </a:r>
          </a:p>
          <a:p>
            <a:pPr>
              <a:buFont typeface="Wingdings" pitchFamily="2" charset="2"/>
              <a:buNone/>
            </a:pPr>
            <a:endParaRPr lang="ru-RU" sz="2800">
              <a:solidFill>
                <a:srgbClr val="FF9933"/>
              </a:solidFill>
            </a:endParaRPr>
          </a:p>
          <a:p>
            <a:pPr>
              <a:buFont typeface="Wingdings" pitchFamily="2" charset="2"/>
              <a:buNone/>
            </a:pPr>
            <a:endParaRPr lang="ru-RU" sz="2800">
              <a:solidFill>
                <a:srgbClr val="CC3300"/>
              </a:solidFill>
            </a:endParaRPr>
          </a:p>
          <a:p>
            <a:pPr>
              <a:buFont typeface="Wingdings" pitchFamily="2" charset="2"/>
              <a:buNone/>
            </a:pPr>
            <a:endParaRPr lang="ru-RU" sz="2800"/>
          </a:p>
        </p:txBody>
      </p:sp>
      <p:graphicFrame>
        <p:nvGraphicFramePr>
          <p:cNvPr id="45116" name="Group 60"/>
          <p:cNvGraphicFramePr>
            <a:graphicFrameLocks noGrp="1"/>
          </p:cNvGraphicFramePr>
          <p:nvPr>
            <p:ph sz="half" idx="2"/>
          </p:nvPr>
        </p:nvGraphicFramePr>
        <p:xfrm>
          <a:off x="179388" y="3141663"/>
          <a:ext cx="8713787" cy="3249168"/>
        </p:xfrm>
        <a:graphic>
          <a:graphicData uri="http://schemas.openxmlformats.org/drawingml/2006/table">
            <a:tbl>
              <a:tblPr/>
              <a:tblGrid>
                <a:gridCol w="1452562"/>
                <a:gridCol w="1452563"/>
                <a:gridCol w="1452562"/>
                <a:gridCol w="1450975"/>
                <a:gridCol w="1452563"/>
                <a:gridCol w="1452562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волокно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блеск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извитость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прочность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Сминае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горение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38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вискозное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Резкий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(матовый)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Понижается во влажном состоянии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большая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Горит хорошо, пепел серый, пахнет жженой бумагой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/>
              <a:t>Ацетатное волокно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600200"/>
            <a:ext cx="7778750" cy="16129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>
                <a:solidFill>
                  <a:srgbClr val="FF9933"/>
                </a:solidFill>
              </a:rPr>
              <a:t>Сырье – отходы хлопка и химические вещества.</a:t>
            </a:r>
          </a:p>
          <a:p>
            <a:pPr algn="ctr">
              <a:buFont typeface="Wingdings" pitchFamily="2" charset="2"/>
              <a:buNone/>
            </a:pPr>
            <a:r>
              <a:rPr lang="ru-RU" sz="2800">
                <a:solidFill>
                  <a:srgbClr val="FF9933"/>
                </a:solidFill>
              </a:rPr>
              <a:t>Свойства:</a:t>
            </a:r>
          </a:p>
          <a:p>
            <a:pPr>
              <a:buFont typeface="Wingdings" pitchFamily="2" charset="2"/>
              <a:buNone/>
            </a:pPr>
            <a:endParaRPr lang="ru-RU" sz="2800">
              <a:solidFill>
                <a:srgbClr val="FF9933"/>
              </a:solidFill>
            </a:endParaRPr>
          </a:p>
          <a:p>
            <a:pPr>
              <a:buFont typeface="Wingdings" pitchFamily="2" charset="2"/>
              <a:buNone/>
            </a:pPr>
            <a:endParaRPr lang="ru-RU" sz="2800"/>
          </a:p>
        </p:txBody>
      </p:sp>
      <p:graphicFrame>
        <p:nvGraphicFramePr>
          <p:cNvPr id="9251" name="Group 35"/>
          <p:cNvGraphicFramePr>
            <a:graphicFrameLocks noGrp="1"/>
          </p:cNvGraphicFramePr>
          <p:nvPr>
            <p:ph sz="half" idx="2"/>
          </p:nvPr>
        </p:nvGraphicFramePr>
        <p:xfrm>
          <a:off x="179388" y="3068638"/>
          <a:ext cx="8713787" cy="3438716"/>
        </p:xfrm>
        <a:graphic>
          <a:graphicData uri="http://schemas.openxmlformats.org/drawingml/2006/table">
            <a:tbl>
              <a:tblPr/>
              <a:tblGrid>
                <a:gridCol w="1452562"/>
                <a:gridCol w="1452563"/>
                <a:gridCol w="1452562"/>
                <a:gridCol w="1450975"/>
                <a:gridCol w="1452563"/>
                <a:gridCol w="1452562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волокно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блеск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извитость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прочность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Сминае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горение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4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ацетатное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матовый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Понижается во влажном состоянии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Меньше чем у вискозного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Горит желтым пламенем, остается оплавленный шарик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015288" cy="914400"/>
          </a:xfrm>
        </p:spPr>
        <p:txBody>
          <a:bodyPr/>
          <a:lstStyle/>
          <a:p>
            <a:pPr algn="ctr"/>
            <a:r>
              <a:rPr lang="ru-RU" i="1"/>
              <a:t>Свойства волокон</a:t>
            </a:r>
          </a:p>
        </p:txBody>
      </p:sp>
      <p:sp>
        <p:nvSpPr>
          <p:cNvPr id="73732" name="AutoShape 4"/>
          <p:cNvSpPr>
            <a:spLocks noChangeArrowheads="1"/>
          </p:cNvSpPr>
          <p:nvPr/>
        </p:nvSpPr>
        <p:spPr bwMode="auto">
          <a:xfrm>
            <a:off x="3492500" y="2349500"/>
            <a:ext cx="2374900" cy="1203325"/>
          </a:xfrm>
          <a:prstGeom prst="downArrowCallout">
            <a:avLst>
              <a:gd name="adj1" fmla="val 49340"/>
              <a:gd name="adj2" fmla="val 49340"/>
              <a:gd name="adj3" fmla="val 16667"/>
              <a:gd name="adj4" fmla="val 66667"/>
            </a:avLst>
          </a:prstGeom>
          <a:solidFill>
            <a:srgbClr val="008000">
              <a:alpha val="49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 </a:t>
            </a:r>
            <a:r>
              <a:rPr lang="ru-RU" dirty="0" err="1"/>
              <a:t>Физико</a:t>
            </a:r>
            <a:r>
              <a:rPr lang="ru-RU" dirty="0"/>
              <a:t>-</a:t>
            </a:r>
          </a:p>
          <a:p>
            <a:pPr algn="ctr"/>
            <a:r>
              <a:rPr lang="ru-RU" dirty="0"/>
              <a:t>механические</a:t>
            </a:r>
          </a:p>
        </p:txBody>
      </p:sp>
      <p:sp>
        <p:nvSpPr>
          <p:cNvPr id="73733" name="AutoShape 5"/>
          <p:cNvSpPr>
            <a:spLocks noChangeArrowheads="1"/>
          </p:cNvSpPr>
          <p:nvPr/>
        </p:nvSpPr>
        <p:spPr bwMode="auto">
          <a:xfrm>
            <a:off x="323850" y="1341438"/>
            <a:ext cx="2374900" cy="1203325"/>
          </a:xfrm>
          <a:prstGeom prst="downArrowCallout">
            <a:avLst>
              <a:gd name="adj1" fmla="val 49340"/>
              <a:gd name="adj2" fmla="val 49340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Гигиенические</a:t>
            </a:r>
          </a:p>
        </p:txBody>
      </p:sp>
      <p:sp>
        <p:nvSpPr>
          <p:cNvPr id="73734" name="AutoShape 6"/>
          <p:cNvSpPr>
            <a:spLocks noChangeArrowheads="1"/>
          </p:cNvSpPr>
          <p:nvPr/>
        </p:nvSpPr>
        <p:spPr bwMode="auto">
          <a:xfrm>
            <a:off x="6443663" y="1341438"/>
            <a:ext cx="2374900" cy="1203325"/>
          </a:xfrm>
          <a:prstGeom prst="downArrowCallout">
            <a:avLst>
              <a:gd name="adj1" fmla="val 49340"/>
              <a:gd name="adj2" fmla="val 49340"/>
              <a:gd name="adj3" fmla="val 16667"/>
              <a:gd name="adj4" fmla="val 66667"/>
            </a:avLst>
          </a:prstGeom>
          <a:solidFill>
            <a:srgbClr val="CC99FF">
              <a:alpha val="4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Технологические</a:t>
            </a:r>
          </a:p>
        </p:txBody>
      </p:sp>
      <p:sp>
        <p:nvSpPr>
          <p:cNvPr id="73736" name="AutoShape 8"/>
          <p:cNvSpPr>
            <a:spLocks noChangeArrowheads="1"/>
          </p:cNvSpPr>
          <p:nvPr/>
        </p:nvSpPr>
        <p:spPr bwMode="auto">
          <a:xfrm>
            <a:off x="3563938" y="4005263"/>
            <a:ext cx="2305050" cy="304800"/>
          </a:xfrm>
          <a:prstGeom prst="flowChartTerminator">
            <a:avLst/>
          </a:prstGeom>
          <a:solidFill>
            <a:srgbClr val="00FF00">
              <a:alpha val="46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прочность</a:t>
            </a:r>
          </a:p>
        </p:txBody>
      </p:sp>
      <p:sp>
        <p:nvSpPr>
          <p:cNvPr id="73737" name="AutoShape 9"/>
          <p:cNvSpPr>
            <a:spLocks noChangeArrowheads="1"/>
          </p:cNvSpPr>
          <p:nvPr/>
        </p:nvSpPr>
        <p:spPr bwMode="auto">
          <a:xfrm>
            <a:off x="3563938" y="5661025"/>
            <a:ext cx="2305050" cy="304800"/>
          </a:xfrm>
          <a:prstGeom prst="flowChartTerminator">
            <a:avLst/>
          </a:prstGeom>
          <a:solidFill>
            <a:srgbClr val="00FF00">
              <a:alpha val="4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сминаемость</a:t>
            </a:r>
          </a:p>
        </p:txBody>
      </p:sp>
      <p:sp>
        <p:nvSpPr>
          <p:cNvPr id="73738" name="AutoShape 10"/>
          <p:cNvSpPr>
            <a:spLocks noChangeArrowheads="1"/>
          </p:cNvSpPr>
          <p:nvPr/>
        </p:nvSpPr>
        <p:spPr bwMode="auto">
          <a:xfrm>
            <a:off x="3563938" y="4797425"/>
            <a:ext cx="2305050" cy="304800"/>
          </a:xfrm>
          <a:prstGeom prst="flowChartTerminator">
            <a:avLst/>
          </a:prstGeom>
          <a:solidFill>
            <a:srgbClr val="00FF00">
              <a:alpha val="49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драпируемость</a:t>
            </a:r>
          </a:p>
        </p:txBody>
      </p:sp>
      <p:sp>
        <p:nvSpPr>
          <p:cNvPr id="73739" name="AutoShape 11"/>
          <p:cNvSpPr>
            <a:spLocks noChangeArrowheads="1"/>
          </p:cNvSpPr>
          <p:nvPr/>
        </p:nvSpPr>
        <p:spPr bwMode="auto">
          <a:xfrm>
            <a:off x="323850" y="4868863"/>
            <a:ext cx="230505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теплопроводность</a:t>
            </a:r>
          </a:p>
        </p:txBody>
      </p:sp>
      <p:sp>
        <p:nvSpPr>
          <p:cNvPr id="73740" name="AutoShape 12"/>
          <p:cNvSpPr>
            <a:spLocks noChangeArrowheads="1"/>
          </p:cNvSpPr>
          <p:nvPr/>
        </p:nvSpPr>
        <p:spPr bwMode="auto">
          <a:xfrm>
            <a:off x="323850" y="4149725"/>
            <a:ext cx="2305050" cy="287338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намокаемость</a:t>
            </a:r>
          </a:p>
        </p:txBody>
      </p:sp>
      <p:sp>
        <p:nvSpPr>
          <p:cNvPr id="73741" name="AutoShape 13"/>
          <p:cNvSpPr>
            <a:spLocks noChangeArrowheads="1"/>
          </p:cNvSpPr>
          <p:nvPr/>
        </p:nvSpPr>
        <p:spPr bwMode="auto">
          <a:xfrm>
            <a:off x="323850" y="3500438"/>
            <a:ext cx="230505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гигроскопичность</a:t>
            </a:r>
          </a:p>
        </p:txBody>
      </p:sp>
      <p:sp>
        <p:nvSpPr>
          <p:cNvPr id="73742" name="AutoShape 14"/>
          <p:cNvSpPr>
            <a:spLocks noChangeArrowheads="1"/>
          </p:cNvSpPr>
          <p:nvPr/>
        </p:nvSpPr>
        <p:spPr bwMode="auto">
          <a:xfrm>
            <a:off x="323850" y="2852738"/>
            <a:ext cx="2305050" cy="3048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</a:t>
            </a:r>
            <a:r>
              <a:rPr lang="ru-RU" sz="1600"/>
              <a:t>воздухопроницаемость</a:t>
            </a:r>
          </a:p>
        </p:txBody>
      </p:sp>
      <p:sp>
        <p:nvSpPr>
          <p:cNvPr id="73743" name="AutoShape 15"/>
          <p:cNvSpPr>
            <a:spLocks noChangeArrowheads="1"/>
          </p:cNvSpPr>
          <p:nvPr/>
        </p:nvSpPr>
        <p:spPr bwMode="auto">
          <a:xfrm>
            <a:off x="6516688" y="4724400"/>
            <a:ext cx="2305050" cy="304800"/>
          </a:xfrm>
          <a:prstGeom prst="flowChartTerminator">
            <a:avLst/>
          </a:prstGeom>
          <a:solidFill>
            <a:srgbClr val="CC99FF">
              <a:alpha val="4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растяжимость</a:t>
            </a:r>
          </a:p>
        </p:txBody>
      </p:sp>
      <p:sp>
        <p:nvSpPr>
          <p:cNvPr id="73744" name="AutoShape 16"/>
          <p:cNvSpPr>
            <a:spLocks noChangeArrowheads="1"/>
          </p:cNvSpPr>
          <p:nvPr/>
        </p:nvSpPr>
        <p:spPr bwMode="auto">
          <a:xfrm>
            <a:off x="6516688" y="4005263"/>
            <a:ext cx="2305050" cy="304800"/>
          </a:xfrm>
          <a:prstGeom prst="flowChartTerminator">
            <a:avLst/>
          </a:prstGeom>
          <a:solidFill>
            <a:srgbClr val="CC99FF">
              <a:alpha val="4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усадка</a:t>
            </a:r>
          </a:p>
        </p:txBody>
      </p:sp>
      <p:sp>
        <p:nvSpPr>
          <p:cNvPr id="73745" name="AutoShape 17"/>
          <p:cNvSpPr>
            <a:spLocks noChangeArrowheads="1"/>
          </p:cNvSpPr>
          <p:nvPr/>
        </p:nvSpPr>
        <p:spPr bwMode="auto">
          <a:xfrm>
            <a:off x="6516688" y="3357563"/>
            <a:ext cx="2305050" cy="304800"/>
          </a:xfrm>
          <a:prstGeom prst="flowChartTerminator">
            <a:avLst/>
          </a:prstGeom>
          <a:solidFill>
            <a:srgbClr val="CC99FF">
              <a:alpha val="4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раздвижка нитей</a:t>
            </a:r>
          </a:p>
        </p:txBody>
      </p:sp>
      <p:sp>
        <p:nvSpPr>
          <p:cNvPr id="73746" name="AutoShape 18"/>
          <p:cNvSpPr>
            <a:spLocks noChangeArrowheads="1"/>
          </p:cNvSpPr>
          <p:nvPr/>
        </p:nvSpPr>
        <p:spPr bwMode="auto">
          <a:xfrm>
            <a:off x="6516688" y="2781300"/>
            <a:ext cx="2305050" cy="304800"/>
          </a:xfrm>
          <a:prstGeom prst="flowChartTerminator">
            <a:avLst/>
          </a:prstGeom>
          <a:solidFill>
            <a:srgbClr val="CC99FF">
              <a:alpha val="4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осыпаемость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3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3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2" grpId="0" animBg="1"/>
      <p:bldP spid="73733" grpId="0" animBg="1"/>
      <p:bldP spid="73734" grpId="0" animBg="1"/>
      <p:bldP spid="73736" grpId="0" animBg="1"/>
      <p:bldP spid="73737" grpId="0" animBg="1"/>
      <p:bldP spid="73738" grpId="0" animBg="1"/>
      <p:bldP spid="73739" grpId="0" animBg="1"/>
      <p:bldP spid="73740" grpId="0" animBg="1"/>
      <p:bldP spid="73741" grpId="0" animBg="1"/>
      <p:bldP spid="73742" grpId="0" animBg="1"/>
      <p:bldP spid="73743" grpId="0" animBg="1"/>
      <p:bldP spid="73744" grpId="0" animBg="1"/>
      <p:bldP spid="73745" grpId="0" animBg="1"/>
      <p:bldP spid="737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Картинка 32 из 21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3457575" cy="2593975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0422" name="Picture 6" descr="Картинка 24 из 21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351338"/>
            <a:ext cx="3960813" cy="2251075"/>
          </a:xfrm>
          <a:prstGeom prst="rect">
            <a:avLst/>
          </a:prstGeom>
          <a:noFill/>
          <a:ln w="76200" cmpd="tri">
            <a:solidFill>
              <a:srgbClr val="CCFFFF"/>
            </a:solidFill>
            <a:miter lim="800000"/>
            <a:headEnd/>
            <a:tailEnd/>
          </a:ln>
        </p:spPr>
      </p:pic>
      <p:pic>
        <p:nvPicPr>
          <p:cNvPr id="60423" name="Picture 7" descr="Картинка 101 из 213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1857364"/>
            <a:ext cx="3097212" cy="2538413"/>
          </a:xfrm>
          <a:prstGeom prst="rect">
            <a:avLst/>
          </a:prstGeom>
          <a:noFill/>
          <a:ln w="76200" cmpd="tri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60425" name="Picture 9" descr="i?id=7248686&amp;tov=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1275" y="1196975"/>
            <a:ext cx="1768475" cy="2817813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0426" name="Picture 10" descr="i?id=2937387&amp;tov=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4581525"/>
            <a:ext cx="1619250" cy="1619250"/>
          </a:xfrm>
          <a:prstGeom prst="rect">
            <a:avLst/>
          </a:prstGeom>
          <a:noFill/>
          <a:ln w="76200" cmpd="tri">
            <a:solidFill>
              <a:srgbClr val="00CC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2" name="Rectangle 3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4" name="Picture 24" descr="Картинка 12 из 133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549275"/>
            <a:ext cx="3814762" cy="2890838"/>
          </a:xfrm>
          <a:ln w="57150" cmpd="thinThick">
            <a:solidFill>
              <a:srgbClr val="008080"/>
            </a:solidFill>
          </a:ln>
        </p:spPr>
      </p:pic>
      <p:pic>
        <p:nvPicPr>
          <p:cNvPr id="61465" name="Picture 25" descr="Картинка 28 из 133">
            <a:hlinkClick r:id="rId4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867400" y="549275"/>
            <a:ext cx="2649538" cy="2185988"/>
          </a:xfrm>
          <a:noFill/>
          <a:ln w="57150" cmpd="thinThick">
            <a:solidFill>
              <a:srgbClr val="FF9900"/>
            </a:solidFill>
          </a:ln>
        </p:spPr>
      </p:pic>
      <p:pic>
        <p:nvPicPr>
          <p:cNvPr id="61483" name="Picture 43" descr="Картинка 28 из 133">
            <a:hlinkClick r:id="rId6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/>
          <a:srcRect/>
          <a:stretch>
            <a:fillRect/>
          </a:stretch>
        </p:blipFill>
        <p:spPr>
          <a:xfrm>
            <a:off x="827088" y="3789363"/>
            <a:ext cx="2584450" cy="2162175"/>
          </a:xfrm>
          <a:ln w="57150" cmpd="thinThick">
            <a:solidFill>
              <a:srgbClr val="00FFFF"/>
            </a:solidFill>
          </a:ln>
        </p:spPr>
      </p:pic>
      <p:pic>
        <p:nvPicPr>
          <p:cNvPr id="61484" name="Picture 44" descr="00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/>
          <a:stretch>
            <a:fillRect/>
          </a:stretch>
        </p:blipFill>
        <p:spPr>
          <a:xfrm>
            <a:off x="5910262" y="4048125"/>
            <a:ext cx="1362075" cy="1809750"/>
          </a:xfrm>
          <a:noFill/>
          <a:ln w="57150" cmpd="thinThick">
            <a:solidFill>
              <a:srgbClr val="FF0000"/>
            </a:solidFill>
          </a:ln>
        </p:spPr>
      </p:pic>
      <p:pic>
        <p:nvPicPr>
          <p:cNvPr id="61485" name="Picture 45" descr="i?id=11897110&amp;tov=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67175" y="4076700"/>
            <a:ext cx="2192338" cy="1639888"/>
          </a:xfrm>
          <a:prstGeom prst="rect">
            <a:avLst/>
          </a:prstGeom>
          <a:noFill/>
          <a:ln w="76200" cmpd="tri">
            <a:solidFill>
              <a:srgbClr val="FF99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/>
              <a:t>Лабораторная работа: </a:t>
            </a:r>
            <a:br>
              <a:rPr lang="ru-RU" sz="2400" i="1" dirty="0"/>
            </a:br>
            <a:r>
              <a:rPr lang="ru-RU" sz="2400" i="1" dirty="0"/>
              <a:t>Определение состава тканей по их свойствам</a:t>
            </a:r>
            <a:r>
              <a:rPr lang="ru-RU" sz="3800" dirty="0"/>
              <a:t> </a:t>
            </a:r>
          </a:p>
        </p:txBody>
      </p:sp>
      <p:graphicFrame>
        <p:nvGraphicFramePr>
          <p:cNvPr id="11518" name="Group 254"/>
          <p:cNvGraphicFramePr>
            <a:graphicFrameLocks noGrp="1"/>
          </p:cNvGraphicFramePr>
          <p:nvPr>
            <p:ph idx="1"/>
          </p:nvPr>
        </p:nvGraphicFramePr>
        <p:xfrm>
          <a:off x="714349" y="1500172"/>
          <a:ext cx="7643867" cy="5143534"/>
        </p:xfrm>
        <a:graphic>
          <a:graphicData uri="http://schemas.openxmlformats.org/drawingml/2006/table">
            <a:tbl>
              <a:tblPr/>
              <a:tblGrid>
                <a:gridCol w="1321446"/>
                <a:gridCol w="1875749"/>
                <a:gridCol w="901890"/>
                <a:gridCol w="834515"/>
                <a:gridCol w="901890"/>
                <a:gridCol w="903423"/>
                <a:gridCol w="904954"/>
              </a:tblGrid>
              <a:tr h="442659"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Свойства тканей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№ образца ткани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65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27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Блеск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27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Гладкость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27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Мягкость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27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Сминаемость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27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Осыпаемость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27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Прочность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сухом виде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 мокром виде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227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Горение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800" i="1"/>
              <a:t>Определение волокнистого состава ткани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1800" i="1" dirty="0">
                <a:solidFill>
                  <a:srgbClr val="C00000"/>
                </a:solidFill>
              </a:rPr>
              <a:t>Материалы, инструменты, приспособления: </a:t>
            </a:r>
            <a:r>
              <a:rPr lang="ru-RU" sz="1800" dirty="0">
                <a:solidFill>
                  <a:srgbClr val="002060"/>
                </a:solidFill>
              </a:rPr>
              <a:t>образцы тканей из искусственных и синтетических волокон, игла, сосуд с водой, </a:t>
            </a:r>
            <a:r>
              <a:rPr lang="ru-RU" sz="1800" dirty="0" err="1">
                <a:solidFill>
                  <a:srgbClr val="002060"/>
                </a:solidFill>
              </a:rPr>
              <a:t>тигели</a:t>
            </a:r>
            <a:r>
              <a:rPr lang="ru-RU" sz="1800" dirty="0">
                <a:solidFill>
                  <a:srgbClr val="002060"/>
                </a:solidFill>
              </a:rPr>
              <a:t> для поджигания нитей.</a:t>
            </a:r>
            <a:endParaRPr lang="ru-RU" sz="1800" i="1" dirty="0">
              <a:solidFill>
                <a:srgbClr val="002060"/>
              </a:solidFill>
            </a:endParaRPr>
          </a:p>
          <a:p>
            <a:pPr marL="609600" indent="-609600" algn="ctr">
              <a:lnSpc>
                <a:spcPct val="80000"/>
              </a:lnSpc>
              <a:buFont typeface="Wingdings" pitchFamily="2" charset="2"/>
              <a:buNone/>
            </a:pPr>
            <a:endParaRPr lang="ru-RU" sz="1800" i="1" dirty="0"/>
          </a:p>
          <a:p>
            <a:pPr marL="609600" indent="-60960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i="1" dirty="0">
                <a:solidFill>
                  <a:srgbClr val="FF0000"/>
                </a:solidFill>
              </a:rPr>
              <a:t>Порядок выполнения работы</a:t>
            </a:r>
            <a:endParaRPr lang="ru-RU" sz="1800" dirty="0">
              <a:solidFill>
                <a:srgbClr val="FF0000"/>
              </a:solidFill>
            </a:endParaRP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rgbClr val="336600"/>
                </a:solidFill>
              </a:rPr>
              <a:t>1. </a:t>
            </a:r>
            <a:r>
              <a:rPr lang="ru-RU" sz="1800" dirty="0">
                <a:solidFill>
                  <a:srgbClr val="002060"/>
                </a:solidFill>
              </a:rPr>
              <a:t>Рассмотрите образцы тканей. Определите, у каких из них поверхность блестящая, а у каких — матовая.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rgbClr val="002060"/>
                </a:solidFill>
              </a:rPr>
              <a:t>2. Определите на ощупь степень гладкости и мягкости образцов.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rgbClr val="002060"/>
                </a:solidFill>
              </a:rPr>
              <a:t>3. Определите </a:t>
            </a:r>
            <a:r>
              <a:rPr lang="ru-RU" sz="1800" b="1" dirty="0" err="1">
                <a:solidFill>
                  <a:srgbClr val="002060"/>
                </a:solidFill>
              </a:rPr>
              <a:t>сминаемость</a:t>
            </a:r>
            <a:r>
              <a:rPr lang="ru-RU" sz="1800" dirty="0">
                <a:solidFill>
                  <a:srgbClr val="002060"/>
                </a:solidFill>
              </a:rPr>
              <a:t> образцов, зажав их в кулаке на 30 сек., а затем расправив.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rgbClr val="002060"/>
                </a:solidFill>
              </a:rPr>
              <a:t>4. Выньте из каждого образца по две нити. Намочите по одной из них. Сначала разорвите су­хую нить, затем мокрую. Определите, как из­менилась прочность нити.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rgbClr val="002060"/>
                </a:solidFill>
              </a:rPr>
              <a:t>5. Выньте из образцов по одной нити и подожгите в тигле. Проанализируйте вид пламени, запах и остатки горения.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rgbClr val="002060"/>
                </a:solidFill>
              </a:rPr>
              <a:t>6. Заполните таблицу отчета и определите волокнистый состав каждого образца ткани.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000"/>
                            </p:stCondLst>
                            <p:childTnLst>
                              <p:par>
                                <p:cTn id="3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/>
              <a:t>Закрепление материала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79388" y="1600200"/>
            <a:ext cx="4679950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200" b="1" dirty="0"/>
              <a:t>Вариант 1</a:t>
            </a:r>
            <a:endParaRPr lang="ru-RU" sz="1200" dirty="0"/>
          </a:p>
          <a:p>
            <a:pPr>
              <a:lnSpc>
                <a:spcPct val="80000"/>
              </a:lnSpc>
            </a:pPr>
            <a:r>
              <a:rPr lang="ru-RU" sz="1200" dirty="0"/>
              <a:t>1.	Искусственное шелковое волокно - это волокно:</a:t>
            </a:r>
          </a:p>
          <a:p>
            <a:pPr>
              <a:lnSpc>
                <a:spcPct val="80000"/>
              </a:lnSpc>
            </a:pPr>
            <a:r>
              <a:rPr lang="ru-RU" sz="1200" dirty="0"/>
              <a:t>а)	химическое;</a:t>
            </a:r>
          </a:p>
          <a:p>
            <a:pPr>
              <a:lnSpc>
                <a:spcPct val="80000"/>
              </a:lnSpc>
            </a:pPr>
            <a:r>
              <a:rPr lang="ru-RU" sz="1200" dirty="0"/>
              <a:t>б)	синтетическое.</a:t>
            </a:r>
          </a:p>
          <a:p>
            <a:pPr>
              <a:lnSpc>
                <a:spcPct val="80000"/>
              </a:lnSpc>
            </a:pPr>
            <a:r>
              <a:rPr lang="ru-RU" sz="1200" dirty="0"/>
              <a:t>2.	К искусственным волокнам относятся волокна:</a:t>
            </a:r>
          </a:p>
          <a:p>
            <a:pPr>
              <a:lnSpc>
                <a:spcPct val="80000"/>
              </a:lnSpc>
            </a:pPr>
            <a:r>
              <a:rPr lang="ru-RU" sz="1200" dirty="0"/>
              <a:t>а)	вискозные;</a:t>
            </a:r>
          </a:p>
          <a:p>
            <a:pPr>
              <a:lnSpc>
                <a:spcPct val="80000"/>
              </a:lnSpc>
            </a:pPr>
            <a:r>
              <a:rPr lang="ru-RU" sz="1200" dirty="0"/>
              <a:t>б)	полиамидные;</a:t>
            </a:r>
          </a:p>
          <a:p>
            <a:pPr>
              <a:lnSpc>
                <a:spcPct val="80000"/>
              </a:lnSpc>
            </a:pPr>
            <a:r>
              <a:rPr lang="ru-RU" sz="1200" dirty="0"/>
              <a:t>в)	ацетатные;</a:t>
            </a:r>
          </a:p>
          <a:p>
            <a:pPr>
              <a:lnSpc>
                <a:spcPct val="80000"/>
              </a:lnSpc>
            </a:pPr>
            <a:r>
              <a:rPr lang="ru-RU" sz="1200" dirty="0"/>
              <a:t>г)	полиэфирные;</a:t>
            </a:r>
          </a:p>
          <a:p>
            <a:pPr>
              <a:lnSpc>
                <a:spcPct val="80000"/>
              </a:lnSpc>
            </a:pPr>
            <a:r>
              <a:rPr lang="ru-RU" sz="1200" dirty="0" err="1"/>
              <a:t>д</a:t>
            </a:r>
            <a:r>
              <a:rPr lang="ru-RU" sz="1200" dirty="0"/>
              <a:t>)	шелковые.</a:t>
            </a:r>
          </a:p>
          <a:p>
            <a:pPr>
              <a:lnSpc>
                <a:spcPct val="80000"/>
              </a:lnSpc>
            </a:pPr>
            <a:r>
              <a:rPr lang="ru-RU" sz="1200" dirty="0"/>
              <a:t>3.	Ткани из волокон искусственного шелка имеют свойства:</a:t>
            </a:r>
          </a:p>
          <a:p>
            <a:pPr>
              <a:lnSpc>
                <a:spcPct val="80000"/>
              </a:lnSpc>
            </a:pPr>
            <a:r>
              <a:rPr lang="ru-RU" sz="1200" dirty="0"/>
              <a:t>а)	не мнутся;</a:t>
            </a:r>
          </a:p>
          <a:p>
            <a:pPr>
              <a:lnSpc>
                <a:spcPct val="80000"/>
              </a:lnSpc>
            </a:pPr>
            <a:r>
              <a:rPr lang="ru-RU" sz="1200" dirty="0"/>
              <a:t>б)	блестящие;</a:t>
            </a:r>
          </a:p>
          <a:p>
            <a:pPr>
              <a:lnSpc>
                <a:spcPct val="80000"/>
              </a:lnSpc>
            </a:pPr>
            <a:r>
              <a:rPr lang="ru-RU" sz="1200" dirty="0"/>
              <a:t>в)	жесткие;</a:t>
            </a:r>
          </a:p>
          <a:p>
            <a:pPr>
              <a:lnSpc>
                <a:spcPct val="80000"/>
              </a:lnSpc>
            </a:pPr>
            <a:r>
              <a:rPr lang="ru-RU" sz="1200" dirty="0"/>
              <a:t>г)	имеют хорошие теплозащитные свойства;</a:t>
            </a:r>
          </a:p>
          <a:p>
            <a:pPr>
              <a:lnSpc>
                <a:spcPct val="80000"/>
              </a:lnSpc>
            </a:pPr>
            <a:r>
              <a:rPr lang="ru-RU" sz="1200" dirty="0" err="1"/>
              <a:t>д</a:t>
            </a:r>
            <a:r>
              <a:rPr lang="ru-RU" sz="1200" dirty="0"/>
              <a:t>)	не скользят при раскрое;</a:t>
            </a:r>
          </a:p>
          <a:p>
            <a:pPr>
              <a:lnSpc>
                <a:spcPct val="80000"/>
              </a:lnSpc>
            </a:pPr>
            <a:r>
              <a:rPr lang="ru-RU" sz="1200" dirty="0"/>
              <a:t>е)	мало осыпаются.</a:t>
            </a:r>
          </a:p>
          <a:p>
            <a:pPr>
              <a:lnSpc>
                <a:spcPct val="80000"/>
              </a:lnSpc>
            </a:pP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4.	Осыпаемость срезов сильнее в тканях:</a:t>
            </a:r>
          </a:p>
          <a:p>
            <a:pPr>
              <a:lnSpc>
                <a:spcPct val="80000"/>
              </a:lnSpc>
            </a:pPr>
            <a:r>
              <a:rPr lang="ru-RU" sz="1200" dirty="0"/>
              <a:t>а)	из шерстяного волокна;</a:t>
            </a:r>
          </a:p>
          <a:p>
            <a:pPr>
              <a:lnSpc>
                <a:spcPct val="80000"/>
              </a:lnSpc>
            </a:pPr>
            <a:r>
              <a:rPr lang="ru-RU" sz="1200" dirty="0"/>
              <a:t>б)	капроновых нитей;</a:t>
            </a:r>
            <a:br>
              <a:rPr lang="ru-RU" sz="1200" dirty="0"/>
            </a:br>
            <a:r>
              <a:rPr lang="ru-RU" sz="1200" dirty="0"/>
              <a:t>в)хлопкового волокна.</a:t>
            </a:r>
          </a:p>
          <a:p>
            <a:pPr>
              <a:lnSpc>
                <a:spcPct val="80000"/>
              </a:lnSpc>
            </a:pPr>
            <a:endParaRPr lang="ru-RU" sz="1200" dirty="0">
              <a:solidFill>
                <a:srgbClr val="FFFF66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200" b="1" dirty="0">
                <a:solidFill>
                  <a:srgbClr val="002060"/>
                </a:solidFill>
              </a:rPr>
              <a:t>Вариант2</a:t>
            </a:r>
            <a:endParaRPr lang="ru-RU" sz="12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2060"/>
                </a:solidFill>
              </a:rPr>
              <a:t>1.	Синтетические волокна получают: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2060"/>
                </a:solidFill>
              </a:rPr>
              <a:t>а)	из древесины;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2060"/>
                </a:solidFill>
              </a:rPr>
              <a:t>б)	нефти;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2060"/>
                </a:solidFill>
              </a:rPr>
              <a:t>в)	растения.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2060"/>
                </a:solidFill>
              </a:rPr>
              <a:t>2.	Определить волокнистый состав ткани можно: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2060"/>
                </a:solidFill>
              </a:rPr>
              <a:t>а)	по цвету ткани;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2060"/>
                </a:solidFill>
              </a:rPr>
              <a:t>б)	пробе на горение;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2060"/>
                </a:solidFill>
              </a:rPr>
              <a:t>в)	внешнему виду;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2060"/>
                </a:solidFill>
              </a:rPr>
              <a:t>г)	на ощупь.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2060"/>
                </a:solidFill>
              </a:rPr>
              <a:t>3.	При горении ткани из синтетического волокна образуется: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2060"/>
                </a:solidFill>
              </a:rPr>
              <a:t>а)	серый пепел;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2060"/>
                </a:solidFill>
              </a:rPr>
              <a:t>б)	твердый темный шарик;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2060"/>
                </a:solidFill>
              </a:rPr>
              <a:t>в)	рассыпающийся черный шарик.</a:t>
            </a:r>
          </a:p>
          <a:p>
            <a:pPr>
              <a:lnSpc>
                <a:spcPct val="80000"/>
              </a:lnSpc>
            </a:pPr>
            <a:endParaRPr lang="ru-RU" sz="1200" dirty="0">
              <a:solidFill>
                <a:srgbClr val="00206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2060"/>
                </a:solidFill>
              </a:rPr>
              <a:t>4.	Гигиенические свойства лучше у тканей: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2060"/>
                </a:solidFill>
              </a:rPr>
              <a:t>а)	из хлопкового волокна;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2060"/>
                </a:solidFill>
              </a:rPr>
              <a:t>б)	вискозного волокна;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002060"/>
                </a:solidFill>
              </a:rPr>
              <a:t>в)	полиакрилонитрильного волокна.</a:t>
            </a:r>
          </a:p>
          <a:p>
            <a:pPr>
              <a:lnSpc>
                <a:spcPct val="80000"/>
              </a:lnSpc>
            </a:pPr>
            <a:r>
              <a:rPr lang="ru-RU" sz="1200" dirty="0">
                <a:solidFill>
                  <a:srgbClr val="660066"/>
                </a:solidFill>
              </a:rPr>
              <a:t/>
            </a:r>
            <a:br>
              <a:rPr lang="ru-RU" sz="1200" dirty="0">
                <a:solidFill>
                  <a:srgbClr val="660066"/>
                </a:solidFill>
              </a:rPr>
            </a:br>
            <a:endParaRPr lang="ru-RU" sz="12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43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43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43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7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3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3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43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000"/>
                            </p:stCondLst>
                            <p:childTnLst>
                              <p:par>
                                <p:cTn id="8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3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3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434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0"/>
                            </p:stCondLst>
                            <p:childTnLst>
                              <p:par>
                                <p:cTn id="8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3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3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434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000"/>
                            </p:stCondLst>
                            <p:childTnLst>
                              <p:par>
                                <p:cTn id="9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3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3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434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34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34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434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34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434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1434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34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34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1434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34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34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2" dur="1000"/>
                                        <p:tgtEl>
                                          <p:spTgt spid="1434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34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34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1434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143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143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43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43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8" dur="1000"/>
                                        <p:tgtEl>
                                          <p:spTgt spid="143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43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43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143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43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43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143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43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43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3" dur="1000"/>
                                        <p:tgtEl>
                                          <p:spTgt spid="143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43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43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143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43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43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143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434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434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8" dur="1000"/>
                                        <p:tgtEl>
                                          <p:spTgt spid="1434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434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434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3" dur="1000"/>
                                        <p:tgtEl>
                                          <p:spTgt spid="1434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434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434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8" dur="1000"/>
                                        <p:tgtEl>
                                          <p:spTgt spid="1434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434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434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3" dur="1000"/>
                                        <p:tgtEl>
                                          <p:spTgt spid="1434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 build="p"/>
      <p:bldP spid="1434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01528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/>
              <a:t>Заполните пустые клеточки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642911" y="1268413"/>
          <a:ext cx="7929617" cy="5018107"/>
        </p:xfrm>
        <a:graphic>
          <a:graphicData uri="http://schemas.openxmlformats.org/presentationml/2006/ole">
            <p:oleObj spid="_x0000_s2050" name="Фотография Photo Editor" r:id="rId3" imgW="5219048" imgH="452500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>
                <a:latin typeface="Times New Roman" pitchFamily="18" charset="0"/>
              </a:rPr>
              <a:t>Цели и задачи: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>
                <a:solidFill>
                  <a:srgbClr val="000099"/>
                </a:solidFill>
              </a:rPr>
              <a:t>1. Дать представление о видах химических волокон и производстве тканей из них.</a:t>
            </a:r>
          </a:p>
          <a:p>
            <a:pPr>
              <a:lnSpc>
                <a:spcPct val="90000"/>
              </a:lnSpc>
            </a:pPr>
            <a:r>
              <a:rPr lang="ru-RU">
                <a:solidFill>
                  <a:srgbClr val="000099"/>
                </a:solidFill>
              </a:rPr>
              <a:t>2. Научить  разбираться в свойствах тканей и применять эти знания в жизни.</a:t>
            </a:r>
          </a:p>
          <a:p>
            <a:pPr>
              <a:lnSpc>
                <a:spcPct val="90000"/>
              </a:lnSpc>
            </a:pPr>
            <a:r>
              <a:rPr lang="ru-RU">
                <a:solidFill>
                  <a:srgbClr val="000099"/>
                </a:solidFill>
              </a:rPr>
              <a:t>3. Воспитывать практичность и  способствовать развитию эстетического вкуса.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i="1">
                <a:latin typeface="Times New Roman" pitchFamily="18" charset="0"/>
              </a:rPr>
              <a:t>Происхождение натуральных волокон</a:t>
            </a:r>
          </a:p>
        </p:txBody>
      </p:sp>
      <p:pic>
        <p:nvPicPr>
          <p:cNvPr id="4103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3813" y="2143116"/>
            <a:ext cx="2516187" cy="3876684"/>
          </a:xfrm>
          <a:noFill/>
          <a:ln w="76200" cmpd="tri">
            <a:solidFill>
              <a:srgbClr val="000080"/>
            </a:solidFill>
          </a:ln>
        </p:spPr>
      </p:pic>
      <p:pic>
        <p:nvPicPr>
          <p:cNvPr id="4104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94300" y="2143116"/>
            <a:ext cx="2520972" cy="3876684"/>
          </a:xfrm>
          <a:noFill/>
          <a:ln w="76200" cmpd="tri">
            <a:solidFill>
              <a:srgbClr val="00008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800" i="1">
                <a:latin typeface="Times New Roman" pitchFamily="18" charset="0"/>
              </a:rPr>
              <a:t>Происхождение растительных волокон</a:t>
            </a:r>
          </a:p>
        </p:txBody>
      </p:sp>
      <p:pic>
        <p:nvPicPr>
          <p:cNvPr id="5126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72132" y="2285992"/>
            <a:ext cx="2647950" cy="4214842"/>
          </a:xfrm>
          <a:noFill/>
          <a:ln/>
        </p:spPr>
      </p:pic>
      <p:pic>
        <p:nvPicPr>
          <p:cNvPr id="512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57224" y="2143116"/>
            <a:ext cx="2682875" cy="4419600"/>
          </a:xfrm>
          <a:noFill/>
          <a:ln/>
        </p:spPr>
      </p:pic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3924300" y="3716338"/>
            <a:ext cx="1357313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Пряжа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015288" cy="914400"/>
          </a:xfrm>
        </p:spPr>
        <p:txBody>
          <a:bodyPr/>
          <a:lstStyle/>
          <a:p>
            <a:pPr algn="ctr"/>
            <a:r>
              <a:rPr lang="ru-RU" sz="3800" i="1">
                <a:latin typeface="Times New Roman" pitchFamily="18" charset="0"/>
              </a:rPr>
              <a:t>Классификация химических волокон</a:t>
            </a:r>
          </a:p>
        </p:txBody>
      </p:sp>
      <p:sp>
        <p:nvSpPr>
          <p:cNvPr id="6181" name="AutoShape 37"/>
          <p:cNvSpPr>
            <a:spLocks noChangeArrowheads="1"/>
          </p:cNvSpPr>
          <p:nvPr/>
        </p:nvSpPr>
        <p:spPr bwMode="auto">
          <a:xfrm>
            <a:off x="3563938" y="1773238"/>
            <a:ext cx="1922462" cy="646112"/>
          </a:xfrm>
          <a:prstGeom prst="flowChartAlternateProcess">
            <a:avLst/>
          </a:prstGeom>
          <a:solidFill>
            <a:srgbClr val="0000FF">
              <a:alpha val="50999"/>
            </a:srgbClr>
          </a:solidFill>
          <a:ln w="76200" cmpd="tri">
            <a:solidFill>
              <a:srgbClr val="CC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химические</a:t>
            </a:r>
          </a:p>
          <a:p>
            <a:pPr algn="ctr"/>
            <a:r>
              <a:rPr lang="ru-RU"/>
              <a:t>волокна</a:t>
            </a:r>
          </a:p>
        </p:txBody>
      </p:sp>
      <p:sp>
        <p:nvSpPr>
          <p:cNvPr id="6186" name="AutoShape 42"/>
          <p:cNvSpPr>
            <a:spLocks noChangeArrowheads="1"/>
          </p:cNvSpPr>
          <p:nvPr/>
        </p:nvSpPr>
        <p:spPr bwMode="auto">
          <a:xfrm>
            <a:off x="1692275" y="2708275"/>
            <a:ext cx="2159000" cy="360363"/>
          </a:xfrm>
          <a:prstGeom prst="flowChartAlternateProcess">
            <a:avLst/>
          </a:prstGeom>
          <a:solidFill>
            <a:srgbClr val="99CC00"/>
          </a:solidFill>
          <a:ln w="38100" cmpd="dbl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искусственные</a:t>
            </a:r>
          </a:p>
        </p:txBody>
      </p:sp>
      <p:sp>
        <p:nvSpPr>
          <p:cNvPr id="6187" name="AutoShape 43"/>
          <p:cNvSpPr>
            <a:spLocks noChangeArrowheads="1"/>
          </p:cNvSpPr>
          <p:nvPr/>
        </p:nvSpPr>
        <p:spPr bwMode="auto">
          <a:xfrm>
            <a:off x="5292725" y="2708275"/>
            <a:ext cx="2159000" cy="360363"/>
          </a:xfrm>
          <a:prstGeom prst="flowChartAlternateProcess">
            <a:avLst/>
          </a:prstGeom>
          <a:solidFill>
            <a:srgbClr val="99CC00"/>
          </a:solidFill>
          <a:ln w="38100" cmpd="dbl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синтетические</a:t>
            </a:r>
          </a:p>
        </p:txBody>
      </p:sp>
      <p:sp>
        <p:nvSpPr>
          <p:cNvPr id="6188" name="AutoShape 44"/>
          <p:cNvSpPr>
            <a:spLocks noChangeArrowheads="1"/>
          </p:cNvSpPr>
          <p:nvPr/>
        </p:nvSpPr>
        <p:spPr bwMode="auto">
          <a:xfrm>
            <a:off x="611188" y="3429000"/>
            <a:ext cx="1439862" cy="360363"/>
          </a:xfrm>
          <a:prstGeom prst="flowChartAlternateProcess">
            <a:avLst/>
          </a:prstGeom>
          <a:solidFill>
            <a:schemeClr val="accent1"/>
          </a:solidFill>
          <a:ln w="76200" cmpd="tri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 вискозные</a:t>
            </a:r>
          </a:p>
        </p:txBody>
      </p:sp>
      <p:sp>
        <p:nvSpPr>
          <p:cNvPr id="6189" name="AutoShape 45"/>
          <p:cNvSpPr>
            <a:spLocks noChangeArrowheads="1"/>
          </p:cNvSpPr>
          <p:nvPr/>
        </p:nvSpPr>
        <p:spPr bwMode="auto">
          <a:xfrm>
            <a:off x="1619250" y="4221163"/>
            <a:ext cx="1439863" cy="720725"/>
          </a:xfrm>
          <a:prstGeom prst="flowChartAlternateProcess">
            <a:avLst/>
          </a:prstGeom>
          <a:solidFill>
            <a:schemeClr val="accent1"/>
          </a:solidFill>
          <a:ln w="76200" cmpd="tri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медно-</a:t>
            </a:r>
          </a:p>
          <a:p>
            <a:pPr algn="ctr"/>
            <a:r>
              <a:rPr lang="ru-RU"/>
              <a:t>амиачные</a:t>
            </a:r>
            <a:r>
              <a:rPr lang="ru-RU" sz="1400"/>
              <a:t> </a:t>
            </a:r>
          </a:p>
        </p:txBody>
      </p:sp>
      <p:sp>
        <p:nvSpPr>
          <p:cNvPr id="6190" name="AutoShape 46"/>
          <p:cNvSpPr>
            <a:spLocks noChangeArrowheads="1"/>
          </p:cNvSpPr>
          <p:nvPr/>
        </p:nvSpPr>
        <p:spPr bwMode="auto">
          <a:xfrm>
            <a:off x="2627313" y="3429000"/>
            <a:ext cx="1439862" cy="360363"/>
          </a:xfrm>
          <a:prstGeom prst="flowChartAlternateProcess">
            <a:avLst/>
          </a:prstGeom>
          <a:solidFill>
            <a:schemeClr val="accent1"/>
          </a:solidFill>
          <a:ln w="76200" cmpd="tri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ацетатные </a:t>
            </a:r>
          </a:p>
        </p:txBody>
      </p:sp>
      <p:sp>
        <p:nvSpPr>
          <p:cNvPr id="6191" name="AutoShape 47"/>
          <p:cNvSpPr>
            <a:spLocks noChangeArrowheads="1"/>
          </p:cNvSpPr>
          <p:nvPr/>
        </p:nvSpPr>
        <p:spPr bwMode="auto">
          <a:xfrm>
            <a:off x="4500563" y="4221163"/>
            <a:ext cx="1871662" cy="720725"/>
          </a:xfrm>
          <a:prstGeom prst="flowChartAlternateProcess">
            <a:avLst/>
          </a:prstGeom>
          <a:solidFill>
            <a:srgbClr val="CCFFCC"/>
          </a:solidFill>
          <a:ln w="76200" cmpd="tri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 полиакрило-</a:t>
            </a:r>
          </a:p>
          <a:p>
            <a:pPr algn="ctr"/>
            <a:r>
              <a:rPr lang="ru-RU"/>
              <a:t>нитрильные</a:t>
            </a:r>
          </a:p>
        </p:txBody>
      </p:sp>
      <p:sp>
        <p:nvSpPr>
          <p:cNvPr id="6192" name="AutoShape 48"/>
          <p:cNvSpPr>
            <a:spLocks noChangeArrowheads="1"/>
          </p:cNvSpPr>
          <p:nvPr/>
        </p:nvSpPr>
        <p:spPr bwMode="auto">
          <a:xfrm>
            <a:off x="6804025" y="4221163"/>
            <a:ext cx="1871663" cy="360362"/>
          </a:xfrm>
          <a:prstGeom prst="flowChartAlternateProcess">
            <a:avLst/>
          </a:prstGeom>
          <a:solidFill>
            <a:srgbClr val="CCFFCC"/>
          </a:solidFill>
          <a:ln w="76200" cmpd="tri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эластановые </a:t>
            </a:r>
          </a:p>
        </p:txBody>
      </p:sp>
      <p:sp>
        <p:nvSpPr>
          <p:cNvPr id="6193" name="AutoShape 49"/>
          <p:cNvSpPr>
            <a:spLocks noChangeArrowheads="1"/>
          </p:cNvSpPr>
          <p:nvPr/>
        </p:nvSpPr>
        <p:spPr bwMode="auto">
          <a:xfrm>
            <a:off x="4500563" y="3429000"/>
            <a:ext cx="1655762" cy="360363"/>
          </a:xfrm>
          <a:prstGeom prst="flowChartAlternateProcess">
            <a:avLst/>
          </a:prstGeom>
          <a:solidFill>
            <a:srgbClr val="CCFFCC"/>
          </a:solidFill>
          <a:ln w="76200" cmpd="tri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полиэфирные</a:t>
            </a:r>
          </a:p>
        </p:txBody>
      </p:sp>
      <p:sp>
        <p:nvSpPr>
          <p:cNvPr id="6194" name="AutoShape 50"/>
          <p:cNvSpPr>
            <a:spLocks noChangeArrowheads="1"/>
          </p:cNvSpPr>
          <p:nvPr/>
        </p:nvSpPr>
        <p:spPr bwMode="auto">
          <a:xfrm>
            <a:off x="7019925" y="3429000"/>
            <a:ext cx="1655763" cy="360363"/>
          </a:xfrm>
          <a:prstGeom prst="flowChartAlternateProcess">
            <a:avLst/>
          </a:prstGeom>
          <a:solidFill>
            <a:srgbClr val="CCFFCC"/>
          </a:solidFill>
          <a:ln w="76200" cmpd="tri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полиамидные</a:t>
            </a:r>
          </a:p>
        </p:txBody>
      </p:sp>
      <p:sp>
        <p:nvSpPr>
          <p:cNvPr id="6195" name="Line 51"/>
          <p:cNvSpPr>
            <a:spLocks noChangeShapeType="1"/>
          </p:cNvSpPr>
          <p:nvPr/>
        </p:nvSpPr>
        <p:spPr bwMode="auto">
          <a:xfrm flipH="1">
            <a:off x="2700338" y="2420938"/>
            <a:ext cx="8636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96" name="Line 52"/>
          <p:cNvSpPr>
            <a:spLocks noChangeShapeType="1"/>
          </p:cNvSpPr>
          <p:nvPr/>
        </p:nvSpPr>
        <p:spPr bwMode="auto">
          <a:xfrm>
            <a:off x="5435600" y="2420938"/>
            <a:ext cx="108108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97" name="Line 53"/>
          <p:cNvSpPr>
            <a:spLocks noChangeShapeType="1"/>
          </p:cNvSpPr>
          <p:nvPr/>
        </p:nvSpPr>
        <p:spPr bwMode="auto">
          <a:xfrm>
            <a:off x="2339975" y="3068638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98" name="Line 54"/>
          <p:cNvSpPr>
            <a:spLocks noChangeShapeType="1"/>
          </p:cNvSpPr>
          <p:nvPr/>
        </p:nvSpPr>
        <p:spPr bwMode="auto">
          <a:xfrm>
            <a:off x="2339975" y="3068638"/>
            <a:ext cx="9366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99" name="Line 55"/>
          <p:cNvSpPr>
            <a:spLocks noChangeShapeType="1"/>
          </p:cNvSpPr>
          <p:nvPr/>
        </p:nvSpPr>
        <p:spPr bwMode="auto">
          <a:xfrm flipH="1">
            <a:off x="1258888" y="3068638"/>
            <a:ext cx="108108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00" name="Line 56"/>
          <p:cNvSpPr>
            <a:spLocks noChangeShapeType="1"/>
          </p:cNvSpPr>
          <p:nvPr/>
        </p:nvSpPr>
        <p:spPr bwMode="auto">
          <a:xfrm flipH="1">
            <a:off x="6227763" y="3068638"/>
            <a:ext cx="28892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01" name="Line 57"/>
          <p:cNvSpPr>
            <a:spLocks noChangeShapeType="1"/>
          </p:cNvSpPr>
          <p:nvPr/>
        </p:nvSpPr>
        <p:spPr bwMode="auto">
          <a:xfrm>
            <a:off x="6516688" y="3068638"/>
            <a:ext cx="43180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02" name="Line 58"/>
          <p:cNvSpPr>
            <a:spLocks noChangeShapeType="1"/>
          </p:cNvSpPr>
          <p:nvPr/>
        </p:nvSpPr>
        <p:spPr bwMode="auto">
          <a:xfrm>
            <a:off x="6516688" y="3068638"/>
            <a:ext cx="14398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03" name="Line 59"/>
          <p:cNvSpPr>
            <a:spLocks noChangeShapeType="1"/>
          </p:cNvSpPr>
          <p:nvPr/>
        </p:nvSpPr>
        <p:spPr bwMode="auto">
          <a:xfrm flipH="1">
            <a:off x="5292725" y="3068638"/>
            <a:ext cx="12239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81" grpId="0" animBg="1"/>
      <p:bldP spid="6186" grpId="0" animBg="1"/>
      <p:bldP spid="6187" grpId="0" animBg="1"/>
      <p:bldP spid="6188" grpId="0" animBg="1"/>
      <p:bldP spid="6189" grpId="0" animBg="1"/>
      <p:bldP spid="6190" grpId="0" animBg="1"/>
      <p:bldP spid="6191" grpId="0" animBg="1"/>
      <p:bldP spid="6192" grpId="0" animBg="1"/>
      <p:bldP spid="6193" grpId="0" animBg="1"/>
      <p:bldP spid="61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i="1"/>
              <a:t>Производство химических волокон</a:t>
            </a:r>
            <a:r>
              <a:rPr lang="ru-RU" sz="3800"/>
              <a:t> </a:t>
            </a:r>
          </a:p>
        </p:txBody>
      </p:sp>
      <p:graphicFrame>
        <p:nvGraphicFramePr>
          <p:cNvPr id="8210" name="Organization Chart 18"/>
          <p:cNvGraphicFramePr>
            <a:graphicFrameLocks/>
          </p:cNvGraphicFramePr>
          <p:nvPr>
            <p:ph type="dgm" idx="1"/>
          </p:nvPr>
        </p:nvGraphicFramePr>
        <p:xfrm>
          <a:off x="609600" y="1643050"/>
          <a:ext cx="7924800" cy="4810138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Dgm spid="82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2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3886200" cy="4419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2800" i="1"/>
          </a:p>
          <a:p>
            <a:pPr>
              <a:buFont typeface="Wingdings" pitchFamily="2" charset="2"/>
              <a:buNone/>
            </a:pPr>
            <a:endParaRPr lang="ru-RU" sz="2800" i="1"/>
          </a:p>
          <a:p>
            <a:pPr>
              <a:buFont typeface="Wingdings" pitchFamily="2" charset="2"/>
              <a:buNone/>
            </a:pPr>
            <a:r>
              <a:rPr lang="ru-RU" sz="2800" i="1"/>
              <a:t>    Процесс </a:t>
            </a:r>
          </a:p>
          <a:p>
            <a:pPr>
              <a:buFont typeface="Wingdings" pitchFamily="2" charset="2"/>
              <a:buNone/>
            </a:pPr>
            <a:r>
              <a:rPr lang="ru-RU" sz="2800" i="1"/>
              <a:t>    получения</a:t>
            </a:r>
          </a:p>
          <a:p>
            <a:pPr>
              <a:buFont typeface="Wingdings" pitchFamily="2" charset="2"/>
              <a:buNone/>
            </a:pPr>
            <a:r>
              <a:rPr lang="ru-RU" sz="2800" i="1"/>
              <a:t>    химических </a:t>
            </a:r>
          </a:p>
          <a:p>
            <a:pPr>
              <a:buFont typeface="Wingdings" pitchFamily="2" charset="2"/>
              <a:buNone/>
            </a:pPr>
            <a:r>
              <a:rPr lang="ru-RU" sz="2800" i="1"/>
              <a:t>    волокон</a:t>
            </a:r>
          </a:p>
        </p:txBody>
      </p:sp>
      <p:pic>
        <p:nvPicPr>
          <p:cNvPr id="67588" name="Picture 4" descr="производство волокон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14810" y="1142984"/>
            <a:ext cx="3857652" cy="414340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75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5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5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5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5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5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015288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800" i="1"/>
              <a:t>Ткани синтетического происхождения</a:t>
            </a:r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395288" y="2349500"/>
            <a:ext cx="1512887" cy="1008063"/>
          </a:xfrm>
          <a:prstGeom prst="downArrowCallout">
            <a:avLst>
              <a:gd name="adj1" fmla="val 37520"/>
              <a:gd name="adj2" fmla="val 37520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</a:t>
            </a:r>
            <a:r>
              <a:rPr lang="ru-RU" sz="1600"/>
              <a:t>полиэфирные</a:t>
            </a:r>
          </a:p>
          <a:p>
            <a:pPr algn="ctr"/>
            <a:r>
              <a:rPr lang="ru-RU" sz="1600"/>
              <a:t>волокна</a:t>
            </a:r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2555875" y="2349500"/>
            <a:ext cx="1512888" cy="1008063"/>
          </a:xfrm>
          <a:prstGeom prst="downArrowCallout">
            <a:avLst>
              <a:gd name="adj1" fmla="val 37520"/>
              <a:gd name="adj2" fmla="val 37520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</a:t>
            </a:r>
            <a:r>
              <a:rPr lang="ru-RU" sz="1600"/>
              <a:t>полиамидные</a:t>
            </a:r>
          </a:p>
          <a:p>
            <a:pPr algn="ctr"/>
            <a:r>
              <a:rPr lang="ru-RU" sz="1600"/>
              <a:t> волокна</a:t>
            </a:r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4787900" y="2349500"/>
            <a:ext cx="1512888" cy="1008063"/>
          </a:xfrm>
          <a:prstGeom prst="downArrowCallout">
            <a:avLst>
              <a:gd name="adj1" fmla="val 37520"/>
              <a:gd name="adj2" fmla="val 37520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</a:t>
            </a:r>
            <a:r>
              <a:rPr lang="ru-RU" sz="1600"/>
              <a:t>полиакрило-</a:t>
            </a:r>
          </a:p>
          <a:p>
            <a:pPr algn="ctr"/>
            <a:r>
              <a:rPr lang="ru-RU" sz="1600"/>
              <a:t>нитрильные</a:t>
            </a:r>
          </a:p>
          <a:p>
            <a:pPr algn="ctr"/>
            <a:r>
              <a:rPr lang="ru-RU" sz="1600"/>
              <a:t>волокна</a:t>
            </a:r>
          </a:p>
        </p:txBody>
      </p:sp>
      <p:sp>
        <p:nvSpPr>
          <p:cNvPr id="50183" name="AutoShape 7"/>
          <p:cNvSpPr>
            <a:spLocks noChangeArrowheads="1"/>
          </p:cNvSpPr>
          <p:nvPr/>
        </p:nvSpPr>
        <p:spPr bwMode="auto">
          <a:xfrm>
            <a:off x="7019925" y="2349500"/>
            <a:ext cx="1512888" cy="1008063"/>
          </a:xfrm>
          <a:prstGeom prst="downArrowCallout">
            <a:avLst>
              <a:gd name="adj1" fmla="val 37520"/>
              <a:gd name="adj2" fmla="val 37520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</a:t>
            </a:r>
            <a:r>
              <a:rPr lang="ru-RU" sz="1600"/>
              <a:t>эластановое</a:t>
            </a:r>
          </a:p>
          <a:p>
            <a:pPr algn="ctr"/>
            <a:r>
              <a:rPr lang="ru-RU" sz="1600"/>
              <a:t>волокно</a:t>
            </a:r>
          </a:p>
        </p:txBody>
      </p:sp>
      <p:sp>
        <p:nvSpPr>
          <p:cNvPr id="50184" name="AutoShape 8"/>
          <p:cNvSpPr>
            <a:spLocks noChangeArrowheads="1"/>
          </p:cNvSpPr>
          <p:nvPr/>
        </p:nvSpPr>
        <p:spPr bwMode="auto">
          <a:xfrm>
            <a:off x="395288" y="4149725"/>
            <a:ext cx="1512887" cy="360363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 </a:t>
            </a:r>
            <a:r>
              <a:rPr lang="ru-RU">
                <a:solidFill>
                  <a:srgbClr val="000099"/>
                </a:solidFill>
              </a:rPr>
              <a:t>лавсан</a:t>
            </a:r>
          </a:p>
        </p:txBody>
      </p:sp>
      <p:sp>
        <p:nvSpPr>
          <p:cNvPr id="50185" name="AutoShape 9"/>
          <p:cNvSpPr>
            <a:spLocks noChangeArrowheads="1"/>
          </p:cNvSpPr>
          <p:nvPr/>
        </p:nvSpPr>
        <p:spPr bwMode="auto">
          <a:xfrm>
            <a:off x="395288" y="5229225"/>
            <a:ext cx="1512887" cy="360363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 </a:t>
            </a:r>
            <a:r>
              <a:rPr lang="ru-RU">
                <a:solidFill>
                  <a:srgbClr val="000099"/>
                </a:solidFill>
              </a:rPr>
              <a:t>кримплен</a:t>
            </a: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>
            <a:off x="2627313" y="5229225"/>
            <a:ext cx="1512887" cy="360363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 </a:t>
            </a:r>
            <a:r>
              <a:rPr lang="ru-RU">
                <a:solidFill>
                  <a:srgbClr val="006600"/>
                </a:solidFill>
              </a:rPr>
              <a:t>дедерон</a:t>
            </a:r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auto">
          <a:xfrm>
            <a:off x="2627313" y="4149725"/>
            <a:ext cx="1512887" cy="360363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 </a:t>
            </a:r>
            <a:r>
              <a:rPr lang="ru-RU">
                <a:solidFill>
                  <a:srgbClr val="006600"/>
                </a:solidFill>
              </a:rPr>
              <a:t>найлон</a:t>
            </a:r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>
            <a:off x="4787900" y="5229225"/>
            <a:ext cx="1512888" cy="360363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 </a:t>
            </a:r>
            <a:r>
              <a:rPr lang="ru-RU">
                <a:solidFill>
                  <a:srgbClr val="CC3300"/>
                </a:solidFill>
              </a:rPr>
              <a:t>акрил</a:t>
            </a:r>
          </a:p>
        </p:txBody>
      </p:sp>
      <p:sp>
        <p:nvSpPr>
          <p:cNvPr id="50189" name="AutoShape 13"/>
          <p:cNvSpPr>
            <a:spLocks noChangeArrowheads="1"/>
          </p:cNvSpPr>
          <p:nvPr/>
        </p:nvSpPr>
        <p:spPr bwMode="auto">
          <a:xfrm>
            <a:off x="4859338" y="4149725"/>
            <a:ext cx="1512887" cy="360363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</a:t>
            </a:r>
            <a:r>
              <a:rPr lang="ru-RU">
                <a:solidFill>
                  <a:srgbClr val="CC3300"/>
                </a:solidFill>
              </a:rPr>
              <a:t> нитрон</a:t>
            </a:r>
          </a:p>
        </p:txBody>
      </p:sp>
      <p:sp>
        <p:nvSpPr>
          <p:cNvPr id="50190" name="AutoShape 14"/>
          <p:cNvSpPr>
            <a:spLocks noChangeArrowheads="1"/>
          </p:cNvSpPr>
          <p:nvPr/>
        </p:nvSpPr>
        <p:spPr bwMode="auto">
          <a:xfrm>
            <a:off x="7092950" y="5229225"/>
            <a:ext cx="1512888" cy="360363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 </a:t>
            </a:r>
            <a:r>
              <a:rPr lang="ru-RU">
                <a:solidFill>
                  <a:srgbClr val="FFFFFF"/>
                </a:solidFill>
              </a:rPr>
              <a:t>дорластан</a:t>
            </a:r>
          </a:p>
        </p:txBody>
      </p:sp>
      <p:sp>
        <p:nvSpPr>
          <p:cNvPr id="50191" name="AutoShape 15"/>
          <p:cNvSpPr>
            <a:spLocks noChangeArrowheads="1"/>
          </p:cNvSpPr>
          <p:nvPr/>
        </p:nvSpPr>
        <p:spPr bwMode="auto">
          <a:xfrm>
            <a:off x="7092950" y="4149725"/>
            <a:ext cx="1512888" cy="360363"/>
          </a:xfrm>
          <a:prstGeom prst="bracePair">
            <a:avLst>
              <a:gd name="adj" fmla="val 833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 </a:t>
            </a:r>
            <a:r>
              <a:rPr lang="ru-RU">
                <a:solidFill>
                  <a:srgbClr val="FFFFFF"/>
                </a:solidFill>
              </a:rPr>
              <a:t>лайкра</a:t>
            </a:r>
          </a:p>
        </p:txBody>
      </p:sp>
      <p:sp>
        <p:nvSpPr>
          <p:cNvPr id="50192" name="AutoShape 16"/>
          <p:cNvSpPr>
            <a:spLocks noChangeArrowheads="1"/>
          </p:cNvSpPr>
          <p:nvPr/>
        </p:nvSpPr>
        <p:spPr bwMode="auto">
          <a:xfrm>
            <a:off x="900113" y="1484313"/>
            <a:ext cx="7056437" cy="609600"/>
          </a:xfrm>
          <a:prstGeom prst="flowChartAlternateProcess">
            <a:avLst/>
          </a:prstGeom>
          <a:solidFill>
            <a:srgbClr val="CC99FF"/>
          </a:solidFill>
          <a:ln w="76200" cmpd="tri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 Сырье – газ. В результате сложных химических реакций </a:t>
            </a:r>
          </a:p>
          <a:p>
            <a:pPr algn="ctr"/>
            <a:r>
              <a:rPr lang="ru-RU"/>
              <a:t>получают волокна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80" grpId="0" animBg="1"/>
      <p:bldP spid="50181" grpId="0" animBg="1"/>
      <p:bldP spid="50182" grpId="0" animBg="1"/>
      <p:bldP spid="50183" grpId="0" animBg="1"/>
      <p:bldP spid="50184" grpId="0" animBg="1"/>
      <p:bldP spid="50185" grpId="0" animBg="1"/>
      <p:bldP spid="50186" grpId="0" animBg="1"/>
      <p:bldP spid="50187" grpId="0" animBg="1"/>
      <p:bldP spid="50188" grpId="0" animBg="1"/>
      <p:bldP spid="50189" grpId="0" animBg="1"/>
      <p:bldP spid="50190" grpId="0" animBg="1"/>
      <p:bldP spid="50191" grpId="0" animBg="1"/>
      <p:bldP spid="501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015288" cy="914400"/>
          </a:xfrm>
        </p:spPr>
        <p:txBody>
          <a:bodyPr>
            <a:normAutofit/>
          </a:bodyPr>
          <a:lstStyle/>
          <a:p>
            <a:pPr algn="ctr"/>
            <a:r>
              <a:rPr lang="ru-RU" sz="3800" i="1"/>
              <a:t>Ткани искусственного происхождения</a:t>
            </a: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t="20985"/>
          <a:stretch>
            <a:fillRect/>
          </a:stretch>
        </p:blipFill>
        <p:spPr>
          <a:xfrm>
            <a:off x="468313" y="1628775"/>
            <a:ext cx="8675687" cy="46085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</TotalTime>
  <Words>512</Words>
  <Application>Microsoft Office PowerPoint</Application>
  <PresentationFormat>Экран (4:3)</PresentationFormat>
  <Paragraphs>180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Поток</vt:lpstr>
      <vt:lpstr>Фотография Photo Editor</vt:lpstr>
      <vt:lpstr>Химические волокна</vt:lpstr>
      <vt:lpstr>Цели и задачи:</vt:lpstr>
      <vt:lpstr>Происхождение натуральных волокон</vt:lpstr>
      <vt:lpstr>Происхождение растительных волокон</vt:lpstr>
      <vt:lpstr>Классификация химических волокон</vt:lpstr>
      <vt:lpstr>Производство химических волокон </vt:lpstr>
      <vt:lpstr>Слайд 7</vt:lpstr>
      <vt:lpstr>Ткани синтетического происхождения</vt:lpstr>
      <vt:lpstr>Ткани искусственного происхождения</vt:lpstr>
      <vt:lpstr>Вискозное  волокно</vt:lpstr>
      <vt:lpstr>Ацетатное волокно</vt:lpstr>
      <vt:lpstr>Свойства волокон</vt:lpstr>
      <vt:lpstr>Слайд 13</vt:lpstr>
      <vt:lpstr>Слайд 14</vt:lpstr>
      <vt:lpstr>Лабораторная работа:  Определение состава тканей по их свойствам </vt:lpstr>
      <vt:lpstr>Определение волокнистого состава ткани</vt:lpstr>
      <vt:lpstr>Закрепление материала</vt:lpstr>
      <vt:lpstr>Заполните пустые клеточки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Химические волокна</dc:title>
  <dc:creator>000</dc:creator>
  <cp:lastModifiedBy>000</cp:lastModifiedBy>
  <cp:revision>4</cp:revision>
  <dcterms:created xsi:type="dcterms:W3CDTF">2010-12-28T04:45:34Z</dcterms:created>
  <dcterms:modified xsi:type="dcterms:W3CDTF">2012-12-21T18:38:34Z</dcterms:modified>
</cp:coreProperties>
</file>