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83568" y="2780928"/>
            <a:ext cx="7848872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Тема:</a:t>
            </a: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6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Винегреты</a:t>
            </a:r>
            <a:endParaRPr kumimoji="0" lang="ru-RU" sz="60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Дата 3"/>
          <p:cNvSpPr txBox="1">
            <a:spLocks/>
          </p:cNvSpPr>
          <p:nvPr/>
        </p:nvSpPr>
        <p:spPr bwMode="black">
          <a:xfrm>
            <a:off x="611560" y="476672"/>
            <a:ext cx="4032448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13.12. 2012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576" y="1988840"/>
            <a:ext cx="77768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Проверочная работа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067944" y="5471646"/>
            <a:ext cx="435597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П 2-4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п\о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Богданова А.А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8088314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Рецептура винегрета </a:t>
            </a:r>
          </a:p>
          <a:p>
            <a:pPr algn="ctr"/>
            <a:r>
              <a:rPr lang="ru-RU" sz="4400" b="1" dirty="0" smtClean="0"/>
              <a:t>овощного, </a:t>
            </a:r>
            <a:r>
              <a:rPr lang="ru-RU" sz="4400" b="1" i="1" dirty="0" smtClean="0">
                <a:solidFill>
                  <a:schemeClr val="bg1"/>
                </a:solidFill>
              </a:rPr>
              <a:t>г</a:t>
            </a:r>
            <a:r>
              <a:rPr lang="ru-RU" sz="4400" b="1" dirty="0" smtClean="0"/>
              <a:t>: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6704392"/>
              </p:ext>
            </p:extLst>
          </p:nvPr>
        </p:nvGraphicFramePr>
        <p:xfrm>
          <a:off x="611560" y="1988840"/>
          <a:ext cx="7992889" cy="4114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4057"/>
                <a:gridCol w="6192688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  <a:endParaRPr lang="ru-RU" sz="32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i="1" dirty="0" smtClean="0">
                          <a:solidFill>
                            <a:srgbClr val="002060"/>
                          </a:solidFill>
                        </a:rPr>
                        <a:t>Свёкла</a:t>
                      </a:r>
                      <a:endParaRPr lang="ru-RU" sz="32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dirty="0" smtClean="0">
                          <a:solidFill>
                            <a:srgbClr val="002060"/>
                          </a:solidFill>
                        </a:rPr>
                        <a:t>150</a:t>
                      </a:r>
                      <a:endParaRPr lang="ru-RU" sz="3200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Картофель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210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3.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Морковь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Солёные огурцы (кв. </a:t>
                      </a:r>
                      <a:r>
                        <a:rPr lang="ru-RU" sz="3200" b="1" i="1" baseline="0" dirty="0" smtClean="0">
                          <a:solidFill>
                            <a:schemeClr val="tx1"/>
                          </a:solidFill>
                        </a:rPr>
                        <a:t>капуста)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5.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Лук репчатый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rgbClr val="002060"/>
                          </a:solidFill>
                        </a:rPr>
                        <a:t>150</a:t>
                      </a:r>
                      <a:endParaRPr lang="ru-RU" sz="32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Салатная заправка (майонез</a:t>
                      </a:r>
                      <a:r>
                        <a:rPr lang="ru-RU" sz="3200" b="1" i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                                      Выход:                 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3200" b="1" dirty="0"/>
                    </a:p>
                  </a:txBody>
                  <a:tcPr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1000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0"/>
            <a:ext cx="7632848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Приготовление </a:t>
            </a:r>
          </a:p>
          <a:p>
            <a:pPr algn="ctr"/>
            <a:r>
              <a:rPr lang="ru-RU" sz="5400" b="1" dirty="0" smtClean="0"/>
              <a:t>винегрета овощного</a:t>
            </a:r>
            <a:endParaRPr lang="ru-RU" sz="5400" b="1" dirty="0"/>
          </a:p>
        </p:txBody>
      </p:sp>
      <p:pic>
        <p:nvPicPr>
          <p:cNvPr id="4" name="Рисунок 3" descr="Винегрет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844824"/>
            <a:ext cx="7632848" cy="4680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83454" y="332656"/>
            <a:ext cx="72491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Продукты для винегрета</a:t>
            </a:r>
            <a:endParaRPr lang="ru-RU" sz="4400" b="1" dirty="0"/>
          </a:p>
        </p:txBody>
      </p:sp>
      <p:pic>
        <p:nvPicPr>
          <p:cNvPr id="4" name="Рисунок 3" descr="Продукты для приготовления винегрета — картофель, морковь, лук, свёкла, солёные огурцы, горошек и растительное масло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268760"/>
            <a:ext cx="77048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16632"/>
            <a:ext cx="7416824" cy="150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1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Картофель и морковь 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хорошо 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промывают и                                               варят  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до готовности 20-25 минут. 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4-5 средних картофелины и морковку хорошо помыть щёткой, залить холодной водой и поставить варить до готовности 20-25 минут.  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679111"/>
            <a:ext cx="7416824" cy="477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280920" cy="107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2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Свёклу промывают щёткой и варят 60-75 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минут. </a:t>
            </a:r>
            <a:endParaRPr lang="ru-RU" sz="32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1-2 свёклы промыть щёткой, залить холодной водой и поставить варить на 60-75 минут. Готовность проверять спичкой (если легко входит в свёклу, значит готова). 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340768"/>
            <a:ext cx="7488832" cy="50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16632"/>
            <a:ext cx="7704856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3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</a:rPr>
              <a:t>Варёные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</a:rPr>
              <a:t>овощи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</a:rPr>
              <a:t>охлаждают.</a:t>
            </a:r>
            <a:endParaRPr lang="ru-RU" sz="2800" b="1" dirty="0"/>
          </a:p>
        </p:txBody>
      </p:sp>
      <p:pic>
        <p:nvPicPr>
          <p:cNvPr id="4" name="Рисунок 3" descr="Отваренные овощи остудить. 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340768"/>
            <a:ext cx="7704856" cy="50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144000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4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... очищают 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нарезают ломтиками или кубиками.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Картофель очистить и порезать кубиками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340768"/>
            <a:ext cx="4032448" cy="24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орковку очистить и порезать кубиками.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1340768"/>
            <a:ext cx="3816424" cy="247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вёклу очистить о порезать кубиками.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3813634"/>
            <a:ext cx="4392488" cy="27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225834"/>
            <a:ext cx="7488832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5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Лук нарезают мелкими кубиками.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1 среднюю луковицу очистить и мелко порезать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340768"/>
            <a:ext cx="7488832" cy="507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Солёные огурцы порезать кубиками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340768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180908"/>
            <a:ext cx="7488832" cy="157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6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</a:rPr>
              <a:t>Солёные огурцы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</a:rPr>
              <a:t>нарезают ломтиками или кубиками.</a:t>
            </a:r>
            <a:endParaRPr lang="ru-RU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Соединить порезанный картофель, морковку, лук, свёклу, огурцы и горошек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340768"/>
            <a:ext cx="756084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496944" cy="102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7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Овощи соединяют 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 </a:t>
            </a:r>
            <a:r>
              <a:rPr lang="ru-RU" sz="24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добавляют зелёный горошек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916832"/>
            <a:ext cx="8640960" cy="2304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Отгадайте, о каком</a:t>
            </a:r>
            <a:b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блюде пойдёт речь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Добавить 3-4 столовые ложки растительного масла и щепотку соли, хорошо перемешать салат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556792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57406"/>
            <a:ext cx="864096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</a:t>
            </a:r>
            <a:r>
              <a:rPr lang="ru-RU" sz="2800" b="1" i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8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Вводят салатную заправку или майонез и перемешивают.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Винегрет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196752"/>
            <a:ext cx="784887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114404"/>
            <a:ext cx="8352928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i="1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Шаг 8</a:t>
            </a:r>
            <a:endParaRPr lang="ru-RU" sz="20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Винегрет выкладывают в салатник горкой.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7944" y="476672"/>
            <a:ext cx="5019323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Салатная заправка</a:t>
            </a:r>
          </a:p>
          <a:p>
            <a:pPr algn="ctr"/>
            <a:r>
              <a:rPr lang="ru-RU" sz="4000" b="1" dirty="0" smtClean="0"/>
              <a:t>для винегрета</a:t>
            </a:r>
            <a:endParaRPr lang="ru-RU" sz="40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3140968"/>
            <a:ext cx="2557268" cy="1662224"/>
            <a:chOff x="2349" y="3066506"/>
            <a:chExt cx="2557268" cy="166222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19200000">
              <a:off x="2349" y="3066506"/>
              <a:ext cx="2557268" cy="1662224"/>
            </a:xfrm>
            <a:prstGeom prst="round2SameRect">
              <a:avLst/>
            </a:prstGeom>
            <a:solidFill>
              <a:srgbClr val="C0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 rot="19200000">
              <a:off x="109571" y="3138157"/>
              <a:ext cx="2394982" cy="15810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31750" rIns="952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kern="1200" dirty="0" smtClean="0"/>
                <a:t>Масло растительное</a:t>
              </a:r>
              <a:endParaRPr lang="ru-RU" sz="25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491880" y="2132856"/>
            <a:ext cx="2557268" cy="1662224"/>
            <a:chOff x="2897829" y="2012637"/>
            <a:chExt cx="2557268" cy="166222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>
              <a:off x="2897829" y="2012637"/>
              <a:ext cx="2557268" cy="1662224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1545236"/>
                <a:satOff val="16843"/>
                <a:lumOff val="-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978972" y="2093780"/>
              <a:ext cx="2394982" cy="15810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31750" rIns="952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kern="1200" dirty="0" smtClean="0"/>
                <a:t>Уксус</a:t>
              </a:r>
              <a:endParaRPr lang="ru-RU" sz="2500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72200" y="3140968"/>
            <a:ext cx="2557268" cy="1662224"/>
            <a:chOff x="5793309" y="3066506"/>
            <a:chExt cx="2557268" cy="166222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2400000">
              <a:off x="5793309" y="3066506"/>
              <a:ext cx="2557268" cy="1662224"/>
            </a:xfrm>
            <a:prstGeom prst="round2Same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090473"/>
                <a:satOff val="33685"/>
                <a:lumOff val="-7059"/>
                <a:alphaOff val="0"/>
              </a:schemeClr>
            </a:fillRef>
            <a:effectRef idx="2">
              <a:schemeClr val="accent4">
                <a:hueOff val="3090473"/>
                <a:satOff val="33685"/>
                <a:lumOff val="-7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 rot="2400000">
              <a:off x="5848373" y="3138157"/>
              <a:ext cx="2394982" cy="15810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31750" rIns="952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kern="1200" dirty="0" smtClean="0"/>
                <a:t>Соль, специи</a:t>
              </a:r>
              <a:endParaRPr lang="ru-RU" sz="2500" b="1" kern="1200" dirty="0"/>
            </a:p>
          </p:txBody>
        </p:sp>
      </p:grpSp>
      <p:sp>
        <p:nvSpPr>
          <p:cNvPr id="13" name="Крест 12"/>
          <p:cNvSpPr/>
          <p:nvPr/>
        </p:nvSpPr>
        <p:spPr>
          <a:xfrm>
            <a:off x="4355976" y="4149080"/>
            <a:ext cx="976862" cy="889248"/>
          </a:xfrm>
          <a:prstGeom prst="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66582" y="5373216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Соединить и перемешать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1323" y="980728"/>
            <a:ext cx="7925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Задание:</a:t>
            </a:r>
          </a:p>
          <a:p>
            <a:pPr algn="ctr"/>
            <a:r>
              <a:rPr lang="ru-RU" sz="6000" b="1" dirty="0" smtClean="0"/>
              <a:t>Дополнить схему приготовления</a:t>
            </a:r>
          </a:p>
          <a:p>
            <a:pPr algn="ctr"/>
            <a:r>
              <a:rPr lang="ru-RU" sz="6000" b="1" dirty="0" smtClean="0"/>
              <a:t> винегрета овощного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915" y="260648"/>
            <a:ext cx="876387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Схема приготовления винегрета овощного</a:t>
            </a:r>
            <a:endParaRPr lang="ru-RU" sz="3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7240" y="1090643"/>
            <a:ext cx="120243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Свёкла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916832"/>
            <a:ext cx="1584176" cy="232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38267" y="1110135"/>
            <a:ext cx="158417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1090643"/>
            <a:ext cx="172819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Картофель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22443" y="1874479"/>
            <a:ext cx="1728192" cy="232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210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0013" y="1882731"/>
            <a:ext cx="1202432" cy="257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150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56714" y="1103479"/>
            <a:ext cx="144016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Огурцы солёные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6714" y="1874291"/>
            <a:ext cx="1440160" cy="232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300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1103479"/>
            <a:ext cx="1584176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1882731"/>
            <a:ext cx="1584176" cy="216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150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7240" y="2421286"/>
            <a:ext cx="4946848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Варят в кожице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7240" y="3078925"/>
            <a:ext cx="4946848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7240" y="3717072"/>
            <a:ext cx="6579634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Нарезают тонкими ломтиками или кубиками</a:t>
            </a:r>
            <a:endParaRPr lang="ru-RU" sz="2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276794" y="2107021"/>
            <a:ext cx="0" cy="1567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164288" y="2427385"/>
            <a:ext cx="1584176" cy="1105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Нарезают мелкими кубиками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486539" y="2107209"/>
            <a:ext cx="0" cy="271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638939" y="2492896"/>
            <a:ext cx="5069" cy="382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41229" y="2140214"/>
            <a:ext cx="0" cy="2528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30708" y="2106404"/>
            <a:ext cx="0" cy="2776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956376" y="2098957"/>
            <a:ext cx="0" cy="3284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956376" y="3532657"/>
            <a:ext cx="0" cy="847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1041229" y="2878486"/>
            <a:ext cx="1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30355" y="2878486"/>
            <a:ext cx="0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99992" y="2878486"/>
            <a:ext cx="0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41229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19075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499992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92088" y="4380311"/>
            <a:ext cx="8331224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041229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619075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499992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499992" y="4837511"/>
            <a:ext cx="0" cy="17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7331732" y="4837511"/>
            <a:ext cx="887" cy="17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59900" y="5502862"/>
            <a:ext cx="281176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9900" y="5044925"/>
            <a:ext cx="2843948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Салатная заправка</a:t>
            </a:r>
            <a:endParaRPr lang="ru-RU" sz="2400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3203848" y="5241776"/>
            <a:ext cx="437897" cy="31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641745" y="5013176"/>
            <a:ext cx="1882213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Заправляют</a:t>
            </a:r>
            <a:endParaRPr lang="ru-RU" sz="24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499992" y="5470376"/>
            <a:ext cx="0" cy="2578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940152" y="5013176"/>
            <a:ext cx="2784934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Или майонез</a:t>
            </a:r>
            <a:endParaRPr lang="ru-RU" sz="2400" b="1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5523958" y="5241776"/>
            <a:ext cx="4161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Скругленный прямоугольник 44"/>
          <p:cNvSpPr/>
          <p:nvPr/>
        </p:nvSpPr>
        <p:spPr>
          <a:xfrm>
            <a:off x="3622443" y="5728271"/>
            <a:ext cx="1920818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Отпуск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940152" y="5466727"/>
            <a:ext cx="2783160" cy="261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915" y="260648"/>
            <a:ext cx="876387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Схема приготовления винегрета овощного</a:t>
            </a:r>
            <a:endParaRPr lang="ru-RU" sz="36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7240" y="1090643"/>
            <a:ext cx="120243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Свёкла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38267" y="1110135"/>
            <a:ext cx="158417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Морковь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1090643"/>
            <a:ext cx="172819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Картофель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56714" y="1103479"/>
            <a:ext cx="144016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Огурцы солёные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64288" y="1103479"/>
            <a:ext cx="1584176" cy="79208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Лук репчатый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13" y="1882731"/>
            <a:ext cx="1202432" cy="2574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150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38620" y="1873674"/>
            <a:ext cx="1584176" cy="232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22443" y="1874479"/>
            <a:ext cx="1728192" cy="2327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210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56714" y="1874291"/>
            <a:ext cx="1440160" cy="2327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300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64288" y="1882731"/>
            <a:ext cx="1584176" cy="216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150</a:t>
            </a:r>
            <a:endParaRPr lang="ru-RU" sz="20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41229" y="2140214"/>
            <a:ext cx="0" cy="2528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30708" y="2106404"/>
            <a:ext cx="0" cy="2776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86539" y="2107209"/>
            <a:ext cx="0" cy="271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76794" y="2107021"/>
            <a:ext cx="0" cy="1567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956376" y="2098957"/>
            <a:ext cx="0" cy="3284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164288" y="2427385"/>
            <a:ext cx="1584176" cy="11052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Нарезают мелкими кубиками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956376" y="3532657"/>
            <a:ext cx="0" cy="8476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17240" y="2421286"/>
            <a:ext cx="4946848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Варят в кожице</a:t>
            </a:r>
            <a:endParaRPr lang="ru-RU" sz="24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1041229" y="2878486"/>
            <a:ext cx="1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30355" y="2878486"/>
            <a:ext cx="0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99992" y="2878486"/>
            <a:ext cx="0" cy="2004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417240" y="3078925"/>
            <a:ext cx="4946848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Охлаждают и очищают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041229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619075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499992" y="3536125"/>
            <a:ext cx="0" cy="180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17240" y="3717072"/>
            <a:ext cx="6579634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Нарезают тонкими ломтиками или кубиками</a:t>
            </a:r>
            <a:endParaRPr lang="ru-RU" sz="2400" b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041229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619075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499992" y="4174272"/>
            <a:ext cx="0" cy="2060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92088" y="4380311"/>
            <a:ext cx="8331224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Соединяют и перемешивают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499992" y="4837511"/>
            <a:ext cx="0" cy="17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7331732" y="4837511"/>
            <a:ext cx="887" cy="1756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359900" y="5044925"/>
            <a:ext cx="2843948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Салатная заправка</a:t>
            </a:r>
            <a:endParaRPr lang="ru-RU" sz="24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641745" y="5013176"/>
            <a:ext cx="1882213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Заправляют</a:t>
            </a:r>
            <a:endParaRPr lang="ru-RU" sz="24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940152" y="5013176"/>
            <a:ext cx="2784934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Или майонез</a:t>
            </a:r>
            <a:endParaRPr lang="ru-RU" sz="2400" b="1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203848" y="5241776"/>
            <a:ext cx="437897" cy="31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5523958" y="5241776"/>
            <a:ext cx="4161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59900" y="5502862"/>
            <a:ext cx="2811760" cy="22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499992" y="5470376"/>
            <a:ext cx="0" cy="2578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3622443" y="5728271"/>
            <a:ext cx="1920818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Отпуск</a:t>
            </a:r>
            <a:endParaRPr lang="ru-RU" sz="2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940152" y="5466727"/>
            <a:ext cx="2783160" cy="2615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</a:t>
            </a:r>
            <a:endParaRPr lang="ru-RU" sz="2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014" y="2331816"/>
            <a:ext cx="377193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Ассортимент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винегретов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866" y="674897"/>
            <a:ext cx="2047355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С мясом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85090" y="674897"/>
            <a:ext cx="2045753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С рыбой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5044" y="4822104"/>
            <a:ext cx="2509854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С </a:t>
            </a:r>
            <a:r>
              <a:rPr lang="ru-RU" sz="4000" b="1" dirty="0" err="1" smtClean="0"/>
              <a:t>консерв</a:t>
            </a:r>
            <a:r>
              <a:rPr lang="ru-RU" sz="4000" b="1" dirty="0" smtClean="0"/>
              <a:t>.</a:t>
            </a:r>
          </a:p>
          <a:p>
            <a:pPr algn="ctr"/>
            <a:r>
              <a:rPr lang="ru-RU" sz="4000" b="1" dirty="0" smtClean="0"/>
              <a:t>кукурузой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53480" y="4767037"/>
            <a:ext cx="2889509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С другими </a:t>
            </a:r>
          </a:p>
          <a:p>
            <a:pPr algn="ctr"/>
            <a:r>
              <a:rPr lang="ru-RU" sz="4000" b="1" dirty="0" smtClean="0"/>
              <a:t>продуктами</a:t>
            </a:r>
            <a:endParaRPr lang="ru-RU" sz="4000" b="1" dirty="0"/>
          </a:p>
        </p:txBody>
      </p:sp>
      <p:sp>
        <p:nvSpPr>
          <p:cNvPr id="8" name="Стрелка вверх 7"/>
          <p:cNvSpPr/>
          <p:nvPr/>
        </p:nvSpPr>
        <p:spPr>
          <a:xfrm rot="18979428">
            <a:off x="2030383" y="1425551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2242234">
            <a:off x="6573518" y="1442658"/>
            <a:ext cx="515646" cy="8632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626719">
            <a:off x="2144059" y="38980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283990">
            <a:off x="6672906" y="38550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1560" y="1340768"/>
            <a:ext cx="7848872" cy="360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smtClean="0">
                <a:ln w="50800"/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Способы </a:t>
            </a:r>
            <a:br>
              <a:rPr kumimoji="0" lang="ru-RU" sz="8800" b="0" i="0" u="none" strike="noStrike" kern="1200" cap="none" spc="0" normalizeH="0" baseline="0" noProof="0" smtClean="0">
                <a:ln w="50800"/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8800" b="0" i="0" u="none" strike="noStrike" kern="1200" cap="none" spc="0" normalizeH="0" baseline="0" noProof="0" smtClean="0">
                <a:ln w="50800"/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оформления</a:t>
            </a:r>
            <a:br>
              <a:rPr kumimoji="0" lang="ru-RU" sz="8800" b="0" i="0" u="none" strike="noStrike" kern="1200" cap="none" spc="0" normalizeH="0" baseline="0" noProof="0" smtClean="0">
                <a:ln w="50800"/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8800" b="0" i="0" u="none" strike="noStrike" kern="1200" cap="none" spc="0" normalizeH="0" baseline="0" noProof="0" smtClean="0">
                <a:ln w="50800"/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винегретов</a:t>
            </a:r>
            <a:endParaRPr kumimoji="0" lang="ru-RU" sz="8800" b="0" i="0" u="none" strike="noStrike" kern="1200" cap="none" spc="0" normalizeH="0" baseline="0" noProof="0" dirty="0">
              <a:ln w="50800"/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26495" y="307975"/>
            <a:ext cx="649100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Винегрет «кубик-</a:t>
            </a:r>
            <a:r>
              <a:rPr lang="ru-RU" sz="4400" b="1" dirty="0" err="1" smtClean="0"/>
              <a:t>рубика</a:t>
            </a:r>
            <a:r>
              <a:rPr lang="ru-RU" sz="4400" b="1" dirty="0" smtClean="0"/>
              <a:t>»</a:t>
            </a:r>
            <a:endParaRPr lang="ru-RU" sz="4400" b="1" dirty="0"/>
          </a:p>
        </p:txBody>
      </p:sp>
      <p:pic>
        <p:nvPicPr>
          <p:cNvPr id="4" name="Рисунок 3" descr="http://vkus.3dn.ru/Vinegrets/Vinegret_Kubik_Rubik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6495" y="1412776"/>
            <a:ext cx="569377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NATOL\Desktop\sal-8-marta-00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916832"/>
            <a:ext cx="8640960" cy="2304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Его ещё называют</a:t>
            </a:r>
            <a:r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</a:t>
            </a:r>
            <a:r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«русским салатом»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NATOL\Desktop\ukr-vinegret-01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620688"/>
            <a:ext cx="684076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548680"/>
            <a:ext cx="6107827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Требования к качеству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628800"/>
            <a:ext cx="80648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     </a:t>
            </a:r>
            <a:r>
              <a:rPr lang="ru-RU" sz="3200" b="1" i="1" dirty="0" smtClean="0">
                <a:solidFill>
                  <a:srgbClr val="FF0000"/>
                </a:solidFill>
              </a:rPr>
              <a:t>Внешний вид</a:t>
            </a:r>
            <a:r>
              <a:rPr lang="ru-RU" sz="3200" b="1" dirty="0" smtClean="0"/>
              <a:t> </a:t>
            </a:r>
            <a:r>
              <a:rPr lang="ru-RU" sz="2800" b="1" dirty="0" smtClean="0"/>
              <a:t>– овощи нарезаны  </a:t>
            </a:r>
          </a:p>
          <a:p>
            <a:pPr algn="just"/>
            <a:r>
              <a:rPr lang="ru-RU" sz="2800" b="1" dirty="0" smtClean="0"/>
              <a:t>тонкими ломтиками или мелкими кубиками;</a:t>
            </a:r>
          </a:p>
          <a:p>
            <a:pPr algn="just"/>
            <a:r>
              <a:rPr lang="ru-RU" sz="2800" b="1" dirty="0" smtClean="0"/>
              <a:t>     </a:t>
            </a:r>
            <a:r>
              <a:rPr lang="ru-RU" sz="3200" b="1" i="1" dirty="0" smtClean="0">
                <a:solidFill>
                  <a:srgbClr val="FF0000"/>
                </a:solidFill>
              </a:rPr>
              <a:t>Цвет</a:t>
            </a:r>
            <a:r>
              <a:rPr lang="ru-RU" sz="2800" b="1" dirty="0" smtClean="0"/>
              <a:t> – светло-красный или ярко-розовый;</a:t>
            </a:r>
          </a:p>
          <a:p>
            <a:pPr algn="just"/>
            <a:r>
              <a:rPr lang="ru-RU" sz="2800" b="1" dirty="0" smtClean="0"/>
              <a:t>     </a:t>
            </a:r>
            <a:r>
              <a:rPr lang="ru-RU" sz="3200" b="1" i="1" dirty="0" smtClean="0">
                <a:solidFill>
                  <a:srgbClr val="FF0000"/>
                </a:solidFill>
              </a:rPr>
              <a:t>Вкус</a:t>
            </a:r>
            <a:r>
              <a:rPr lang="ru-RU" sz="2800" b="1" dirty="0" smtClean="0"/>
              <a:t> – острый, соответствующий варёным</a:t>
            </a:r>
          </a:p>
          <a:p>
            <a:pPr algn="just"/>
            <a:r>
              <a:rPr lang="ru-RU" sz="2800" b="1" dirty="0"/>
              <a:t>о</a:t>
            </a:r>
            <a:r>
              <a:rPr lang="ru-RU" sz="2800" b="1" dirty="0" smtClean="0"/>
              <a:t>вощам, солёным огурцам или квашенной</a:t>
            </a:r>
          </a:p>
          <a:p>
            <a:pPr algn="just"/>
            <a:r>
              <a:rPr lang="ru-RU" sz="2800" b="1" dirty="0" smtClean="0"/>
              <a:t>капусте;</a:t>
            </a:r>
          </a:p>
          <a:p>
            <a:pPr algn="just"/>
            <a:r>
              <a:rPr lang="ru-RU" sz="2800" b="1" dirty="0" smtClean="0"/>
              <a:t>    </a:t>
            </a:r>
            <a:r>
              <a:rPr lang="ru-RU" sz="3200" b="1" i="1" dirty="0" smtClean="0">
                <a:solidFill>
                  <a:srgbClr val="FF0000"/>
                </a:solidFill>
              </a:rPr>
              <a:t>Консистенция</a:t>
            </a:r>
            <a:r>
              <a:rPr lang="ru-RU" sz="2800" b="1" dirty="0" smtClean="0"/>
              <a:t> – варёных овощей – мягкая,</a:t>
            </a:r>
          </a:p>
          <a:p>
            <a:pPr algn="just"/>
            <a:r>
              <a:rPr lang="ru-RU" sz="2800" b="1" dirty="0"/>
              <a:t>о</a:t>
            </a:r>
            <a:r>
              <a:rPr lang="ru-RU" sz="2800" b="1" dirty="0" smtClean="0"/>
              <a:t>гурцов и капусты квашенной – твёрдая и </a:t>
            </a:r>
          </a:p>
          <a:p>
            <a:pPr algn="just"/>
            <a:r>
              <a:rPr lang="ru-RU" sz="2800" b="1" dirty="0"/>
              <a:t>х</a:t>
            </a:r>
            <a:r>
              <a:rPr lang="ru-RU" sz="2800" b="1" dirty="0" smtClean="0"/>
              <a:t>рустящая.</a:t>
            </a:r>
            <a:endParaRPr lang="ru-RU" sz="2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494" y="1916832"/>
            <a:ext cx="8128827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Технологический диктант</a:t>
            </a:r>
          </a:p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по теме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«Винегреты»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556792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1. Винегреты ещё </a:t>
            </a:r>
          </a:p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называют </a:t>
            </a:r>
            <a:r>
              <a:rPr lang="ru-RU" sz="7200" b="1" i="1" dirty="0" smtClean="0">
                <a:solidFill>
                  <a:srgbClr val="C00000"/>
                </a:solidFill>
              </a:rPr>
              <a:t>…..</a:t>
            </a:r>
            <a:r>
              <a:rPr lang="ru-RU" sz="6600" b="1" i="1" dirty="0" smtClean="0">
                <a:solidFill>
                  <a:srgbClr val="002060"/>
                </a:solidFill>
              </a:rPr>
              <a:t> салатом.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26876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2. В переводе с французского на русский винегрет означает </a:t>
            </a:r>
            <a:r>
              <a:rPr lang="ru-RU" sz="7200" b="1" i="1" dirty="0" smtClean="0">
                <a:solidFill>
                  <a:srgbClr val="C00000"/>
                </a:solidFill>
              </a:rPr>
              <a:t>…..</a:t>
            </a:r>
            <a:r>
              <a:rPr lang="ru-RU" sz="6600" b="1" i="1" dirty="0" smtClean="0">
                <a:solidFill>
                  <a:srgbClr val="002060"/>
                </a:solidFill>
              </a:rPr>
              <a:t> 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124744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3. Главным продуктом во всех винегретах является </a:t>
            </a:r>
            <a:r>
              <a:rPr lang="ru-RU" sz="7200" b="1" i="1" dirty="0" smtClean="0">
                <a:solidFill>
                  <a:srgbClr val="C00000"/>
                </a:solidFill>
              </a:rPr>
              <a:t>…..</a:t>
            </a:r>
            <a:r>
              <a:rPr lang="ru-RU" sz="6600" b="1" i="1" dirty="0" smtClean="0">
                <a:solidFill>
                  <a:srgbClr val="002060"/>
                </a:solidFill>
              </a:rPr>
              <a:t> 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484784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4. Перед нарезкой свёклу, картофель и морковь </a:t>
            </a:r>
            <a:r>
              <a:rPr lang="ru-RU" sz="7200" b="1" i="1" dirty="0" smtClean="0">
                <a:solidFill>
                  <a:srgbClr val="C00000"/>
                </a:solidFill>
              </a:rPr>
              <a:t>…..</a:t>
            </a:r>
            <a:r>
              <a:rPr lang="ru-RU" sz="6600" b="1" i="1" dirty="0" smtClean="0">
                <a:solidFill>
                  <a:srgbClr val="002060"/>
                </a:solidFill>
              </a:rPr>
              <a:t> в </a:t>
            </a:r>
            <a:r>
              <a:rPr lang="ru-RU" sz="7200" b="1" i="1" dirty="0" smtClean="0">
                <a:solidFill>
                  <a:srgbClr val="C00000"/>
                </a:solidFill>
              </a:rPr>
              <a:t>…..</a:t>
            </a:r>
            <a:r>
              <a:rPr lang="ru-RU" sz="6600" b="1" i="1" dirty="0" smtClean="0">
                <a:solidFill>
                  <a:srgbClr val="002060"/>
                </a:solidFill>
              </a:rPr>
              <a:t> 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9911" y="836712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5. Чтобы свёкла меньше окрашивала другие продукты, её предварительно заправляют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.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7723" y="908720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6. Свёклу, морковь, картофель и солёные огурцы для винегретов нарезают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 или 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</a:t>
            </a:r>
            <a:r>
              <a:rPr lang="ru-RU" sz="6000" b="1" i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484784"/>
            <a:ext cx="82809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7. Солёные огурцы в винегретах можно заменить </a:t>
            </a:r>
            <a:r>
              <a:rPr lang="ru-RU" sz="7200" b="1" i="1" dirty="0" smtClean="0">
                <a:solidFill>
                  <a:srgbClr val="C00000"/>
                </a:solidFill>
              </a:rPr>
              <a:t>…..  ….. </a:t>
            </a:r>
            <a:r>
              <a:rPr lang="ru-RU" sz="6600" b="1" i="1" dirty="0" smtClean="0">
                <a:solidFill>
                  <a:srgbClr val="002060"/>
                </a:solidFill>
              </a:rPr>
              <a:t>.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818765" y="340847"/>
            <a:ext cx="3600401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FF0000"/>
                </a:solidFill>
                <a:latin typeface="Calibri" pitchFamily="34" charset="0"/>
              </a:rPr>
              <a:t>Отлично!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65718" y="1912925"/>
            <a:ext cx="5486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333399"/>
                </a:solidFill>
              </a:rPr>
              <a:t>В…</a:t>
            </a:r>
            <a:r>
              <a:rPr lang="ru-RU" sz="7200" b="1" dirty="0" err="1" smtClean="0">
                <a:solidFill>
                  <a:srgbClr val="333399"/>
                </a:solidFill>
              </a:rPr>
              <a:t>негрет</a:t>
            </a:r>
            <a:endParaRPr lang="ru-RU" sz="7200" b="1" dirty="0" smtClean="0">
              <a:solidFill>
                <a:srgbClr val="333399"/>
              </a:solidFill>
            </a:endParaRPr>
          </a:p>
        </p:txBody>
      </p:sp>
      <p:sp>
        <p:nvSpPr>
          <p:cNvPr id="5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06656" y="4075166"/>
            <a:ext cx="1066800" cy="990600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50000">
                <a:srgbClr val="FF9999">
                  <a:gamma/>
                  <a:tint val="0"/>
                  <a:invGamma/>
                </a:srgbClr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9900"/>
                </a:solidFill>
              </a:rPr>
              <a:t>Е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2446479" y="4411996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3399"/>
                </a:solidFill>
              </a:rPr>
              <a:t>или</a:t>
            </a:r>
          </a:p>
        </p:txBody>
      </p:sp>
      <p:sp>
        <p:nvSpPr>
          <p:cNvPr id="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51920" y="4075166"/>
            <a:ext cx="990600" cy="990600"/>
          </a:xfrm>
          <a:prstGeom prst="actionButtonBlank">
            <a:avLst/>
          </a:prstGeom>
          <a:gradFill rotWithShape="1">
            <a:gsLst>
              <a:gs pos="0">
                <a:srgbClr val="FF9999"/>
              </a:gs>
              <a:gs pos="50000">
                <a:srgbClr val="FF9999">
                  <a:gamma/>
                  <a:tint val="0"/>
                  <a:invGamma/>
                </a:srgbClr>
              </a:gs>
              <a:gs pos="100000">
                <a:srgbClr val="FF99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9900"/>
                </a:solidFill>
              </a:rPr>
              <a:t>И</a:t>
            </a:r>
          </a:p>
        </p:txBody>
      </p:sp>
      <p:pic>
        <p:nvPicPr>
          <p:cNvPr id="9" name="Рисунок 8" descr="перемешать нарезаные овощи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60201" y="3058298"/>
            <a:ext cx="3240360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48478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2060"/>
                </a:solidFill>
              </a:rPr>
              <a:t>8. В винегреты можно добавить зелёный </a:t>
            </a:r>
            <a:r>
              <a:rPr lang="ru-RU" sz="8000" b="1" i="1" dirty="0" smtClean="0">
                <a:solidFill>
                  <a:srgbClr val="C00000"/>
                </a:solidFill>
              </a:rPr>
              <a:t>…..</a:t>
            </a:r>
            <a:r>
              <a:rPr lang="ru-RU" sz="7200" b="1" i="1" dirty="0" smtClean="0">
                <a:solidFill>
                  <a:srgbClr val="002060"/>
                </a:solidFill>
              </a:rPr>
              <a:t> .</a:t>
            </a:r>
            <a:endParaRPr lang="ru-RU" sz="7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645" y="404664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9. Винегрет можно приготовить с мясом,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, консервированной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и другими продуктами.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645" y="404664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10. Консистенция варёных овощей в винегретах должна быть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, а огурцов и капусты квашенной -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 и  </a:t>
            </a:r>
            <a:r>
              <a:rPr lang="ru-RU" sz="6600" b="1" i="1" dirty="0" smtClean="0">
                <a:solidFill>
                  <a:srgbClr val="C00000"/>
                </a:solidFill>
              </a:rPr>
              <a:t>…..</a:t>
            </a:r>
            <a:r>
              <a:rPr lang="ru-RU" sz="6000" b="1" i="1" dirty="0" smtClean="0">
                <a:solidFill>
                  <a:srgbClr val="002060"/>
                </a:solidFill>
              </a:rPr>
              <a:t> .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68226" y="332656"/>
            <a:ext cx="6611105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Правильные ответы: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9024389"/>
              </p:ext>
            </p:extLst>
          </p:nvPr>
        </p:nvGraphicFramePr>
        <p:xfrm>
          <a:off x="395536" y="1340768"/>
          <a:ext cx="8352928" cy="450910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76464"/>
                <a:gridCol w="4176464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C00000"/>
                          </a:solidFill>
                        </a:rPr>
                        <a:t>1. русским;</a:t>
                      </a:r>
                      <a:endParaRPr lang="ru-RU" sz="28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 smtClean="0">
                          <a:solidFill>
                            <a:srgbClr val="C00000"/>
                          </a:solidFill>
                        </a:rPr>
                        <a:t>6. ломтиками, кубиками; </a:t>
                      </a:r>
                      <a:endParaRPr lang="ru-RU" sz="2800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815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2. уксус;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7. квашенной капустой;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25815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3. свёкла;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8. горошек;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815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4. варят</a:t>
                      </a:r>
                      <a:r>
                        <a:rPr lang="ru-RU" sz="2800" b="1" i="1" baseline="0" dirty="0" smtClean="0">
                          <a:solidFill>
                            <a:srgbClr val="002060"/>
                          </a:solidFill>
                        </a:rPr>
                        <a:t> в кожице;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9. рыбой, кукурузой;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23545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5. растительным маслом;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10. мягкая, твёрдая,</a:t>
                      </a:r>
                    </a:p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</a:rPr>
                        <a:t>           хрустящая.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1340768"/>
            <a:ext cx="6336704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«0-1» - 5;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«2-3» - 4;</a:t>
            </a:r>
          </a:p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«4-5» - 3;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«6 и более» – 2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АНИМАЦИИ\ОЦЕНКИ\слр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476672"/>
            <a:ext cx="4301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</a:rPr>
              <a:t>План урока: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5097" y="2420888"/>
            <a:ext cx="6663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1. Историческая справка;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120" y="3501008"/>
            <a:ext cx="7829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2. Технология приготовления;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5847" y="4616325"/>
            <a:ext cx="6561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3. Требования к качеству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683568" y="2276872"/>
            <a:ext cx="7844408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Что вы знаете о </a:t>
            </a:r>
            <a:r>
              <a:rPr kumimoji="0" lang="ru-RU" sz="6600" b="0" i="0" u="none" strike="noStrike" kern="1200" cap="none" spc="0" normalizeH="0" baseline="0" noProof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винегретах?</a:t>
            </a:r>
            <a:endParaRPr kumimoji="0" lang="ru-RU" sz="6000" b="0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052736"/>
            <a:ext cx="763284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400" b="1" i="1" dirty="0" smtClean="0">
                <a:solidFill>
                  <a:srgbClr val="C00000"/>
                </a:solidFill>
                <a:ea typeface="Times New Roman"/>
                <a:cs typeface="Times New Roman"/>
              </a:rPr>
              <a:t>ВИНЕГРЕТЫ</a:t>
            </a:r>
            <a:r>
              <a:rPr lang="ru-RU" sz="2800" b="1" i="1" dirty="0" smtClean="0">
                <a:solidFill>
                  <a:srgbClr val="700070"/>
                </a:solidFill>
                <a:ea typeface="Times New Roman"/>
                <a:cs typeface="Times New Roman"/>
              </a:rPr>
              <a:t> </a:t>
            </a:r>
            <a:r>
              <a:rPr lang="ru-RU" sz="3600" b="1" i="1" dirty="0">
                <a:solidFill>
                  <a:srgbClr val="00B050"/>
                </a:solidFill>
                <a:ea typeface="Times New Roman"/>
                <a:cs typeface="Times New Roman"/>
              </a:rPr>
              <a:t>(от фр. </a:t>
            </a:r>
            <a:r>
              <a:rPr lang="ru-RU" sz="3600" b="1" i="1" dirty="0" err="1">
                <a:solidFill>
                  <a:srgbClr val="00B050"/>
                </a:solidFill>
                <a:ea typeface="Times New Roman"/>
                <a:cs typeface="Times New Roman"/>
              </a:rPr>
              <a:t>vinaigre</a:t>
            </a:r>
            <a:r>
              <a:rPr lang="ru-RU" sz="3600" b="1" i="1" dirty="0">
                <a:solidFill>
                  <a:srgbClr val="00B050"/>
                </a:solidFill>
                <a:ea typeface="Times New Roman"/>
                <a:cs typeface="Times New Roman"/>
              </a:rPr>
              <a:t> — уксус; </a:t>
            </a:r>
            <a:r>
              <a:rPr lang="ru-RU" sz="3600" b="1" i="1" dirty="0" err="1">
                <a:solidFill>
                  <a:srgbClr val="00B050"/>
                </a:solidFill>
                <a:ea typeface="Times New Roman"/>
                <a:cs typeface="Times New Roman"/>
              </a:rPr>
              <a:t>vinaigre</a:t>
            </a:r>
            <a:r>
              <a:rPr lang="ru-RU" sz="3600" b="1" i="1" dirty="0">
                <a:solidFill>
                  <a:srgbClr val="00B050"/>
                </a:solidFill>
                <a:ea typeface="Times New Roman"/>
                <a:cs typeface="Times New Roman"/>
              </a:rPr>
              <a:t> — то, что сбрызнуто уксусом</a:t>
            </a:r>
            <a:r>
              <a:rPr lang="ru-RU" sz="3600" b="1" i="1" dirty="0" smtClean="0">
                <a:solidFill>
                  <a:srgbClr val="00B050"/>
                </a:solidFill>
                <a:ea typeface="Times New Roman"/>
                <a:cs typeface="Times New Roman"/>
              </a:rPr>
              <a:t>) -</a:t>
            </a:r>
            <a:r>
              <a:rPr lang="ru-RU" sz="3600" b="1" i="1" dirty="0" smtClean="0">
                <a:solidFill>
                  <a:srgbClr val="700070"/>
                </a:solidFill>
                <a:ea typeface="Times New Roman"/>
                <a:cs typeface="Times New Roman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салаты </a:t>
            </a:r>
            <a:r>
              <a:rPr lang="ru-RU" sz="3600" b="1" i="1" dirty="0">
                <a:solidFill>
                  <a:srgbClr val="002060"/>
                </a:solidFill>
                <a:ea typeface="Times New Roman"/>
                <a:cs typeface="Times New Roman"/>
              </a:rPr>
              <a:t>из </a:t>
            </a:r>
            <a:r>
              <a:rPr lang="ru-RU" sz="36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варёных </a:t>
            </a:r>
            <a:r>
              <a:rPr lang="ru-RU" sz="3600" b="1" i="1" dirty="0">
                <a:solidFill>
                  <a:srgbClr val="002060"/>
                </a:solidFill>
                <a:ea typeface="Times New Roman"/>
                <a:cs typeface="Times New Roman"/>
              </a:rPr>
              <a:t>овощей</a:t>
            </a:r>
            <a:r>
              <a:rPr lang="ru-RU" sz="36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, солёных огурцов и репчатого лука, </a:t>
            </a: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ea typeface="Times New Roman"/>
                <a:cs typeface="Times New Roman"/>
              </a:rPr>
              <a:t>заправленные салатной заправкой или майонезом. </a:t>
            </a:r>
            <a:endParaRPr lang="ru-RU" sz="4400" b="1" i="1" dirty="0">
              <a:solidFill>
                <a:schemeClr val="bg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1845" y="548680"/>
            <a:ext cx="4880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Историческая справка.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497" y="1268760"/>
            <a:ext cx="7632848" cy="4953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Название </a:t>
            </a:r>
            <a:r>
              <a:rPr lang="ru-RU" b="1" dirty="0">
                <a:solidFill>
                  <a:srgbClr val="C00000"/>
                </a:solidFill>
                <a:ea typeface="Times New Roman"/>
                <a:cs typeface="Times New Roman"/>
              </a:rPr>
              <a:t>"винегрет" появилось в царствование Александра I.</a:t>
            </a:r>
            <a:r>
              <a:rPr lang="ru-RU" dirty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50"/>
                </a:solidFill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50"/>
                </a:solidFill>
                <a:ea typeface="Times New Roman"/>
                <a:cs typeface="Times New Roman"/>
              </a:rPr>
            </a:br>
            <a:r>
              <a:rPr lang="ru-RU" dirty="0">
                <a:solidFill>
                  <a:srgbClr val="000050"/>
                </a:solidFill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000050"/>
                </a:solidFill>
                <a:ea typeface="Times New Roman"/>
                <a:cs typeface="Times New Roman"/>
              </a:rPr>
            </a:br>
            <a:r>
              <a:rPr lang="ru-RU" sz="2000" b="1" i="1" dirty="0">
                <a:solidFill>
                  <a:srgbClr val="000050"/>
                </a:solidFill>
                <a:ea typeface="Times New Roman"/>
                <a:cs typeface="Times New Roman"/>
              </a:rPr>
              <a:t>Работавший в дворцовой кухне знаменитый французский повар Антуан Карем, наблюдая за работой русских поваров, заинтересовался приготовлением неизвестного ему салата. Увидев, что готовое блюдо повара поливают уксусом, Карем, указывая на него, спросил: "</a:t>
            </a:r>
            <a:r>
              <a:rPr lang="ru-RU" sz="2000" b="1" i="1" dirty="0" err="1">
                <a:solidFill>
                  <a:srgbClr val="000050"/>
                </a:solidFill>
                <a:ea typeface="Times New Roman"/>
                <a:cs typeface="Times New Roman"/>
              </a:rPr>
              <a:t>Винегр</a:t>
            </a:r>
            <a:r>
              <a:rPr lang="ru-RU" sz="2000" b="1" i="1" dirty="0">
                <a:solidFill>
                  <a:srgbClr val="000050"/>
                </a:solidFill>
                <a:ea typeface="Times New Roman"/>
                <a:cs typeface="Times New Roman"/>
              </a:rPr>
              <a:t>?" (по-французски </a:t>
            </a:r>
            <a:r>
              <a:rPr lang="ru-RU" sz="2000" b="1" i="1" dirty="0" err="1">
                <a:solidFill>
                  <a:srgbClr val="000050"/>
                </a:solidFill>
                <a:ea typeface="Times New Roman"/>
                <a:cs typeface="Times New Roman"/>
              </a:rPr>
              <a:t>vinaigre</a:t>
            </a:r>
            <a:r>
              <a:rPr lang="ru-RU" sz="2000" b="1" i="1" dirty="0">
                <a:solidFill>
                  <a:srgbClr val="000050"/>
                </a:solidFill>
                <a:ea typeface="Times New Roman"/>
                <a:cs typeface="Times New Roman"/>
              </a:rPr>
              <a:t> - уксус). Поварам показалось, что он произнес название блюда, и они согласно закивали головами: "Винегрет, винегрет..." Так в царском меню появилось новое название блюда, которое, выйдя за пределы дворца, упростилось до неузнаваемости и скоро стало обычной закуской русских людей. </a:t>
            </a:r>
            <a:endParaRPr lang="ru-RU" sz="28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ля работы\всё для создание презентации\фон\коричневый\OgAAANYqYW0LkEZw1ePY13kmbT-thFAz3J6gNMb4ibplJyVLMYRYag_8wsufYeFWiKBjD_KZYk-c9l4-O5HnvnhTQVYA15jOjKhYer56bSl0iez14m3ee9nWmwa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048" y="548680"/>
            <a:ext cx="8352928" cy="570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000" b="1" i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Несмотря на кажущуюся простоту и непритязательность, винегрет и выглядит замечательно, и вкус у него отменный, и пользы для здоровья, особенно в зимнее время, от него много.</a:t>
            </a:r>
            <a:endParaRPr lang="ru-RU" sz="48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659</Words>
  <Application>Microsoft Office PowerPoint</Application>
  <PresentationFormat>Экран (4:3)</PresentationFormat>
  <Paragraphs>163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2012-12-15T16:15:40Z</dcterms:created>
  <dcterms:modified xsi:type="dcterms:W3CDTF">2012-12-15T16:51:24Z</dcterms:modified>
</cp:coreProperties>
</file>