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60" r:id="rId3"/>
    <p:sldId id="258" r:id="rId4"/>
    <p:sldId id="261" r:id="rId5"/>
    <p:sldId id="262" r:id="rId6"/>
    <p:sldId id="263" r:id="rId7"/>
    <p:sldId id="268" r:id="rId8"/>
    <p:sldId id="269" r:id="rId9"/>
    <p:sldId id="270" r:id="rId10"/>
    <p:sldId id="265" r:id="rId11"/>
    <p:sldId id="264" r:id="rId12"/>
    <p:sldId id="266" r:id="rId13"/>
    <p:sldId id="25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FF"/>
    <a:srgbClr val="66FF66"/>
    <a:srgbClr val="2F83E9"/>
    <a:srgbClr val="FFCC66"/>
    <a:srgbClr val="FFFFFF"/>
    <a:srgbClr val="FFFF00"/>
    <a:srgbClr val="D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761" autoAdjust="0"/>
  </p:normalViewPr>
  <p:slideViewPr>
    <p:cSldViewPr>
      <p:cViewPr varScale="1">
        <p:scale>
          <a:sx n="42" d="100"/>
          <a:sy n="42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76200" y="228600"/>
            <a:ext cx="2133600" cy="6651625"/>
            <a:chOff x="48" y="144"/>
            <a:chExt cx="1344" cy="4190"/>
          </a:xfrm>
        </p:grpSpPr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4" name="Oval 40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5" name="Oval 41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6" name="Oval 42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7" name="Oval 43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8" name="Oval 44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9" name="Oval 45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0" name="Oval 46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1" name="Oval 47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2" name="Oval 48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3" name="Oval 49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4" name="Oval 50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7155" name="Group 51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47156" name="Oval 52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7" name="Oval 53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8" name="Oval 54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9" name="Oval 55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0" name="Oval 56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1" name="Oval 57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2" name="Oval 58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3" name="Oval 59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4" name="Oval 60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5" name="Oval 61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6" name="Oval 62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7" name="Oval 63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8" name="Oval 64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9" name="Oval 65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70" name="Oval 66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71" name="Oval 67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72" name="Oval 68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7173" name="Rectangle 69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4" name="Rectangle 70"/>
            <p:cNvSpPr>
              <a:spLocks noChangeArrowheads="1"/>
            </p:cNvSpPr>
            <p:nvPr/>
          </p:nvSpPr>
          <p:spPr bwMode="auto">
            <a:xfrm>
              <a:off x="48" y="240"/>
              <a:ext cx="240" cy="40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5" name="Rectangle 71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6" name="Rectangle 72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7" name="Rectangle 73"/>
            <p:cNvSpPr>
              <a:spLocks noChangeArrowheads="1"/>
            </p:cNvSpPr>
            <p:nvPr/>
          </p:nvSpPr>
          <p:spPr bwMode="auto">
            <a:xfrm>
              <a:off x="960" y="192"/>
              <a:ext cx="240" cy="41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8" name="Rectangle 74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79" name="Oval 75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180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81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7181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62225" y="2286000"/>
            <a:ext cx="581977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7182" name="Rectangle 78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47183" name="Rectangle 7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7184" name="Rectangle 8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7185" name="Rectangle 8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6366660-9E5A-4531-B52A-DB455BA666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1757E-0A27-4AFD-8B84-D0EEFC0150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7100" y="381000"/>
            <a:ext cx="17907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0" y="381000"/>
            <a:ext cx="52197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920F3-7F4E-4B95-A595-92C5975FC9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3DEC-5251-4FB9-A306-4BD22B71CB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07C50-3686-49BD-BDFA-922A3DCE4E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22913" y="2286000"/>
            <a:ext cx="3163887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2C3C6-4947-487A-992D-5B0B4A7022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79D67-584A-4495-8AA6-0DF805B8F8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2D070-575B-413F-A89B-A69828DF7F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E943E-C988-4342-9F83-3D648988BE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A3999-9BDE-4790-9D49-2541C9769B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BD111-A116-4EB1-B429-4B30AAF472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8213" y="2286000"/>
            <a:ext cx="64785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3810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76200" y="228600"/>
            <a:ext cx="2133600" cy="6662738"/>
            <a:chOff x="48" y="144"/>
            <a:chExt cx="1344" cy="4197"/>
          </a:xfrm>
        </p:grpSpPr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0" name="Oval 40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1" name="Oval 41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2" name="Oval 42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3" name="Oval 43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4" name="Oval 44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5" name="Oval 45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6" name="Oval 46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7" name="Oval 47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8" name="Oval 48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29" name="Oval 49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30" name="Oval 50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31" name="Oval 51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32" name="Oval 52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133" name="Group 53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46134" name="Oval 54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5" name="Oval 55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6" name="Oval 56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7" name="Oval 57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8" name="Oval 58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9" name="Oval 59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0" name="Oval 60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1" name="Oval 61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2" name="Oval 62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3" name="Oval 63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4" name="Oval 64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5" name="Oval 65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6" name="Oval 66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7" name="Oval 67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8" name="Oval 68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9" name="Oval 69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50" name="Oval 70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151" name="Rectangle 71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2" name="Rectangle 72"/>
            <p:cNvSpPr>
              <a:spLocks noChangeArrowheads="1"/>
            </p:cNvSpPr>
            <p:nvPr/>
          </p:nvSpPr>
          <p:spPr bwMode="auto">
            <a:xfrm>
              <a:off x="48" y="240"/>
              <a:ext cx="240" cy="40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3" name="Rectangle 73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4" name="Rectangle 74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5" name="Rectangle 75"/>
            <p:cNvSpPr>
              <a:spLocks noChangeArrowheads="1"/>
            </p:cNvSpPr>
            <p:nvPr/>
          </p:nvSpPr>
          <p:spPr bwMode="auto">
            <a:xfrm>
              <a:off x="960" y="192"/>
              <a:ext cx="240" cy="41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6" name="Rectangle 76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157" name="Oval 77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158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9050" y="6470650"/>
            <a:ext cx="1346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ru-RU"/>
          </a:p>
        </p:txBody>
      </p:sp>
      <p:sp>
        <p:nvSpPr>
          <p:cNvPr id="46159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84625" y="6477000"/>
            <a:ext cx="35401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ru-RU"/>
          </a:p>
        </p:txBody>
      </p:sp>
      <p:sp>
        <p:nvSpPr>
          <p:cNvPr id="46160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75" y="6477000"/>
            <a:ext cx="12509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C6F0FC6-659B-44FF-A99D-E60C51FEAD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6161" name="Rectangle 81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FFCC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SzPct val="65000"/>
        <a:buFont typeface="Wingdings" pitchFamily="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91%D0%BE%D0%BB%D1%8C%D1%88%D0%B5%D0%B2%D0%B8%D0%BA%D0%B8" TargetMode="Externa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nstitution.garant.ru/DOC_3888990.htm#sub_para_N_1000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6" name="Picture 8" descr="Pic_14_02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3763" y="0"/>
            <a:ext cx="19002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 descr="L13_p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2038" y="2590800"/>
            <a:ext cx="3001962" cy="4267200"/>
          </a:xfrm>
          <a:prstGeom prst="rect">
            <a:avLst/>
          </a:prstGeom>
          <a:noFill/>
        </p:spPr>
      </p:pic>
      <p:sp>
        <p:nvSpPr>
          <p:cNvPr id="37912" name="WordArt 24"/>
          <p:cNvSpPr>
            <a:spLocks noChangeArrowheads="1" noChangeShapeType="1" noTextEdit="1"/>
          </p:cNvSpPr>
          <p:nvPr/>
        </p:nvSpPr>
        <p:spPr bwMode="auto">
          <a:xfrm rot="-1339956">
            <a:off x="152400" y="1981200"/>
            <a:ext cx="7239000" cy="2286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1736"/>
                <a:gd name="adj2" fmla="val -38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600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История Конституции России</a:t>
            </a:r>
          </a:p>
        </p:txBody>
      </p:sp>
      <p:pic>
        <p:nvPicPr>
          <p:cNvPr id="37914" name="Picture 26" descr="108328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1000"/>
            <a:ext cx="1952625" cy="140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162800" cy="1143000"/>
          </a:xfrm>
        </p:spPr>
        <p:txBody>
          <a:bodyPr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Создание Конституции</a:t>
            </a:r>
            <a:br>
              <a:rPr lang="ru-RU" sz="4000" b="1">
                <a:solidFill>
                  <a:srgbClr val="FFFF00"/>
                </a:solidFill>
              </a:rPr>
            </a:br>
            <a:r>
              <a:rPr lang="ru-RU" sz="4000" b="1">
                <a:solidFill>
                  <a:srgbClr val="FFFF00"/>
                </a:solidFill>
              </a:rPr>
              <a:t> «Новой России»</a:t>
            </a:r>
          </a:p>
        </p:txBody>
      </p:sp>
      <p:sp>
        <p:nvSpPr>
          <p:cNvPr id="61443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1524000" y="3657600"/>
            <a:ext cx="6248400" cy="28194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marL="609600" indent="-609600" algn="just"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Arial" charset="0"/>
                <a:cs typeface="Arial" charset="0"/>
              </a:rPr>
              <a:t>Конституционное совещание. 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Arial" charset="0"/>
                <a:cs typeface="Arial" charset="0"/>
              </a:rPr>
              <a:t>(29 апреля -10 ноября 1993 г.) 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Arial" charset="0"/>
                <a:cs typeface="Arial" charset="0"/>
              </a:rPr>
              <a:t>Указы Президента РФ Ельцина Б. Н. (21сентября - 12 декабря 1993 г.)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Arial" charset="0"/>
                <a:cs typeface="Arial" charset="0"/>
              </a:rPr>
              <a:t>Работа Конституционной комиссии Съезда народных депутатов РФ</a:t>
            </a:r>
          </a:p>
        </p:txBody>
      </p:sp>
      <p:pic>
        <p:nvPicPr>
          <p:cNvPr id="61444" name="Picture 4" descr="Pic_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2100263" cy="2895600"/>
          </a:xfrm>
          <a:prstGeom prst="rect">
            <a:avLst/>
          </a:prstGeom>
          <a:noFill/>
        </p:spPr>
      </p:pic>
      <p:sp>
        <p:nvSpPr>
          <p:cNvPr id="61445" name="Text Box 5" descr="Голубая тисненая бумага"/>
          <p:cNvSpPr txBox="1">
            <a:spLocks noChangeArrowheads="1"/>
          </p:cNvSpPr>
          <p:nvPr/>
        </p:nvSpPr>
        <p:spPr bwMode="auto">
          <a:xfrm>
            <a:off x="2422525" y="1790700"/>
            <a:ext cx="6416675" cy="822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События  90 –х годов, требовали пересмотра </a:t>
            </a:r>
          </a:p>
          <a:p>
            <a:r>
              <a:rPr lang="ru-RU" sz="2400" b="1"/>
              <a:t>советского законодательства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nimBg="1"/>
      <p:bldP spid="614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0"/>
            <a:ext cx="6478587" cy="685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rgbClr val="80808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 |  </a:t>
            </a:r>
            <a:r>
              <a:rPr lang="ru-RU" sz="2400" b="1">
                <a:solidFill>
                  <a:srgbClr val="808080"/>
                </a:solidFill>
                <a:latin typeface="Verdana" pitchFamily="34" charset="0"/>
                <a:cs typeface="Arial" charset="0"/>
              </a:rPr>
              <a:t/>
            </a:r>
            <a:br>
              <a:rPr lang="ru-RU" sz="2400" b="1">
                <a:solidFill>
                  <a:srgbClr val="808080"/>
                </a:solidFill>
                <a:latin typeface="Verdana" pitchFamily="34" charset="0"/>
                <a:cs typeface="Arial" charset="0"/>
              </a:rPr>
            </a:br>
            <a:endParaRPr lang="ru-RU"/>
          </a:p>
        </p:txBody>
      </p:sp>
      <p:sp>
        <p:nvSpPr>
          <p:cNvPr id="60422" name="Rectangle 6" descr="Голубая тисненая бумага"/>
          <p:cNvSpPr>
            <a:spLocks noChangeArrowheads="1"/>
          </p:cNvSpPr>
          <p:nvPr/>
        </p:nvSpPr>
        <p:spPr bwMode="auto">
          <a:xfrm>
            <a:off x="2286000" y="1289050"/>
            <a:ext cx="6477000" cy="55689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Проекты Конституции РФ: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Подготовленный рабочей группой под руководством Шахрая С.М.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Подготовленный Российским движением демократических реформ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Подготовленный группой народных депутатов РФ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Представленный Президентом РФ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Подготовленный Конституционной комиссией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latin typeface="Arial" charset="0"/>
              </a:rPr>
              <a:t>Созданный народным депутатом СССР, академиком А.Д.Сахаровым</a:t>
            </a:r>
            <a:r>
              <a:rPr lang="ru-RU" sz="2400">
                <a:latin typeface="Arial" charset="0"/>
              </a:rPr>
              <a:t>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625850" y="0"/>
            <a:ext cx="5518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ru-RU" sz="4000" b="1">
                <a:solidFill>
                  <a:srgbClr val="FFFF00"/>
                </a:solidFill>
              </a:rPr>
              <a:t>Создание Конституции</a:t>
            </a:r>
            <a:br>
              <a:rPr kumimoji="0" lang="ru-RU" sz="4000" b="1">
                <a:solidFill>
                  <a:srgbClr val="FFFF00"/>
                </a:solidFill>
              </a:rPr>
            </a:br>
            <a:r>
              <a:rPr kumimoji="0" lang="ru-RU" sz="4000" b="1">
                <a:solidFill>
                  <a:srgbClr val="FFFF00"/>
                </a:solidFill>
              </a:rPr>
              <a:t> «Новой России»</a:t>
            </a:r>
          </a:p>
        </p:txBody>
      </p:sp>
      <p:pic>
        <p:nvPicPr>
          <p:cNvPr id="60425" name="Picture 9" descr="Pic_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2100263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74" name="Picture 10" descr="L10_p4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00400" cy="1971675"/>
          </a:xfrm>
          <a:prstGeom prst="rect">
            <a:avLst/>
          </a:prstGeom>
          <a:noFill/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162800" cy="1143000"/>
          </a:xfrm>
        </p:spPr>
        <p:txBody>
          <a:bodyPr/>
          <a:lstStyle/>
          <a:p>
            <a:pPr algn="r"/>
            <a:r>
              <a:rPr lang="ru-RU" b="1">
                <a:solidFill>
                  <a:srgbClr val="FFFF00"/>
                </a:solidFill>
              </a:rPr>
              <a:t>Мнение народа</a:t>
            </a:r>
          </a:p>
        </p:txBody>
      </p:sp>
      <p:sp>
        <p:nvSpPr>
          <p:cNvPr id="62467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0"/>
            <a:ext cx="6096000" cy="1524000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>
                <a:solidFill>
                  <a:srgbClr val="800000"/>
                </a:solidFill>
              </a:rPr>
              <a:t>На Референдум был вынесен проект Конституции РФ, одобренный Конституционным совещанием</a:t>
            </a:r>
            <a:r>
              <a:rPr lang="ru-RU" sz="2800" b="1">
                <a:solidFill>
                  <a:srgbClr val="CC00FF"/>
                </a:solidFill>
              </a:rPr>
              <a:t> </a:t>
            </a:r>
          </a:p>
        </p:txBody>
      </p:sp>
      <p:pic>
        <p:nvPicPr>
          <p:cNvPr id="62468" name="Picture 4" descr="L10_p1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352800"/>
            <a:ext cx="3238500" cy="2009775"/>
          </a:xfrm>
          <a:prstGeom prst="rect">
            <a:avLst/>
          </a:prstGeom>
          <a:noFill/>
        </p:spPr>
      </p:pic>
      <p:sp>
        <p:nvSpPr>
          <p:cNvPr id="62470" name="Text Box 6" descr="Голубая тисненая бумага"/>
          <p:cNvSpPr txBox="1">
            <a:spLocks noChangeArrowheads="1"/>
          </p:cNvSpPr>
          <p:nvPr/>
        </p:nvSpPr>
        <p:spPr bwMode="auto">
          <a:xfrm>
            <a:off x="0" y="5334000"/>
            <a:ext cx="6402388" cy="11874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800000"/>
                </a:solidFill>
                <a:latin typeface="Arial Narrow" pitchFamily="34" charset="0"/>
              </a:rPr>
              <a:t>Референдум – это всенародное голосование</a:t>
            </a:r>
          </a:p>
          <a:p>
            <a:r>
              <a:rPr lang="ru-RU" sz="2400" b="1">
                <a:solidFill>
                  <a:srgbClr val="800000"/>
                </a:solidFill>
                <a:latin typeface="Arial Narrow" pitchFamily="34" charset="0"/>
              </a:rPr>
              <a:t> с целью выявления общественного мнения</a:t>
            </a:r>
          </a:p>
          <a:p>
            <a:r>
              <a:rPr lang="ru-RU" sz="2400" b="1">
                <a:solidFill>
                  <a:srgbClr val="800000"/>
                </a:solidFill>
                <a:latin typeface="Arial Narrow" pitchFamily="34" charset="0"/>
              </a:rPr>
              <a:t>для решения важного государственного вопроса</a:t>
            </a:r>
            <a:r>
              <a:rPr lang="ru-RU"/>
              <a:t>.</a:t>
            </a:r>
          </a:p>
        </p:txBody>
      </p:sp>
      <p:sp>
        <p:nvSpPr>
          <p:cNvPr id="62472" name="Text Box 8" descr="Голубая тисненая бумага"/>
          <p:cNvSpPr txBox="1">
            <a:spLocks noChangeArrowheads="1"/>
          </p:cNvSpPr>
          <p:nvPr/>
        </p:nvSpPr>
        <p:spPr bwMode="auto">
          <a:xfrm>
            <a:off x="3581400" y="3352800"/>
            <a:ext cx="4924425" cy="7016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3300"/>
                </a:solidFill>
              </a:rPr>
              <a:t>12 декабря 1993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 animBg="1"/>
      <p:bldP spid="62470" grpId="0" animBg="1"/>
      <p:bldP spid="624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tx1"/>
                </a:solidFill>
                <a:latin typeface="Georgia" pitchFamily="18" charset="0"/>
              </a:rPr>
              <a:t>История Конституции</a:t>
            </a:r>
            <a:r>
              <a:rPr lang="ru-RU" b="1">
                <a:solidFill>
                  <a:schemeClr val="bg2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0"/>
            <a:ext cx="6478588" cy="533400"/>
          </a:xfrm>
        </p:spPr>
        <p:txBody>
          <a:bodyPr/>
          <a:lstStyle/>
          <a:p>
            <a:pPr lvl="4">
              <a:buFontTx/>
              <a:buNone/>
            </a:pPr>
            <a:r>
              <a:rPr lang="ru-RU" sz="2400"/>
              <a:t>http://www.krugosvet.ru/articles/</a:t>
            </a:r>
          </a:p>
          <a:p>
            <a:endParaRPr lang="ru-RU" sz="2400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810000" y="3222625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http://www.ug.ru/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886200" y="4194175"/>
            <a:ext cx="358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http://constitution.garant.ru</a:t>
            </a:r>
            <a:r>
              <a:rPr lang="ru-RU" sz="200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6553200" cy="1143000"/>
          </a:xfrm>
        </p:spPr>
        <p:txBody>
          <a:bodyPr/>
          <a:lstStyle/>
          <a:p>
            <a:r>
              <a:rPr lang="ru-RU" sz="5400" b="1">
                <a:solidFill>
                  <a:srgbClr val="FFFF00"/>
                </a:solidFill>
                <a:latin typeface="Monotype Corsiva" pitchFamily="66" charset="0"/>
              </a:rPr>
              <a:t>История Конституции</a:t>
            </a:r>
          </a:p>
        </p:txBody>
      </p:sp>
      <p:sp>
        <p:nvSpPr>
          <p:cNvPr id="53251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3505200" y="1447800"/>
            <a:ext cx="5638800" cy="43434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В 1809 году царь Александр </a:t>
            </a:r>
            <a:r>
              <a:rPr lang="en-US" sz="2400" b="1"/>
              <a:t>I</a:t>
            </a:r>
            <a:r>
              <a:rPr lang="ru-RU" sz="2400" b="1"/>
              <a:t> поручил М.М. Сперанскому подготовить проект преобразований</a:t>
            </a:r>
            <a:r>
              <a:rPr lang="ru-RU" sz="24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Уже в конце года было создано знаменитое «Введение к уложению государственных законов», по которому предполагалось: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Создать 3 ветви власти, население наделить политическими правами, но только при   наличии собственности, а САМОДЕРЖАВИЕ объявить конституционным.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НО! Проект не был принят императором.</a:t>
            </a:r>
          </a:p>
        </p:txBody>
      </p:sp>
      <p:pic>
        <p:nvPicPr>
          <p:cNvPr id="53253" name="Picture 5" descr="img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895600"/>
            <a:ext cx="220821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 descr="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8600"/>
            <a:ext cx="1690688" cy="1905000"/>
          </a:xfrm>
          <a:prstGeom prst="rect">
            <a:avLst/>
          </a:prstGeom>
          <a:noFill/>
        </p:spPr>
      </p:pic>
      <p:sp>
        <p:nvSpPr>
          <p:cNvPr id="53256" name="Text Box 8" descr="Голубая тисненая бумага"/>
          <p:cNvSpPr txBox="1">
            <a:spLocks noChangeArrowheads="1"/>
          </p:cNvSpPr>
          <p:nvPr/>
        </p:nvSpPr>
        <p:spPr bwMode="auto">
          <a:xfrm>
            <a:off x="0" y="1981200"/>
            <a:ext cx="1997075" cy="822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Император Александр </a:t>
            </a:r>
            <a:r>
              <a:rPr lang="en-US" sz="2400" b="1"/>
              <a:t>I</a:t>
            </a:r>
            <a:endParaRPr lang="ru-RU" sz="2400" b="1"/>
          </a:p>
        </p:txBody>
      </p:sp>
      <p:sp>
        <p:nvSpPr>
          <p:cNvPr id="53257" name="Text Box 9" descr="Голубая тисненая бумага"/>
          <p:cNvSpPr txBox="1">
            <a:spLocks noChangeArrowheads="1"/>
          </p:cNvSpPr>
          <p:nvPr/>
        </p:nvSpPr>
        <p:spPr bwMode="auto">
          <a:xfrm>
            <a:off x="0" y="6035675"/>
            <a:ext cx="3810000" cy="822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Государственный деятель Сперанский М.М.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1524000"/>
            <a:ext cx="5029200" cy="36576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 b="1">
                <a:solidFill>
                  <a:srgbClr val="FFFF00"/>
                </a:solidFill>
              </a:rPr>
              <a:t>Идея создания Конституции впервые появилась среди декабристов.</a:t>
            </a:r>
          </a:p>
          <a:p>
            <a:pPr marL="609600" indent="-609600">
              <a:buFont typeface="Wingdings" pitchFamily="2" charset="2"/>
              <a:buNone/>
            </a:pPr>
            <a:endParaRPr lang="ru-RU" b="1">
              <a:solidFill>
                <a:srgbClr val="FFFF0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ru-RU" b="1" u="sng">
                <a:solidFill>
                  <a:srgbClr val="FFFF00"/>
                </a:solidFill>
              </a:rPr>
              <a:t>Были созданы два проекта: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b="1">
                <a:solidFill>
                  <a:srgbClr val="FFFF00"/>
                </a:solidFill>
              </a:rPr>
              <a:t>1.  Конституция Муравьева</a:t>
            </a:r>
          </a:p>
          <a:p>
            <a:pPr marL="609600" indent="-609600">
              <a:buFont typeface="Wingdings" pitchFamily="2" charset="2"/>
              <a:buNone/>
            </a:pPr>
            <a:endParaRPr lang="ru-RU" b="1">
              <a:solidFill>
                <a:srgbClr val="FFFF0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ru-RU" b="1">
                <a:solidFill>
                  <a:srgbClr val="FFFF00"/>
                </a:solidFill>
              </a:rPr>
              <a:t>2. «Русская правда» Пестеля</a:t>
            </a:r>
          </a:p>
        </p:txBody>
      </p:sp>
      <p:sp>
        <p:nvSpPr>
          <p:cNvPr id="42011" name="Rectangle 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История Конституции</a:t>
            </a:r>
            <a:r>
              <a:rPr lang="ru-RU" sz="4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.</a:t>
            </a:r>
            <a:br>
              <a:rPr lang="ru-RU" sz="4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</a:br>
            <a:endParaRPr lang="ru-RU" sz="40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pic>
        <p:nvPicPr>
          <p:cNvPr id="42012" name="Picture 28" descr="L2_p4а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301942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420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9" name="Picture 9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581400"/>
            <a:ext cx="2835275" cy="3276600"/>
          </a:xfrm>
          <a:prstGeom prst="rect">
            <a:avLst/>
          </a:prstGeom>
          <a:noFill/>
        </p:spPr>
      </p:pic>
      <p:pic>
        <p:nvPicPr>
          <p:cNvPr id="56326" name="Picture 6" descr="m_132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447800"/>
            <a:ext cx="28257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5867400" cy="1066800"/>
          </a:xfrm>
        </p:spPr>
        <p:txBody>
          <a:bodyPr/>
          <a:lstStyle/>
          <a:p>
            <a:pPr algn="r"/>
            <a:r>
              <a:rPr lang="ru-RU" sz="4000" b="1">
                <a:solidFill>
                  <a:srgbClr val="FFFF00"/>
                </a:solidFill>
                <a:latin typeface="Georgia" pitchFamily="18" charset="0"/>
              </a:rPr>
              <a:t>История Конституции</a:t>
            </a:r>
          </a:p>
        </p:txBody>
      </p:sp>
      <p:sp>
        <p:nvSpPr>
          <p:cNvPr id="56323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3505200" y="4191000"/>
            <a:ext cx="5486400" cy="1447800"/>
          </a:xfrm>
          <a:blipFill dpi="0" rotWithShape="1">
            <a:blip r:embed="rId4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Проект Лорис-Меликова был одобрен. 4 марта 1881 г. вопрос должен был окончательно решиться в заседании Совета министров, но смерть Александра II от рук народовольцев повлекла за собой и смерть проекта. </a:t>
            </a:r>
            <a:br>
              <a:rPr lang="ru-RU" sz="2000"/>
            </a:br>
            <a:endParaRPr lang="ru-RU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800"/>
              <a:t>         </a:t>
            </a:r>
          </a:p>
        </p:txBody>
      </p:sp>
      <p:pic>
        <p:nvPicPr>
          <p:cNvPr id="56327" name="Picture 7" descr="loris-1-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304800"/>
            <a:ext cx="1257300" cy="1676400"/>
          </a:xfrm>
          <a:prstGeom prst="rect">
            <a:avLst/>
          </a:prstGeom>
          <a:noFill/>
        </p:spPr>
      </p:pic>
      <p:pic>
        <p:nvPicPr>
          <p:cNvPr id="56328" name="Picture 8" descr="1161777731453f5243bd638_s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52400"/>
            <a:ext cx="1358900" cy="1752600"/>
          </a:xfrm>
          <a:prstGeom prst="rect">
            <a:avLst/>
          </a:prstGeom>
          <a:noFill/>
        </p:spPr>
      </p:pic>
      <p:sp>
        <p:nvSpPr>
          <p:cNvPr id="56330" name="Text Box 10" descr="Голубая тисненая бумага"/>
          <p:cNvSpPr txBox="1">
            <a:spLocks noChangeArrowheads="1"/>
          </p:cNvSpPr>
          <p:nvPr/>
        </p:nvSpPr>
        <p:spPr bwMode="auto">
          <a:xfrm>
            <a:off x="304800" y="1905000"/>
            <a:ext cx="4724400" cy="968375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00FFCC"/>
              </a:buClr>
              <a:buSzPct val="70000"/>
              <a:buFont typeface="Wingdings" pitchFamily="2" charset="2"/>
              <a:buNone/>
            </a:pPr>
            <a:r>
              <a:rPr kumimoji="0" lang="ru-RU" sz="2400">
                <a:latin typeface="Arial Narrow" pitchFamily="34" charset="0"/>
              </a:rPr>
              <a:t>Над проектом Конституции при Александре </a:t>
            </a:r>
            <a:r>
              <a:rPr kumimoji="0" lang="en-US" sz="2400">
                <a:latin typeface="Arial Narrow" pitchFamily="34" charset="0"/>
              </a:rPr>
              <a:t>II</a:t>
            </a:r>
            <a:r>
              <a:rPr kumimoji="0" lang="ru-RU" sz="2400">
                <a:latin typeface="Arial Narrow" pitchFamily="34" charset="0"/>
              </a:rPr>
              <a:t>,</a:t>
            </a:r>
            <a:r>
              <a:rPr kumimoji="0" lang="en-US" sz="2400">
                <a:latin typeface="Arial Narrow" pitchFamily="34" charset="0"/>
              </a:rPr>
              <a:t> </a:t>
            </a:r>
            <a:r>
              <a:rPr kumimoji="0" lang="ru-RU" sz="2400">
                <a:latin typeface="Arial Narrow" pitchFamily="34" charset="0"/>
              </a:rPr>
              <a:t>работали  Валуев П. А.</a:t>
            </a:r>
            <a:r>
              <a:rPr kumimoji="0" lang="en-US" sz="2400">
                <a:latin typeface="Arial Narrow" pitchFamily="34" charset="0"/>
              </a:rPr>
              <a:t> </a:t>
            </a:r>
            <a:r>
              <a:rPr kumimoji="0" lang="ru-RU" sz="2400">
                <a:latin typeface="Arial Narrow" pitchFamily="34" charset="0"/>
              </a:rPr>
              <a:t>и Лорис-Меликов</a:t>
            </a:r>
            <a:r>
              <a:rPr kumimoji="0" lang="en-US" sz="2400">
                <a:latin typeface="Arial Narrow" pitchFamily="34" charset="0"/>
              </a:rPr>
              <a:t> </a:t>
            </a:r>
            <a:r>
              <a:rPr kumimoji="0" lang="ru-RU" sz="2400">
                <a:latin typeface="Arial Narrow" pitchFamily="34" charset="0"/>
              </a:rPr>
              <a:t>М.Т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298825" y="616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6332" name="Rectangle 12" descr="Голубая тисненая бумага"/>
          <p:cNvSpPr>
            <a:spLocks noChangeArrowheads="1"/>
          </p:cNvSpPr>
          <p:nvPr/>
        </p:nvSpPr>
        <p:spPr bwMode="auto">
          <a:xfrm>
            <a:off x="2362200" y="5864225"/>
            <a:ext cx="6781800" cy="701675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ru-RU" sz="2000">
                <a:latin typeface="Arial Narrow" pitchFamily="34" charset="0"/>
              </a:rPr>
              <a:t>Александр III внял доводам К.П.Победоносцева о возможности </a:t>
            </a:r>
          </a:p>
          <a:p>
            <a:r>
              <a:rPr kumimoji="0" lang="ru-RU" sz="2000">
                <a:latin typeface="Arial Narrow" pitchFamily="34" charset="0"/>
              </a:rPr>
              <a:t>обойтись пока без конституции. Конституция была отсрочена.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30" grpId="0" animBg="1"/>
      <p:bldP spid="563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Nichola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2798763" cy="4191000"/>
          </a:xfrm>
          <a:prstGeom prst="rect">
            <a:avLst/>
          </a:prstGeom>
          <a:noFill/>
        </p:spPr>
      </p:pic>
      <p:pic>
        <p:nvPicPr>
          <p:cNvPr id="57349" name="Picture 5" descr="constitutio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43375"/>
            <a:ext cx="2085975" cy="2714625"/>
          </a:xfrm>
          <a:prstGeom prst="rect">
            <a:avLst/>
          </a:prstGeom>
          <a:noFill/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152400"/>
            <a:ext cx="4038600" cy="1143000"/>
          </a:xfrm>
        </p:spPr>
        <p:txBody>
          <a:bodyPr/>
          <a:lstStyle/>
          <a:p>
            <a:pPr algn="r"/>
            <a:r>
              <a:rPr lang="ru-RU" sz="3600" b="1">
                <a:solidFill>
                  <a:srgbClr val="FFFF00"/>
                </a:solidFill>
                <a:latin typeface="Georgia" pitchFamily="18" charset="0"/>
              </a:rPr>
              <a:t>История </a:t>
            </a:r>
            <a:br>
              <a:rPr lang="ru-RU" sz="3600" b="1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600" b="1">
                <a:solidFill>
                  <a:srgbClr val="FFFF00"/>
                </a:solidFill>
                <a:latin typeface="Georgia" pitchFamily="18" charset="0"/>
              </a:rPr>
              <a:t>Конституции</a:t>
            </a:r>
          </a:p>
        </p:txBody>
      </p:sp>
      <p:sp>
        <p:nvSpPr>
          <p:cNvPr id="57347" name="Rectangle 3" descr="Папирус"/>
          <p:cNvSpPr>
            <a:spLocks noGrp="1" noChangeArrowheads="1"/>
          </p:cNvSpPr>
          <p:nvPr>
            <p:ph type="body" idx="1"/>
          </p:nvPr>
        </p:nvSpPr>
        <p:spPr>
          <a:xfrm>
            <a:off x="2971800" y="1524000"/>
            <a:ext cx="5867400" cy="4876800"/>
          </a:xfrm>
          <a:blipFill dpi="0" rotWithShape="1">
            <a:blip r:embed="rId4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u="sng">
                <a:solidFill>
                  <a:srgbClr val="FF3300"/>
                </a:solidFill>
              </a:rPr>
              <a:t>17 октября 1905</a:t>
            </a:r>
            <a:r>
              <a:rPr lang="ru-RU" sz="2000" b="1"/>
              <a:t> г В ответ на непрекращающиеся народные волнения и  кровавое воскресенье, которое произошло в январе 1905 Николай </a:t>
            </a:r>
            <a:r>
              <a:rPr lang="en-US" sz="2000" b="1"/>
              <a:t>II</a:t>
            </a:r>
            <a:r>
              <a:rPr lang="ru-RU" sz="2000" b="1"/>
              <a:t> издал  </a:t>
            </a:r>
            <a:r>
              <a:rPr lang="ru-RU" sz="2000" b="1" u="sng">
                <a:solidFill>
                  <a:srgbClr val="FF3300"/>
                </a:solidFill>
              </a:rPr>
              <a:t>манифест</a:t>
            </a:r>
            <a:r>
              <a:rPr lang="ru-RU" sz="2000" b="1"/>
              <a:t>, который был разработан министром Сергеем Юльевичем Витте.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Манифест объявлял о создании Государственной Думы, без согласия которой не мог вступать в силу ни один закон. Также он предоставлял такие гражданские права как свобода веры, свобода слова, свобода собрания и свобода формирования объединений. Таким образом </a:t>
            </a:r>
            <a:r>
              <a:rPr lang="ru-RU" sz="2000" b="1" u="sng">
                <a:solidFill>
                  <a:srgbClr val="FF3300"/>
                </a:solidFill>
              </a:rPr>
              <a:t>манифест был предшественником российской Конституции</a:t>
            </a:r>
            <a:r>
              <a:rPr lang="ru-RU" sz="2000" b="1" u="sng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На деле, однако, манифест мало что изменил.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Царь по-прежнему располагал большой властью над Думой и часто блокировал её своим правом вето. Также он её часто распускал и формировал по-новому.</a:t>
            </a:r>
            <a:endParaRPr lang="ru-RU" sz="2000" b="1">
              <a:hlinkClick r:id="rId5" tooltip="Большевик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6" name="Picture 8" descr="Pic_0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0"/>
            <a:ext cx="1508125" cy="1905000"/>
          </a:xfrm>
          <a:prstGeom prst="rect">
            <a:avLst/>
          </a:prstGeom>
          <a:noFill/>
        </p:spPr>
      </p:pic>
      <p:pic>
        <p:nvPicPr>
          <p:cNvPr id="58373" name="Picture 5" descr="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2962275" cy="4572000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162800" cy="1143000"/>
          </a:xfrm>
        </p:spPr>
        <p:txBody>
          <a:bodyPr/>
          <a:lstStyle/>
          <a:p>
            <a:pPr algn="r"/>
            <a:r>
              <a:rPr lang="ru-RU" sz="3600" b="1">
                <a:solidFill>
                  <a:srgbClr val="FFFF00"/>
                </a:solidFill>
                <a:latin typeface="Georgia" pitchFamily="18" charset="0"/>
              </a:rPr>
              <a:t>История </a:t>
            </a:r>
            <a:br>
              <a:rPr lang="ru-RU" sz="3600" b="1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600" b="1">
                <a:solidFill>
                  <a:srgbClr val="FFFF00"/>
                </a:solidFill>
                <a:latin typeface="Georgia" pitchFamily="18" charset="0"/>
              </a:rPr>
              <a:t>Конституции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1905000"/>
            <a:ext cx="6019800" cy="1066800"/>
          </a:xfrm>
          <a:solidFill>
            <a:schemeClr val="bg2"/>
          </a:solidFill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ru-RU" sz="2800"/>
              <a:t>Принята V Всероссийским Съездом Советов в заседании от 10 июля 1918 г.</a:t>
            </a:r>
            <a:r>
              <a:rPr lang="ru-RU"/>
              <a:t> 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276600" y="3114675"/>
            <a:ext cx="5470525" cy="3743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kumimoji="0" lang="ru-RU" sz="2400"/>
              <a:t> </a:t>
            </a:r>
            <a:r>
              <a:rPr kumimoji="0" lang="ru-RU" sz="2400">
                <a:hlinkClick r:id="rId4"/>
              </a:rPr>
              <a:t>Конституция</a:t>
            </a:r>
            <a:r>
              <a:rPr kumimoji="0" lang="ru-RU" sz="2400"/>
              <a:t> РСФСР 1918 г. - первая Советская Конституция, </a:t>
            </a:r>
          </a:p>
          <a:p>
            <a:pPr algn="ctr"/>
            <a:r>
              <a:rPr kumimoji="0" lang="ru-RU" sz="2400"/>
              <a:t>первый в истории </a:t>
            </a:r>
            <a:r>
              <a:rPr kumimoji="0" lang="ru-RU" sz="2400">
                <a:hlinkClick r:id="rId4"/>
              </a:rPr>
              <a:t>Основной Закон</a:t>
            </a:r>
            <a:r>
              <a:rPr kumimoji="0" lang="ru-RU" sz="2400"/>
              <a:t> социалистического государства. </a:t>
            </a:r>
          </a:p>
          <a:p>
            <a:pPr algn="ctr"/>
            <a:r>
              <a:rPr kumimoji="0" lang="ru-RU" sz="2400"/>
              <a:t>Она подвела итог начальному периоду строительства </a:t>
            </a:r>
          </a:p>
          <a:p>
            <a:pPr algn="ctr"/>
            <a:r>
              <a:rPr kumimoji="0" lang="ru-RU" sz="2400"/>
              <a:t>Советского государства,</a:t>
            </a:r>
          </a:p>
          <a:p>
            <a:pPr algn="ctr"/>
            <a:r>
              <a:rPr kumimoji="0" lang="ru-RU" sz="2400"/>
              <a:t> закрепила завоевания Великой Октябрьской </a:t>
            </a:r>
          </a:p>
          <a:p>
            <a:pPr algn="ctr"/>
            <a:r>
              <a:rPr kumimoji="0" lang="ru-RU" sz="2400"/>
              <a:t>социалистической революции. </a:t>
            </a:r>
          </a:p>
        </p:txBody>
      </p:sp>
      <p:sp>
        <p:nvSpPr>
          <p:cNvPr id="58375" name="WordArt 7"/>
          <p:cNvSpPr>
            <a:spLocks noChangeArrowheads="1" noChangeShapeType="1" noTextEdit="1"/>
          </p:cNvSpPr>
          <p:nvPr/>
        </p:nvSpPr>
        <p:spPr bwMode="auto">
          <a:xfrm>
            <a:off x="228600" y="4953000"/>
            <a:ext cx="3886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Первая Конституция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162800" cy="1143000"/>
          </a:xfrm>
        </p:spPr>
        <p:txBody>
          <a:bodyPr/>
          <a:lstStyle/>
          <a:p>
            <a:pPr algn="r"/>
            <a:r>
              <a:rPr lang="ru-RU" sz="3200" b="1">
                <a:solidFill>
                  <a:srgbClr val="FFFF00"/>
                </a:solidFill>
                <a:latin typeface="Georgia" pitchFamily="18" charset="0"/>
              </a:rPr>
              <a:t>История </a:t>
            </a:r>
            <a:br>
              <a:rPr lang="ru-RU" sz="3200" b="1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200" b="1">
                <a:solidFill>
                  <a:srgbClr val="FFFF00"/>
                </a:solidFill>
                <a:latin typeface="Georgia" pitchFamily="18" charset="0"/>
              </a:rPr>
              <a:t>Конституции</a:t>
            </a:r>
          </a:p>
        </p:txBody>
      </p:sp>
      <p:sp>
        <p:nvSpPr>
          <p:cNvPr id="64515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5257800" cy="12954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800000"/>
                </a:solidFill>
                <a:latin typeface="Tahoma" pitchFamily="34" charset="0"/>
              </a:rPr>
              <a:t>В 1924 году был создан СССР и принята его конституция</a:t>
            </a:r>
          </a:p>
        </p:txBody>
      </p:sp>
      <p:pic>
        <p:nvPicPr>
          <p:cNvPr id="64516" name="Picture 4" descr="L9_p4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4100" y="2714625"/>
            <a:ext cx="3009900" cy="4143375"/>
          </a:xfrm>
          <a:prstGeom prst="rect">
            <a:avLst/>
          </a:prstGeom>
          <a:noFill/>
        </p:spPr>
      </p:pic>
      <p:sp>
        <p:nvSpPr>
          <p:cNvPr id="64517" name="Text Box 5" descr="Голубая тисненая бумага"/>
          <p:cNvSpPr txBox="1">
            <a:spLocks noChangeArrowheads="1"/>
          </p:cNvSpPr>
          <p:nvPr/>
        </p:nvSpPr>
        <p:spPr bwMode="auto">
          <a:xfrm>
            <a:off x="2003425" y="1752600"/>
            <a:ext cx="7140575" cy="9461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800000"/>
                </a:solidFill>
                <a:latin typeface="Tahoma" pitchFamily="34" charset="0"/>
              </a:rPr>
              <a:t>В 1925 году по приказу И. В. Сталина</a:t>
            </a:r>
          </a:p>
          <a:p>
            <a:r>
              <a:rPr lang="ru-RU" sz="2800" b="1">
                <a:solidFill>
                  <a:srgbClr val="800000"/>
                </a:solidFill>
                <a:latin typeface="Tahoma" pitchFamily="34" charset="0"/>
              </a:rPr>
              <a:t> создана новая Конституция РСФСР</a:t>
            </a:r>
          </a:p>
        </p:txBody>
      </p:sp>
      <p:sp>
        <p:nvSpPr>
          <p:cNvPr id="64518" name="Text Box 6" descr="Голубая тисненая бумага"/>
          <p:cNvSpPr txBox="1">
            <a:spLocks noChangeArrowheads="1"/>
          </p:cNvSpPr>
          <p:nvPr/>
        </p:nvSpPr>
        <p:spPr bwMode="auto">
          <a:xfrm>
            <a:off x="0" y="3505200"/>
            <a:ext cx="5943600" cy="283527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800000"/>
                </a:solidFill>
                <a:latin typeface="Tahoma" pitchFamily="34" charset="0"/>
              </a:rPr>
              <a:t>В Конституции:</a:t>
            </a:r>
          </a:p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800000"/>
                </a:solidFill>
                <a:latin typeface="Tahoma" pitchFamily="34" charset="0"/>
              </a:rPr>
              <a:t>Было закреплено образование союзного государства</a:t>
            </a:r>
          </a:p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800000"/>
                </a:solidFill>
                <a:latin typeface="Tahoma" pitchFamily="34" charset="0"/>
              </a:rPr>
              <a:t>Подчеркивалась диктатура пролетариата</a:t>
            </a:r>
          </a:p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800000"/>
                </a:solidFill>
                <a:latin typeface="Tahoma" pitchFamily="34" charset="0"/>
              </a:rPr>
              <a:t>Подтверждались классовые права трудящихся</a:t>
            </a:r>
          </a:p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800000"/>
                </a:solidFill>
                <a:latin typeface="Tahoma" pitchFamily="34" charset="0"/>
              </a:rPr>
              <a:t>Были сформулированы только трудовые права рабочих и крестьян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nimBg="1"/>
      <p:bldP spid="64517" grpId="0" animBg="1"/>
      <p:bldP spid="645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162800" cy="1143000"/>
          </a:xfrm>
        </p:spPr>
        <p:txBody>
          <a:bodyPr/>
          <a:lstStyle/>
          <a:p>
            <a:pPr algn="r"/>
            <a:r>
              <a:rPr lang="ru-RU" sz="3200" b="1">
                <a:solidFill>
                  <a:srgbClr val="FFFF00"/>
                </a:solidFill>
                <a:latin typeface="Georgia" pitchFamily="18" charset="0"/>
              </a:rPr>
              <a:t>История </a:t>
            </a:r>
            <a:br>
              <a:rPr lang="ru-RU" sz="3200" b="1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3200" b="1">
                <a:solidFill>
                  <a:srgbClr val="FFFF00"/>
                </a:solidFill>
                <a:latin typeface="Georgia" pitchFamily="18" charset="0"/>
              </a:rPr>
              <a:t>Конституции</a:t>
            </a:r>
          </a:p>
        </p:txBody>
      </p:sp>
      <p:pic>
        <p:nvPicPr>
          <p:cNvPr id="65540" name="Picture 4" descr="L9_p4_2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21425" y="2971800"/>
            <a:ext cx="2822575" cy="3886200"/>
          </a:xfrm>
          <a:noFill/>
          <a:ln/>
        </p:spPr>
      </p:pic>
      <p:sp>
        <p:nvSpPr>
          <p:cNvPr id="65541" name="Text Box 5" descr="Голубая тисненая бумага"/>
          <p:cNvSpPr txBox="1">
            <a:spLocks noChangeArrowheads="1"/>
          </p:cNvSpPr>
          <p:nvPr/>
        </p:nvSpPr>
        <p:spPr bwMode="auto">
          <a:xfrm>
            <a:off x="0" y="406400"/>
            <a:ext cx="4105275" cy="137318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800000"/>
                </a:solidFill>
              </a:rPr>
              <a:t>В 1937 году была издана</a:t>
            </a:r>
          </a:p>
          <a:p>
            <a:r>
              <a:rPr lang="ru-RU" sz="2800" b="1">
                <a:solidFill>
                  <a:srgbClr val="800000"/>
                </a:solidFill>
              </a:rPr>
              <a:t>новая «сталинская» </a:t>
            </a:r>
          </a:p>
          <a:p>
            <a:r>
              <a:rPr lang="ru-RU" sz="2800" b="1">
                <a:solidFill>
                  <a:srgbClr val="800000"/>
                </a:solidFill>
              </a:rPr>
              <a:t>Конституция</a:t>
            </a:r>
            <a:r>
              <a:rPr lang="ru-RU" sz="2800"/>
              <a:t> </a:t>
            </a:r>
            <a:r>
              <a:rPr lang="ru-RU" sz="2800" b="1">
                <a:solidFill>
                  <a:srgbClr val="800000"/>
                </a:solidFill>
              </a:rPr>
              <a:t>РСФСР</a:t>
            </a:r>
          </a:p>
        </p:txBody>
      </p:sp>
      <p:sp>
        <p:nvSpPr>
          <p:cNvPr id="65543" name="Text Box 7" descr="Голубая тисненая бумага"/>
          <p:cNvSpPr txBox="1">
            <a:spLocks noChangeArrowheads="1"/>
          </p:cNvSpPr>
          <p:nvPr/>
        </p:nvSpPr>
        <p:spPr bwMode="auto">
          <a:xfrm>
            <a:off x="457200" y="2286000"/>
            <a:ext cx="5638800" cy="41084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>
                <a:solidFill>
                  <a:srgbClr val="800000"/>
                </a:solidFill>
              </a:rPr>
              <a:t>Особенности Конституции 1937 года: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800000"/>
                </a:solidFill>
              </a:rPr>
              <a:t>Она объявляла, что в Российской Федерации в основном построен социализм.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800000"/>
                </a:solidFill>
              </a:rPr>
              <a:t>Четко была сформулирована идея однопартийности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800000"/>
                </a:solidFill>
              </a:rPr>
              <a:t>Закреплялись две формы собственности: государственная и коллективная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800000"/>
                </a:solidFill>
              </a:rPr>
              <a:t>Записаны личные права граждан</a:t>
            </a:r>
          </a:p>
          <a:p>
            <a:pPr marL="342900" indent="-342900">
              <a:buFontTx/>
              <a:buAutoNum type="arabicPeriod"/>
            </a:pPr>
            <a:endParaRPr lang="ru-RU" sz="24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nimBg="1"/>
      <p:bldP spid="655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0"/>
            <a:ext cx="5791200" cy="1143000"/>
          </a:xfrm>
        </p:spPr>
        <p:txBody>
          <a:bodyPr/>
          <a:lstStyle/>
          <a:p>
            <a:r>
              <a:rPr lang="ru-RU" sz="4000" b="1">
                <a:solidFill>
                  <a:srgbClr val="FFFF00"/>
                </a:solidFill>
              </a:rPr>
              <a:t>Конституция 1977 года.</a:t>
            </a:r>
          </a:p>
        </p:txBody>
      </p:sp>
      <p:sp>
        <p:nvSpPr>
          <p:cNvPr id="67587" name="Rectangle 3" descr="Голубая тисненая бумага"/>
          <p:cNvSpPr>
            <a:spLocks noGrp="1" noChangeArrowheads="1"/>
          </p:cNvSpPr>
          <p:nvPr>
            <p:ph type="body" idx="1"/>
          </p:nvPr>
        </p:nvSpPr>
        <p:spPr>
          <a:xfrm>
            <a:off x="3352800" y="2286000"/>
            <a:ext cx="5334000" cy="3886200"/>
          </a:xfrm>
          <a:blipFill dpi="0" rotWithShape="1">
            <a:blip r:embed="rId2" cstate="print"/>
            <a:srcRect/>
            <a:tile tx="0" ty="0" sx="100000" sy="100000" flip="none" algn="tl"/>
          </a:blipFill>
          <a:ln w="38100" cmpd="dbl">
            <a:solidFill>
              <a:srgbClr val="FFFF00"/>
            </a:solidFill>
          </a:ln>
        </p:spPr>
        <p:txBody>
          <a:bodyPr/>
          <a:lstStyle/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            «Брежневская конституция» оставалась бумажным доказательством защиты прав человека в СССР. 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              В документе отразились прогрессивные положения, касающиеся социально – экономических, политических и личных прав граждан.</a:t>
            </a:r>
          </a:p>
        </p:txBody>
      </p:sp>
      <p:pic>
        <p:nvPicPr>
          <p:cNvPr id="67588" name="Picture 4" descr="b03047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2944813" cy="3276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municating Bad News">
  <a:themeElements>
    <a:clrScheme name="Communicating Bad News 13">
      <a:dk1>
        <a:srgbClr val="000000"/>
      </a:dk1>
      <a:lt1>
        <a:srgbClr val="2F83E9"/>
      </a:lt1>
      <a:dk2>
        <a:srgbClr val="000000"/>
      </a:dk2>
      <a:lt2>
        <a:srgbClr val="CCECFF"/>
      </a:lt2>
      <a:accent1>
        <a:srgbClr val="3366FF"/>
      </a:accent1>
      <a:accent2>
        <a:srgbClr val="99CCFF"/>
      </a:accent2>
      <a:accent3>
        <a:srgbClr val="ADC1F2"/>
      </a:accent3>
      <a:accent4>
        <a:srgbClr val="000000"/>
      </a:accent4>
      <a:accent5>
        <a:srgbClr val="ADB8FF"/>
      </a:accent5>
      <a:accent6>
        <a:srgbClr val="8AB9E7"/>
      </a:accent6>
      <a:hlink>
        <a:srgbClr val="CCECFF"/>
      </a:hlink>
      <a:folHlink>
        <a:srgbClr val="CBCBCB"/>
      </a:folHlink>
    </a:clrScheme>
    <a:fontScheme name="Communicating Bad News">
      <a:majorFont>
        <a:latin typeface="Times New Roman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municating Bad News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009999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AACAC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6C49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BAB1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4">
        <a:dk1>
          <a:srgbClr val="000000"/>
        </a:dk1>
        <a:lt1>
          <a:srgbClr val="2F83E9"/>
        </a:lt1>
        <a:dk2>
          <a:srgbClr val="000000"/>
        </a:dk2>
        <a:lt2>
          <a:srgbClr val="FFFF99"/>
        </a:lt2>
        <a:accent1>
          <a:srgbClr val="CC3300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E2ADAA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5">
        <a:dk1>
          <a:srgbClr val="000000"/>
        </a:dk1>
        <a:lt1>
          <a:srgbClr val="2F83E9"/>
        </a:lt1>
        <a:dk2>
          <a:srgbClr val="000000"/>
        </a:dk2>
        <a:lt2>
          <a:srgbClr val="FFFF99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6">
        <a:dk1>
          <a:srgbClr val="000000"/>
        </a:dk1>
        <a:lt1>
          <a:srgbClr val="2F83E9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7">
        <a:dk1>
          <a:srgbClr val="000000"/>
        </a:dk1>
        <a:lt1>
          <a:srgbClr val="2F83E9"/>
        </a:lt1>
        <a:dk2>
          <a:srgbClr val="000000"/>
        </a:dk2>
        <a:lt2>
          <a:srgbClr val="FFCC66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8">
        <a:dk1>
          <a:srgbClr val="000000"/>
        </a:dk1>
        <a:lt1>
          <a:srgbClr val="2F83E9"/>
        </a:lt1>
        <a:dk2>
          <a:srgbClr val="000000"/>
        </a:dk2>
        <a:lt2>
          <a:srgbClr val="CC3300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9">
        <a:dk1>
          <a:srgbClr val="000000"/>
        </a:dk1>
        <a:lt1>
          <a:srgbClr val="2F83E9"/>
        </a:lt1>
        <a:dk2>
          <a:srgbClr val="000000"/>
        </a:dk2>
        <a:lt2>
          <a:srgbClr val="CCCC00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10">
        <a:dk1>
          <a:srgbClr val="000000"/>
        </a:dk1>
        <a:lt1>
          <a:srgbClr val="2F83E9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FF3300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11">
        <a:dk1>
          <a:srgbClr val="000000"/>
        </a:dk1>
        <a:lt1>
          <a:srgbClr val="2F83E9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FFFFF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12">
        <a:dk1>
          <a:srgbClr val="000000"/>
        </a:dk1>
        <a:lt1>
          <a:srgbClr val="2F83E9"/>
        </a:lt1>
        <a:dk2>
          <a:srgbClr val="000000"/>
        </a:dk2>
        <a:lt2>
          <a:srgbClr val="FF5050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FFFFF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13">
        <a:dk1>
          <a:srgbClr val="000000"/>
        </a:dk1>
        <a:lt1>
          <a:srgbClr val="2F83E9"/>
        </a:lt1>
        <a:dk2>
          <a:srgbClr val="000000"/>
        </a:dk2>
        <a:lt2>
          <a:srgbClr val="CCECFF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000000"/>
        </a:accent4>
        <a:accent5>
          <a:srgbClr val="ADB8FF"/>
        </a:accent5>
        <a:accent6>
          <a:srgbClr val="8AB9E7"/>
        </a:accent6>
        <a:hlink>
          <a:srgbClr val="CCECF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14">
        <a:dk1>
          <a:srgbClr val="CCECFF"/>
        </a:dk1>
        <a:lt1>
          <a:srgbClr val="FFFFFF"/>
        </a:lt1>
        <a:dk2>
          <a:srgbClr val="2F83E9"/>
        </a:dk2>
        <a:lt2>
          <a:srgbClr val="000000"/>
        </a:lt2>
        <a:accent1>
          <a:srgbClr val="3366FF"/>
        </a:accent1>
        <a:accent2>
          <a:srgbClr val="99CCFF"/>
        </a:accent2>
        <a:accent3>
          <a:srgbClr val="ADC1F2"/>
        </a:accent3>
        <a:accent4>
          <a:srgbClr val="DADADA"/>
        </a:accent4>
        <a:accent5>
          <a:srgbClr val="ADB8FF"/>
        </a:accent5>
        <a:accent6>
          <a:srgbClr val="8AB9E7"/>
        </a:accent6>
        <a:hlink>
          <a:srgbClr val="CCECFF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15">
        <a:dk1>
          <a:srgbClr val="FFFFFF"/>
        </a:dk1>
        <a:lt1>
          <a:srgbClr val="FFFFFF"/>
        </a:lt1>
        <a:dk2>
          <a:srgbClr val="2F83E9"/>
        </a:dk2>
        <a:lt2>
          <a:srgbClr val="000000"/>
        </a:lt2>
        <a:accent1>
          <a:srgbClr val="3366FF"/>
        </a:accent1>
        <a:accent2>
          <a:srgbClr val="FFFF66"/>
        </a:accent2>
        <a:accent3>
          <a:srgbClr val="ADC1F2"/>
        </a:accent3>
        <a:accent4>
          <a:srgbClr val="DADADA"/>
        </a:accent4>
        <a:accent5>
          <a:srgbClr val="ADB8FF"/>
        </a:accent5>
        <a:accent6>
          <a:srgbClr val="E7E75C"/>
        </a:accent6>
        <a:hlink>
          <a:srgbClr val="66FFFF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16">
        <a:dk1>
          <a:srgbClr val="FFFFFF"/>
        </a:dk1>
        <a:lt1>
          <a:srgbClr val="FFFFFF"/>
        </a:lt1>
        <a:dk2>
          <a:srgbClr val="2F83E9"/>
        </a:dk2>
        <a:lt2>
          <a:srgbClr val="000000"/>
        </a:lt2>
        <a:accent1>
          <a:srgbClr val="3366FF"/>
        </a:accent1>
        <a:accent2>
          <a:srgbClr val="FFFF66"/>
        </a:accent2>
        <a:accent3>
          <a:srgbClr val="ADC1F2"/>
        </a:accent3>
        <a:accent4>
          <a:srgbClr val="DADADA"/>
        </a:accent4>
        <a:accent5>
          <a:srgbClr val="ADB8FF"/>
        </a:accent5>
        <a:accent6>
          <a:srgbClr val="E7E75C"/>
        </a:accent6>
        <a:hlink>
          <a:srgbClr val="FFFF66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534</TotalTime>
  <Words>552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Times New Roman</vt:lpstr>
      <vt:lpstr>Arial Narrow</vt:lpstr>
      <vt:lpstr>Wingdings</vt:lpstr>
      <vt:lpstr>Monotype Corsiva</vt:lpstr>
      <vt:lpstr>Georgia</vt:lpstr>
      <vt:lpstr>Tahoma</vt:lpstr>
      <vt:lpstr>Verdana</vt:lpstr>
      <vt:lpstr>Communicating Bad News</vt:lpstr>
      <vt:lpstr>Слайд 1</vt:lpstr>
      <vt:lpstr>История Конституции</vt:lpstr>
      <vt:lpstr>История Конституции. </vt:lpstr>
      <vt:lpstr>История Конституции</vt:lpstr>
      <vt:lpstr>История  Конституции</vt:lpstr>
      <vt:lpstr>История  Конституции</vt:lpstr>
      <vt:lpstr>История  Конституции</vt:lpstr>
      <vt:lpstr>История  Конституции</vt:lpstr>
      <vt:lpstr>Конституция 1977 года.</vt:lpstr>
      <vt:lpstr>Создание Конституции  «Новой России»</vt:lpstr>
      <vt:lpstr>Слайд 11</vt:lpstr>
      <vt:lpstr>Мнение народа</vt:lpstr>
      <vt:lpstr>История Конституции.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Евгения</cp:lastModifiedBy>
  <cp:revision>12</cp:revision>
  <cp:lastPrinted>1601-01-01T00:00:00Z</cp:lastPrinted>
  <dcterms:created xsi:type="dcterms:W3CDTF">1601-01-01T00:00:00Z</dcterms:created>
  <dcterms:modified xsi:type="dcterms:W3CDTF">2011-12-03T15:04:53Z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