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71" r:id="rId3"/>
    <p:sldId id="283" r:id="rId4"/>
    <p:sldId id="277" r:id="rId5"/>
    <p:sldId id="263" r:id="rId6"/>
    <p:sldId id="279" r:id="rId7"/>
    <p:sldId id="278" r:id="rId8"/>
    <p:sldId id="281" r:id="rId9"/>
    <p:sldId id="258" r:id="rId10"/>
    <p:sldId id="257" r:id="rId11"/>
    <p:sldId id="280" r:id="rId12"/>
    <p:sldId id="259" r:id="rId13"/>
    <p:sldId id="260" r:id="rId14"/>
    <p:sldId id="261" r:id="rId15"/>
    <p:sldId id="262" r:id="rId16"/>
    <p:sldId id="276" r:id="rId17"/>
    <p:sldId id="264" r:id="rId18"/>
    <p:sldId id="265" r:id="rId19"/>
    <p:sldId id="266" r:id="rId20"/>
    <p:sldId id="274" r:id="rId21"/>
    <p:sldId id="273" r:id="rId22"/>
    <p:sldId id="275" r:id="rId23"/>
    <p:sldId id="267" r:id="rId24"/>
    <p:sldId id="269" r:id="rId25"/>
    <p:sldId id="270" r:id="rId26"/>
    <p:sldId id="28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FF"/>
    <a:srgbClr val="9900CC"/>
    <a:srgbClr val="996633"/>
    <a:srgbClr val="990000"/>
    <a:srgbClr val="00CC99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8" autoAdjust="0"/>
    <p:restoredTop sz="94660"/>
  </p:normalViewPr>
  <p:slideViewPr>
    <p:cSldViewPr snapToGrid="0">
      <p:cViewPr varScale="1">
        <p:scale>
          <a:sx n="52" d="100"/>
          <a:sy n="52" d="100"/>
        </p:scale>
        <p:origin x="-99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84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184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184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184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4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4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4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4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185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185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5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6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187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187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7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8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189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189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89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190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190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190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19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19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19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91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1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190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190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191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3DF822-2A73-4A7A-9212-0E3E4B606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F6D9E-2064-449F-BB3C-E094A44FC4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709FD-1992-4123-B80F-D7CF17C06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D12307-8709-4E8D-A155-F8FFFB7A9A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C0DDA7-AFD4-4EC2-B227-819FCD14F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E7079C-75D6-4486-B3FE-8DB3504742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FA417-C2D2-41EA-BF9C-09A59B05D9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91350-8BE1-46BA-82DB-4A16DEBAC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57E00-913F-4932-B41B-B43BF8F7E6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D2872-79F2-43C8-8B1E-2BE5ACF0DA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49D65-D631-4E60-A73C-8742FABCCB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B7C6-006D-4C41-B5AC-AE9A3E6CE1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EA255-4A49-418F-A794-FF0D39DF3A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16CA-69F3-4686-96FD-69D428D614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9081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08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082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08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083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08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085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08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087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08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08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087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08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08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08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08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908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08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08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08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08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050ECB8-BD04-409E-8FA7-2A61DB20B38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users\gimn%20Russia.mp3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ru/main/page7.html" TargetMode="External"/><Relationship Id="rId13" Type="http://schemas.openxmlformats.org/officeDocument/2006/relationships/image" Target="../media/image14.jpeg"/><Relationship Id="rId18" Type="http://schemas.openxmlformats.org/officeDocument/2006/relationships/hyperlink" Target="http://www.genproc.gov.ru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12" Type="http://schemas.openxmlformats.org/officeDocument/2006/relationships/hyperlink" Target="http://www.scrf.gov.ru/" TargetMode="External"/><Relationship Id="rId17" Type="http://schemas.openxmlformats.org/officeDocument/2006/relationships/image" Target="../media/image16.jpeg"/><Relationship Id="rId2" Type="http://schemas.openxmlformats.org/officeDocument/2006/relationships/image" Target="../media/image8.png"/><Relationship Id="rId16" Type="http://schemas.openxmlformats.org/officeDocument/2006/relationships/hyperlink" Target="http://www.ach.g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v.ru/main/ministry/isp-vlast44.html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5" Type="http://schemas.openxmlformats.org/officeDocument/2006/relationships/image" Target="../media/image15.jpeg"/><Relationship Id="rId10" Type="http://schemas.openxmlformats.org/officeDocument/2006/relationships/hyperlink" Target="http://www.gov.ru/main/page10.html" TargetMode="External"/><Relationship Id="rId19" Type="http://schemas.openxmlformats.org/officeDocument/2006/relationships/image" Target="../media/image17.jpeg"/><Relationship Id="rId4" Type="http://schemas.openxmlformats.org/officeDocument/2006/relationships/hyperlink" Target="http://www.gov.ru/main/page3.html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://www.cikrf.ru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ma.g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313" y="2012950"/>
            <a:ext cx="7772400" cy="1736725"/>
          </a:xfrm>
        </p:spPr>
        <p:txBody>
          <a:bodyPr/>
          <a:lstStyle/>
          <a:p>
            <a:r>
              <a:rPr lang="ru-RU" sz="4400" b="1"/>
              <a:t>Презентация </a:t>
            </a:r>
            <a:br>
              <a:rPr lang="ru-RU" sz="4400" b="1"/>
            </a:br>
            <a:r>
              <a:rPr lang="ru-RU" sz="4400" b="1"/>
              <a:t>«Мы – граждане великой России»</a:t>
            </a:r>
            <a:br>
              <a:rPr lang="ru-RU" sz="4400" b="1"/>
            </a:br>
            <a:r>
              <a:rPr lang="ru-RU" sz="3600"/>
              <a:t>	</a:t>
            </a:r>
            <a:r>
              <a:rPr lang="ru-RU" sz="2400"/>
              <a:t>(ко дню Конституции Российской 	Федерации)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Государственный гимн </a:t>
            </a:r>
            <a:br>
              <a:rPr lang="ru-RU" sz="3600" b="1"/>
            </a:br>
            <a:r>
              <a:rPr lang="ru-RU" sz="3600" b="1"/>
              <a:t>Российской Федерации</a:t>
            </a:r>
            <a:r>
              <a:rPr lang="ru-RU" sz="2800"/>
              <a:t/>
            </a:r>
            <a:br>
              <a:rPr lang="ru-RU" sz="2800"/>
            </a:br>
            <a:endParaRPr lang="ru-RU" sz="1800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46313" y="1322388"/>
            <a:ext cx="5954712" cy="51784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Россия - священная наша держава,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Россия - любимая наша страна.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Могучая воля, великая слава 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Твое достоянье на все времена!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Славься, Отечество наше свободное,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Братских народов союз вековой,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Предками данная мудрость народная!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Славься, страна! Мы гордимся тобой!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От южных морей до полярного края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Раскинулись наши леса и поля.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Одна ты на свете! Одна ты такая 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Хранимая Богом родная земля!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Славься, Отечество наше свободное,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Братских народов союз вековой,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Предками данная мудрость народная!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	Славься, страна! Мы гордимся тобой!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3702050" y="6248400"/>
            <a:ext cx="517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effectLst/>
              </a:rPr>
              <a:t>(Исполняется участниками мероприятия)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Гимн Российской        Федерации</a:t>
            </a:r>
          </a:p>
        </p:txBody>
      </p:sp>
      <p:pic>
        <p:nvPicPr>
          <p:cNvPr id="269316" name="Picture 4" descr="флаг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3150" y="1547813"/>
            <a:ext cx="7077075" cy="5110162"/>
          </a:xfrm>
          <a:prstGeom prst="rect">
            <a:avLst/>
          </a:prstGeom>
          <a:noFill/>
        </p:spPr>
      </p:pic>
      <p:pic>
        <p:nvPicPr>
          <p:cNvPr id="269317" name="gimn Russi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119" fill="hold"/>
                                        <p:tgtEl>
                                          <p:spTgt spid="269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931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85738"/>
            <a:ext cx="8385175" cy="1238250"/>
          </a:xfrm>
        </p:spPr>
        <p:txBody>
          <a:bodyPr/>
          <a:lstStyle/>
          <a:p>
            <a:r>
              <a:rPr lang="ru-RU" sz="3200" i="1"/>
              <a:t>Государственный герб </a:t>
            </a:r>
            <a:br>
              <a:rPr lang="ru-RU" sz="3200" i="1"/>
            </a:br>
            <a:r>
              <a:rPr lang="ru-RU" sz="3200" i="1"/>
              <a:t>Российской Федерации</a:t>
            </a:r>
            <a:r>
              <a:rPr lang="ru-RU"/>
              <a:t> 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05000"/>
            <a:ext cx="54102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Закон «О государственном гербе Российской Федерации» даёт следующее его описание: Государственный герб Российской Федерации представляет собой четырёхугольный, с закруглёнными нижними углами, заострённый в оконечности красный геральдический щит с золотым двуглавым орлом, поднявшим вверх распущенные крылья. Орёл увенчан двумя малыми коронами и над ними одной большой короной, соединёнными лентой. В правой лапе орла </a:t>
            </a:r>
            <a:r>
              <a:rPr lang="en-US" sz="1600"/>
              <a:t>-</a:t>
            </a:r>
            <a:r>
              <a:rPr lang="ru-RU" sz="1600"/>
              <a:t> скипетр, в левой </a:t>
            </a:r>
            <a:r>
              <a:rPr lang="en-US" sz="1600"/>
              <a:t>-</a:t>
            </a:r>
            <a:r>
              <a:rPr lang="ru-RU" sz="1600"/>
              <a:t> держава. На груди орла в красном щите </a:t>
            </a:r>
            <a:r>
              <a:rPr lang="en-US" sz="1600"/>
              <a:t>-</a:t>
            </a:r>
            <a:r>
              <a:rPr lang="ru-RU" sz="1600"/>
              <a:t> серебряный всадник в синем плаще на серебряном коне, поражающий серебряным копьём чёрного, опрокинутого навзничь, дракона.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В начале нового тысячелетия возродилась государственная эмблема, имеющая в России 500-летнюю историю.  Двуглавый орёл символизирует государственность Российской Федерации, её суверенитет (независимость), единение народов европейской и азиатской частей России.</a:t>
            </a:r>
          </a:p>
        </p:txBody>
      </p:sp>
      <p:pic>
        <p:nvPicPr>
          <p:cNvPr id="229384" name="Picture 8" descr="0"/>
          <p:cNvPicPr preferRelativeResize="0">
            <a:picLocks noGrp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2288" y="1892300"/>
            <a:ext cx="3048000" cy="32781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/>
              <a:t>Государственный герб </a:t>
            </a:r>
            <a:br>
              <a:rPr lang="ru-RU" sz="3600" i="1"/>
            </a:br>
            <a:r>
              <a:rPr lang="ru-RU" sz="3600" i="1"/>
              <a:t>Российской Федерации</a:t>
            </a:r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284788" y="1857375"/>
            <a:ext cx="3859212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Спокоен за наше Отечество,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Его охраняет не год –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Двуглавый орёл человечество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России на крыльях несёт.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В когтях его скипетр с державой,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Корона венчает его.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Увенчан он русскою славой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Единством народа всего.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Как символ Европы и Азии,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Украшен медалью златой,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Копьем поражает дракона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Георгий – наш всадник святой.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Наш герб – крепленье Отечества,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Оплот он богатства его.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/>
              <a:t>Пусть помнит Руси человечество – Святыня дороже всего! </a:t>
            </a:r>
          </a:p>
        </p:txBody>
      </p:sp>
      <p:pic>
        <p:nvPicPr>
          <p:cNvPr id="232456" name="Picture 8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9550" y="1798638"/>
            <a:ext cx="4876800" cy="34337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686800" cy="1431925"/>
          </a:xfrm>
        </p:spPr>
        <p:txBody>
          <a:bodyPr/>
          <a:lstStyle/>
          <a:p>
            <a:r>
              <a:rPr lang="ru-RU" sz="3900" i="1"/>
              <a:t>Государственный флаг                                                                                                       Российской Федерации</a:t>
            </a:r>
            <a:r>
              <a:rPr lang="ru-RU" sz="4800"/>
              <a:t> 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37063" y="1887538"/>
            <a:ext cx="4706937" cy="4970462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ru-RU" sz="700">
                <a:latin typeface="Tahoma" pitchFamily="34" charset="0"/>
              </a:rPr>
              <a:t>  </a:t>
            </a:r>
            <a:r>
              <a:rPr lang="ru-RU" sz="1600"/>
              <a:t>Государственный флаг Российской Федерации представляет собой прямоугольное полотнище из трёх равновеликих горизонтальных полос: верхней - белого, средней - синего и нижней - красного цвета. Отношение ширины флага к его длине 2:3.</a:t>
            </a:r>
          </a:p>
          <a:p>
            <a:pPr>
              <a:buClr>
                <a:schemeClr val="accent2"/>
              </a:buClr>
            </a:pPr>
            <a:r>
              <a:rPr lang="ru-RU" sz="1600"/>
              <a:t> Государственный флаг Российской Федерации постоянно поднят на зданиях органов власти нашей страны. Он вывешивается в дни государственных праздников и торжественных церемоний. Поднимается на зданиях дипломатических представительств России за рубежом. </a:t>
            </a:r>
          </a:p>
          <a:p>
            <a:pPr>
              <a:buClr>
                <a:schemeClr val="accent2"/>
              </a:buClr>
            </a:pPr>
            <a:r>
              <a:rPr lang="ru-RU" sz="1600"/>
              <a:t> Флаг свидетельствует о принадлежности к России, обозначает её территорию, подтверждает государственные функции органов, над зданиями которых он реет.</a:t>
            </a:r>
          </a:p>
        </p:txBody>
      </p:sp>
      <p:pic>
        <p:nvPicPr>
          <p:cNvPr id="234505" name="Picture 9" descr="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7650" y="2159000"/>
            <a:ext cx="4129088" cy="275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2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" y="1633538"/>
            <a:ext cx="5395913" cy="4354512"/>
          </a:xfrm>
          <a:prstGeom prst="rect">
            <a:avLst/>
          </a:prstGeom>
          <a:noFill/>
        </p:spPr>
      </p:pic>
      <p:sp>
        <p:nvSpPr>
          <p:cNvPr id="237573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5564188" y="1843088"/>
            <a:ext cx="3579812" cy="41910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b="1" i="1"/>
              <a:t>Словно крылья полотнище плещется,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Отражая ветра напор,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Символ нашего государства – 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Флаг соцветия триколор.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Белый цвет – символ чистоты,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И свобода – полоской неба,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И все это, как знаешь ты,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Обрамляет кровью победа.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Я горжусь тобой, символ Родины,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Что сумел в себя ты вобрать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И просторы свои, и историю, </a:t>
            </a:r>
          </a:p>
          <a:p>
            <a:pPr>
              <a:buFont typeface="Wingdings" pitchFamily="2" charset="2"/>
              <a:buNone/>
            </a:pPr>
            <a:r>
              <a:rPr lang="ru-RU" sz="1600" b="1" i="1"/>
              <a:t>И любовь, что дала нам мать!</a:t>
            </a:r>
          </a:p>
          <a:p>
            <a:pPr algn="r">
              <a:buFont typeface="Wingdings" pitchFamily="2" charset="2"/>
              <a:buNone/>
            </a:pPr>
            <a:endParaRPr lang="ru-RU" sz="1600" b="1" i="1"/>
          </a:p>
          <a:p>
            <a:pPr algn="r">
              <a:buFont typeface="Wingdings" pitchFamily="2" charset="2"/>
              <a:buNone/>
            </a:pPr>
            <a:r>
              <a:rPr lang="ru-RU" sz="1600"/>
              <a:t>(Д.Попова, 16 лет)</a:t>
            </a:r>
          </a:p>
        </p:txBody>
      </p:sp>
      <p:sp>
        <p:nvSpPr>
          <p:cNvPr id="237574" name="Rectangle 6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 anchorCtr="0"/>
          <a:lstStyle/>
          <a:p>
            <a:r>
              <a:rPr lang="ru-RU" sz="3600" i="1"/>
              <a:t>Государственный флаг                                                                                                       Российской Федерации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21" name="Picture 5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" cy="9525"/>
          </a:xfrm>
          <a:prstGeom prst="rect">
            <a:avLst/>
          </a:prstGeom>
          <a:noFill/>
        </p:spPr>
      </p:pic>
      <p:pic>
        <p:nvPicPr>
          <p:cNvPr id="265223" name="Picture 7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" cy="9525"/>
          </a:xfrm>
          <a:prstGeom prst="rect">
            <a:avLst/>
          </a:prstGeom>
          <a:noFill/>
        </p:spPr>
      </p:pic>
      <p:graphicFrame>
        <p:nvGraphicFramePr>
          <p:cNvPr id="265291" name="Group 75"/>
          <p:cNvGraphicFramePr>
            <a:graphicFrameLocks noGrp="1"/>
          </p:cNvGraphicFramePr>
          <p:nvPr/>
        </p:nvGraphicFramePr>
        <p:xfrm>
          <a:off x="1588" y="174625"/>
          <a:ext cx="9142412" cy="1555433"/>
        </p:xfrm>
        <a:graphic>
          <a:graphicData uri="http://schemas.openxmlformats.org/drawingml/2006/table">
            <a:tbl>
              <a:tblPr/>
              <a:tblGrid>
                <a:gridCol w="5492750"/>
                <a:gridCol w="3649662"/>
              </a:tblGrid>
              <a:tr h="5683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Органы государственной 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власти в РФ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5260" name="Picture 44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7700" y="241300"/>
            <a:ext cx="19050" cy="9525"/>
          </a:xfrm>
          <a:prstGeom prst="rect">
            <a:avLst/>
          </a:prstGeom>
          <a:noFill/>
        </p:spPr>
      </p:pic>
      <p:pic>
        <p:nvPicPr>
          <p:cNvPr id="265262" name="Picture 46" descr="===============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8" y="1435100"/>
            <a:ext cx="4762500" cy="38100"/>
          </a:xfrm>
          <a:prstGeom prst="rect">
            <a:avLst/>
          </a:prstGeom>
          <a:noFill/>
        </p:spPr>
      </p:pic>
      <p:pic>
        <p:nvPicPr>
          <p:cNvPr id="265265" name="Picture 49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2443163"/>
            <a:ext cx="9525" cy="95250"/>
          </a:xfrm>
          <a:prstGeom prst="rect">
            <a:avLst/>
          </a:prstGeom>
          <a:noFill/>
        </p:spPr>
      </p:pic>
      <p:pic>
        <p:nvPicPr>
          <p:cNvPr id="265266" name="Picture 50" descr="ПРЕЗИДЕНТ РОССИЙСКОЙ ФЕДЕРАЦИИ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2313" y="1779588"/>
            <a:ext cx="1417637" cy="1443037"/>
          </a:xfrm>
          <a:prstGeom prst="rect">
            <a:avLst/>
          </a:prstGeom>
          <a:noFill/>
        </p:spPr>
      </p:pic>
      <p:pic>
        <p:nvPicPr>
          <p:cNvPr id="265267" name="Picture 51" descr="ФЕДЕРАЛЬНЫЕ ОРГАНЫ ИСПОЛНИТЕЛЬНОЙ ВЛАСТИ РОССИИ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8738" y="1806575"/>
            <a:ext cx="1430337" cy="1430338"/>
          </a:xfrm>
          <a:prstGeom prst="rect">
            <a:avLst/>
          </a:prstGeom>
          <a:noFill/>
        </p:spPr>
      </p:pic>
      <p:pic>
        <p:nvPicPr>
          <p:cNvPr id="265268" name="Picture 52" descr="ФЕДЕРАЛЬНОЕ СОБРАНИЕ РОССИИ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56113" y="1785938"/>
            <a:ext cx="1435100" cy="1460500"/>
          </a:xfrm>
          <a:prstGeom prst="rect">
            <a:avLst/>
          </a:prstGeom>
          <a:noFill/>
        </p:spPr>
      </p:pic>
      <p:pic>
        <p:nvPicPr>
          <p:cNvPr id="265269" name="Picture 53" descr="СУДЕБНАЯ ВЛАСТЬ РОССИИ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75388" y="1800225"/>
            <a:ext cx="1366837" cy="1416050"/>
          </a:xfrm>
          <a:prstGeom prst="rect">
            <a:avLst/>
          </a:prstGeom>
          <a:noFill/>
        </p:spPr>
      </p:pic>
      <p:pic>
        <p:nvPicPr>
          <p:cNvPr id="265270" name="Picture 54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302125"/>
            <a:ext cx="9525" cy="95250"/>
          </a:xfrm>
          <a:prstGeom prst="rect">
            <a:avLst/>
          </a:prstGeom>
          <a:noFill/>
        </p:spPr>
      </p:pic>
      <p:pic>
        <p:nvPicPr>
          <p:cNvPr id="265271" name="Picture 55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5338763"/>
            <a:ext cx="238125" cy="9525"/>
          </a:xfrm>
          <a:prstGeom prst="rect">
            <a:avLst/>
          </a:prstGeom>
          <a:noFill/>
        </p:spPr>
      </p:pic>
      <p:pic>
        <p:nvPicPr>
          <p:cNvPr id="265272" name="Picture 56" descr="СОВЕТ БЕЗОПАСНОСТИ РОССИИ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063" y="4235450"/>
            <a:ext cx="1393825" cy="1830388"/>
          </a:xfrm>
          <a:prstGeom prst="rect">
            <a:avLst/>
          </a:prstGeom>
          <a:noFill/>
        </p:spPr>
      </p:pic>
      <p:pic>
        <p:nvPicPr>
          <p:cNvPr id="265273" name="Picture 57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5338763"/>
            <a:ext cx="190500" cy="9525"/>
          </a:xfrm>
          <a:prstGeom prst="rect">
            <a:avLst/>
          </a:prstGeom>
          <a:noFill/>
        </p:spPr>
      </p:pic>
      <p:pic>
        <p:nvPicPr>
          <p:cNvPr id="265274" name="Picture 58" descr="ЦЕНТРАЛЬНАЯ ИЗБИРАТЕЛЬНАЯ КОМИССИЯ РОССИИ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38425" y="4221163"/>
            <a:ext cx="1420813" cy="1865312"/>
          </a:xfrm>
          <a:prstGeom prst="rect">
            <a:avLst/>
          </a:prstGeom>
          <a:noFill/>
        </p:spPr>
      </p:pic>
      <p:pic>
        <p:nvPicPr>
          <p:cNvPr id="265275" name="Picture 59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175" y="5338763"/>
            <a:ext cx="190500" cy="9525"/>
          </a:xfrm>
          <a:prstGeom prst="rect">
            <a:avLst/>
          </a:prstGeom>
          <a:noFill/>
        </p:spPr>
      </p:pic>
      <p:pic>
        <p:nvPicPr>
          <p:cNvPr id="265276" name="Picture 60" descr="СЧЕТНАЯ ПАЛАТА РОССИИ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59300" y="4208463"/>
            <a:ext cx="1392238" cy="1827212"/>
          </a:xfrm>
          <a:prstGeom prst="rect">
            <a:avLst/>
          </a:prstGeom>
          <a:noFill/>
        </p:spPr>
      </p:pic>
      <p:pic>
        <p:nvPicPr>
          <p:cNvPr id="265277" name="Picture 61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0975" y="5338763"/>
            <a:ext cx="190500" cy="9525"/>
          </a:xfrm>
          <a:prstGeom prst="rect">
            <a:avLst/>
          </a:prstGeom>
          <a:noFill/>
        </p:spPr>
      </p:pic>
      <p:pic>
        <p:nvPicPr>
          <p:cNvPr id="265278" name="Picture 62" descr="ГЕНЕРАЛЬНАЯ ПРОКУРАТУРА РОССИЙСКОЙ ФЕДЕРАЦИИ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40475" y="4216400"/>
            <a:ext cx="1697038" cy="1833563"/>
          </a:xfrm>
          <a:prstGeom prst="rect">
            <a:avLst/>
          </a:prstGeom>
          <a:noFill/>
        </p:spPr>
      </p:pic>
      <p:pic>
        <p:nvPicPr>
          <p:cNvPr id="265279" name="Picture 63" descr="bla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5338763"/>
            <a:ext cx="247650" cy="9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9550"/>
            <a:ext cx="8385175" cy="936625"/>
          </a:xfrm>
        </p:spPr>
        <p:txBody>
          <a:bodyPr/>
          <a:lstStyle/>
          <a:p>
            <a:r>
              <a:rPr lang="ru-RU" sz="3600" b="1" i="1"/>
              <a:t>Президент Российской Федерации</a:t>
            </a:r>
            <a:r>
              <a:rPr lang="ru-RU" sz="4800"/>
              <a:t> </a:t>
            </a:r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11713" y="1404938"/>
            <a:ext cx="4065587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ВЛАДИМИР ВЛАДИМИРОВИЧ ПУТИН</a:t>
            </a:r>
            <a:endParaRPr lang="en-US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Президент Российской Федерации с 2000 года.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В.В. Путин родился 7 октября 1952 года в городе Ленинграде.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В 1975 году В.В. Путин закончил юридический факультет Ленинградского государственного университета и по распределению был направлен на работу в органы государственной безопасности. В 1985 - 1990 годах находился в служебной командировке в ГДР. 20 августа 1991 года подал рапорт об увольнении из органов государственной безопасности.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С 12 июня 1991 года - председатель Комитета по внешним связям мэрии Санкт-Петербурга. </a:t>
            </a:r>
          </a:p>
        </p:txBody>
      </p:sp>
      <p:pic>
        <p:nvPicPr>
          <p:cNvPr id="239622" name="Picture 6" descr="L23_p3_4(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0363" y="2046288"/>
            <a:ext cx="4214812" cy="2816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301625"/>
            <a:ext cx="8296275" cy="5394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В 1994 - 96 годах - первый заместитель председателя правительства Санкт-Петербурга - председатель Комитета по внешним связям мэрии Санкт-Петербурга. Возглавлял городскую комиссию по оперативным вопросам.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В августе 1996 года был переведен в Москву на должность заместителя управляющего делами Президента РФ.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 марта 1997 года - заместитель руководителя администрации Президента РФ - начальник Главного контрольного управления.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 мая 1998 года - первый заместитель руководителя администрации Президента РФ (по работе с территориями).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В июле 1998 года назначен директором Федеральной Службы безопасности, в марте 1999 года - секретарем Совета Безопасности РФ.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 августа 1999 года - Председатель Правительства РФ.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 31 декабря 1999 года - Исполняющий обязанности Президента РФ.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26 марта 2000 года избран Президентом Российской Федерации.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Кандидат экономических наук.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Свободно владеет немецким языком, может объясняться на английском.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 11 лет занимается самбо и дзюдо. Неоднократный чемпион Санкт-Петербурга по самбо. В 1973 году стал мастером спорта по самбо, в 1975 году - по дзюдо.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Супруга - Людмила Александровна Путина, выпускница филологического факультета Ленинградского государственного университета. Владеет немецким, испанским и французским языками.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В семье Путиных двое детей - дочери Маша и Катя.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/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1993900" y="5973763"/>
            <a:ext cx="6853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effectLst/>
              </a:rPr>
              <a:t>(Комментированное чтение статей №80-81 Конституции РФ участниками мероприятия)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3" name="Rectangle 5"/>
          <p:cNvSpPr>
            <a:spLocks noGrp="1" noChangeArrowheads="1"/>
          </p:cNvSpPr>
          <p:nvPr>
            <p:ph type="title"/>
          </p:nvPr>
        </p:nvSpPr>
        <p:spPr>
          <a:xfrm>
            <a:off x="474663" y="5040313"/>
            <a:ext cx="8385175" cy="1431925"/>
          </a:xfrm>
        </p:spPr>
        <p:txBody>
          <a:bodyPr/>
          <a:lstStyle/>
          <a:p>
            <a:pPr algn="l"/>
            <a:r>
              <a:rPr lang="ru-RU" sz="1800" b="1"/>
              <a:t>В настоящее время Россия занимает часть восточной Европы и северную часть Азии. Это самое большое государство в мире по площади - 17075400 кв.км. Протяжённость сухопутных границ - 20322 км, морских - около 38000 км. Cтолицей Российской Федерации является город Москва.</a:t>
            </a:r>
          </a:p>
        </p:txBody>
      </p:sp>
      <p:pic>
        <p:nvPicPr>
          <p:cNvPr id="242695" name="Picture 7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4838" y="1187450"/>
            <a:ext cx="8078787" cy="3763963"/>
          </a:xfrm>
        </p:spPr>
      </p:pic>
      <p:sp>
        <p:nvSpPr>
          <p:cNvPr id="242696" name="Rectangle 8"/>
          <p:cNvSpPr>
            <a:spLocks noRot="1" noChangeArrowheads="1"/>
          </p:cNvSpPr>
          <p:nvPr/>
        </p:nvSpPr>
        <p:spPr bwMode="auto">
          <a:xfrm>
            <a:off x="174625" y="150813"/>
            <a:ext cx="87979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Территория Российской Федерации</a:t>
            </a:r>
            <a:r>
              <a:rPr lang="ru-RU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4800600" y="3200400"/>
            <a:ext cx="3962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effectLst/>
              </a:rPr>
              <a:t>Россия… </a:t>
            </a:r>
          </a:p>
          <a:p>
            <a:r>
              <a:rPr lang="ru-RU" b="1" i="1">
                <a:effectLst/>
              </a:rPr>
              <a:t>Как из песни слово,</a:t>
            </a:r>
          </a:p>
          <a:p>
            <a:r>
              <a:rPr lang="ru-RU" b="1" i="1">
                <a:effectLst/>
              </a:rPr>
              <a:t>Березок юная листва,</a:t>
            </a:r>
          </a:p>
          <a:p>
            <a:r>
              <a:rPr lang="ru-RU" b="1" i="1">
                <a:effectLst/>
              </a:rPr>
              <a:t>Кругом леса, поля и реки, Раздолье, русская душа – </a:t>
            </a:r>
          </a:p>
          <a:p>
            <a:r>
              <a:rPr lang="ru-RU" b="1" i="1">
                <a:effectLst/>
              </a:rPr>
              <a:t>Люблю тебя, моя Россия, </a:t>
            </a:r>
          </a:p>
          <a:p>
            <a:r>
              <a:rPr lang="ru-RU" b="1" i="1">
                <a:effectLst/>
              </a:rPr>
              <a:t>За ясный свет твоих очей, </a:t>
            </a:r>
          </a:p>
          <a:p>
            <a:r>
              <a:rPr lang="ru-RU" b="1" i="1">
                <a:effectLst/>
              </a:rPr>
              <a:t>За голос звонкий, как ручей.</a:t>
            </a:r>
          </a:p>
          <a:p>
            <a:r>
              <a:rPr lang="ru-RU" b="1" i="1">
                <a:effectLst/>
              </a:rPr>
              <a:t>Люблю, глубоко понимаю</a:t>
            </a:r>
          </a:p>
          <a:p>
            <a:r>
              <a:rPr lang="ru-RU" b="1" i="1">
                <a:effectLst/>
              </a:rPr>
              <a:t>Степей задумчивую грусть,</a:t>
            </a:r>
          </a:p>
          <a:p>
            <a:r>
              <a:rPr lang="ru-RU" b="1" i="1">
                <a:effectLst/>
              </a:rPr>
              <a:t>Люблю всё то, что называют</a:t>
            </a:r>
          </a:p>
          <a:p>
            <a:r>
              <a:rPr lang="ru-RU" b="1" i="1">
                <a:effectLst/>
              </a:rPr>
              <a:t>Одним широким словом РУСЬ.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776288" y="3841750"/>
            <a:ext cx="40703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О, Россия, с нелегкой судьбою страна, </a:t>
            </a:r>
          </a:p>
          <a:p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У меня ты, Россия, как сердце, одна,</a:t>
            </a:r>
          </a:p>
          <a:p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И я другу скажу, я скажу и врагу – </a:t>
            </a:r>
          </a:p>
          <a:p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Без тебя, как без сердца, я прожить не смогу.</a:t>
            </a:r>
          </a:p>
          <a:p>
            <a:pPr algn="r"/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Ю. Друнина</a:t>
            </a: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</a:t>
            </a:r>
            <a:b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«Мы – граждане великой России»</a:t>
            </a:r>
            <a:b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(ко дню Конституции Российской 	Федерации)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/>
      <p:bldP spid="260101" grpId="0"/>
      <p:bldP spid="26010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79388"/>
            <a:ext cx="8385175" cy="711200"/>
          </a:xfrm>
        </p:spPr>
        <p:txBody>
          <a:bodyPr/>
          <a:lstStyle/>
          <a:p>
            <a:r>
              <a:rPr lang="ru-RU" sz="3600"/>
              <a:t>     Россия</a:t>
            </a:r>
            <a:r>
              <a:rPr lang="en-US" sz="3600"/>
              <a:t> </a:t>
            </a:r>
            <a:r>
              <a:rPr lang="ru-RU" sz="3600"/>
              <a:t>-</a:t>
            </a:r>
            <a:r>
              <a:rPr lang="en-US" sz="3600"/>
              <a:t> </a:t>
            </a:r>
            <a:r>
              <a:rPr lang="ru-RU" sz="3600"/>
              <a:t>моя любимая Родина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3172" name="Picture 4" descr="Жигулевский заповедник. Суходольные луга.&#10;Zhiguli reserve. Watershead meadow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3638"/>
            <a:ext cx="9144000" cy="60277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0238" y="231775"/>
            <a:ext cx="8231187" cy="493713"/>
          </a:xfrm>
        </p:spPr>
        <p:txBody>
          <a:bodyPr/>
          <a:lstStyle/>
          <a:p>
            <a:r>
              <a:rPr lang="ru-RU" sz="3200"/>
              <a:t>Наша малая родина –</a:t>
            </a:r>
            <a:r>
              <a:rPr lang="en-US" sz="3200"/>
              <a:t> </a:t>
            </a:r>
            <a:r>
              <a:rPr lang="ru-RU" sz="3200"/>
              <a:t>Южный Урал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2148" name="Picture 4" descr="Зимний лес. Средневозрастный березово-сосновый лес.&#10;Winter forest. Middleaged pine-birch forest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5663"/>
            <a:ext cx="9144000" cy="60023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39825"/>
          </a:xfrm>
        </p:spPr>
        <p:txBody>
          <a:bodyPr/>
          <a:lstStyle/>
          <a:p>
            <a:r>
              <a:rPr lang="ru-RU" i="1">
                <a:solidFill>
                  <a:srgbClr val="000066"/>
                </a:solidFill>
                <a:effectLst/>
              </a:rPr>
              <a:t>Уральские  горы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4125"/>
            <a:ext cx="8229600" cy="4525963"/>
          </a:xfrm>
        </p:spPr>
        <p:txBody>
          <a:bodyPr/>
          <a:lstStyle/>
          <a:p>
            <a:pPr lvl="1"/>
            <a:endParaRPr lang="ru-RU"/>
          </a:p>
        </p:txBody>
      </p:sp>
      <p:pic>
        <p:nvPicPr>
          <p:cNvPr id="264196" name="Picture 4" descr="Уральские горы. Среднее течение Чусовой. Светлохвойная тайга.&#10;Ural Mountains. Middle course of the Chusovaya river. Coniferous taig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06488"/>
            <a:ext cx="9144000" cy="5751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69900" y="177800"/>
            <a:ext cx="8229600" cy="1139825"/>
          </a:xfrm>
          <a:noFill/>
          <a:ln/>
        </p:spPr>
        <p:txBody>
          <a:bodyPr anchorCtr="0"/>
          <a:lstStyle/>
          <a:p>
            <a:r>
              <a:rPr lang="ru-RU" sz="3600" b="1" i="1"/>
              <a:t>Население Российской Федерации</a:t>
            </a:r>
            <a:r>
              <a:rPr lang="ru-RU" sz="3200"/>
              <a:t> </a:t>
            </a:r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19113" y="4541838"/>
            <a:ext cx="8007350" cy="2019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800">
                <a:latin typeface="Tahoma" pitchFamily="34" charset="0"/>
              </a:rPr>
              <a:t>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Коренное самое многочисленное население РФ - русские. Россия как территориальная целостность, сопоставимая с современной территорией Российской Федерации, в основном сложилась к середине XVIII века.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На 1 января 1999 года Россия - шестое по численности населения государство мира с населением 146,3 млн. человек. Средняя плотность населения - 8,6 человек на 1 кв.км.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Национальный состав России отличается большим разнообразием. Россия - многоязычная страна, её население разговаривает почти на 150 языках и 97,72% жителей владеют русским языком.</a:t>
            </a:r>
          </a:p>
        </p:txBody>
      </p:sp>
      <p:pic>
        <p:nvPicPr>
          <p:cNvPr id="244744" name="Picture 8" descr="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82725" y="1230313"/>
            <a:ext cx="5846763" cy="3294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Викторина </a:t>
            </a:r>
            <a:br>
              <a:rPr lang="ru-RU" sz="3200" b="1"/>
            </a:br>
            <a:r>
              <a:rPr lang="ru-RU" sz="3200" b="1"/>
              <a:t>«Кто лучше всех знает Россию?»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689100"/>
            <a:ext cx="8007350" cy="41894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Россия – самая большая по площади страна мира. Какова же её площадь? </a:t>
            </a:r>
          </a:p>
          <a:p>
            <a:pPr>
              <a:buFont typeface="Wingdings" pitchFamily="2" charset="2"/>
              <a:buNone/>
            </a:pPr>
            <a:r>
              <a:rPr lang="ru-RU" sz="18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1800"/>
              <a:t>Россия имеет самое большое в мире количество морей, омывающих её берега. Сколько же их всего?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Какое российское море самое мелководное на земле?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Какое российское озеро самое глубокое в мире?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  <a:r>
              <a:rPr lang="ru-RU" sz="1800" b="1" i="1"/>
              <a:t>(Байкал, до 1620 м)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В России самое большое количество озёр. Сколько же их у нас всего?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Какая российская река самая большая в мире среди рек, не имеющих стока в Мировой океан?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Какая  российская картинная галерея самая большая в мире?</a:t>
            </a:r>
          </a:p>
          <a:p>
            <a:pPr>
              <a:buFont typeface="Wingdings" pitchFamily="2" charset="2"/>
              <a:buNone/>
            </a:pPr>
            <a:r>
              <a:rPr lang="ru-RU" sz="1800" b="1" i="1"/>
              <a:t>	(Эрмитаж в Санкт-Петербурге. Чтобы посетить каждый из 322 залов этого музея, где хранится около 3 млн произведений искусства, надо пройти около 25 км.)</a:t>
            </a:r>
          </a:p>
          <a:p>
            <a:endParaRPr lang="ru-RU" sz="1800"/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2338388" y="1984375"/>
            <a:ext cx="3116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(17,1 млн кв. км)</a:t>
            </a:r>
          </a:p>
          <a:p>
            <a:pPr>
              <a:spcBef>
                <a:spcPct val="50000"/>
              </a:spcBef>
            </a:pPr>
            <a:endParaRPr lang="ru-RU">
              <a:effectLst/>
            </a:endParaRP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4679950" y="25527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(13)</a:t>
            </a:r>
          </a:p>
          <a:p>
            <a:endParaRPr lang="ru-RU">
              <a:effectLst/>
            </a:endParaRPr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3651250" y="4486275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(Более 1 млн.)</a:t>
            </a:r>
          </a:p>
          <a:p>
            <a:endParaRPr lang="ru-RU">
              <a:effectLst/>
            </a:endParaRPr>
          </a:p>
        </p:txBody>
      </p:sp>
      <p:sp>
        <p:nvSpPr>
          <p:cNvPr id="247815" name="Text Box 7"/>
          <p:cNvSpPr txBox="1">
            <a:spLocks noChangeArrowheads="1"/>
          </p:cNvSpPr>
          <p:nvPr/>
        </p:nvSpPr>
        <p:spPr bwMode="auto">
          <a:xfrm>
            <a:off x="4819650" y="4787900"/>
            <a:ext cx="21859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(Волга)</a:t>
            </a:r>
          </a:p>
          <a:p>
            <a:pPr>
              <a:spcBef>
                <a:spcPct val="50000"/>
              </a:spcBef>
            </a:pPr>
            <a:endParaRPr lang="ru-RU">
              <a:effectLst/>
            </a:endParaRPr>
          </a:p>
        </p:txBody>
      </p:sp>
      <p:sp>
        <p:nvSpPr>
          <p:cNvPr id="247816" name="Text Box 8"/>
          <p:cNvSpPr txBox="1">
            <a:spLocks noChangeArrowheads="1"/>
          </p:cNvSpPr>
          <p:nvPr/>
        </p:nvSpPr>
        <p:spPr bwMode="auto">
          <a:xfrm>
            <a:off x="6878638" y="2900363"/>
            <a:ext cx="359568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(Азовское)</a:t>
            </a:r>
          </a:p>
          <a:p>
            <a:pPr>
              <a:spcBef>
                <a:spcPct val="50000"/>
              </a:spcBef>
            </a:pPr>
            <a:endParaRPr lang="ru-RU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4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47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/>
      <p:bldP spid="247813" grpId="0"/>
      <p:bldP spid="247814" grpId="0"/>
      <p:bldP spid="247815" grpId="0"/>
      <p:bldP spid="2478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42" name="Rectangle 10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r>
              <a:rPr lang="ru-RU" sz="1800"/>
              <a:t>Какой российский город является самым большим из полярных городов мира? </a:t>
            </a:r>
          </a:p>
          <a:p>
            <a:r>
              <a:rPr lang="ru-RU" sz="1800"/>
              <a:t>В каком городе России находится самая высокая статуя в мире?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  <a:r>
              <a:rPr lang="ru-RU" sz="1800" b="1" i="1"/>
              <a:t>(В Волгограде, статуя «Родина-мать» высотой 82 м.)</a:t>
            </a:r>
          </a:p>
          <a:p>
            <a:r>
              <a:rPr lang="ru-RU" sz="1800"/>
              <a:t>Какой российский город  занимает первое место в мире по количеству мостов?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  <a:r>
              <a:rPr lang="ru-RU" sz="1800" b="1" i="1"/>
              <a:t>(Санкт-Петербург, в конце </a:t>
            </a:r>
            <a:r>
              <a:rPr lang="en-US" sz="1800" b="1" i="1"/>
              <a:t>XX </a:t>
            </a:r>
            <a:r>
              <a:rPr lang="ru-RU" sz="1800" b="1" i="1"/>
              <a:t>в. их насчитывалось 342, в том числе 21 разводной.)</a:t>
            </a:r>
          </a:p>
          <a:p>
            <a:r>
              <a:rPr lang="ru-RU" sz="1800"/>
              <a:t>Какая крепость нашей страны самая крупная во всем мире?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  <a:r>
              <a:rPr lang="ru-RU" sz="1800" b="1" i="1"/>
              <a:t>(Московский Кремль. Площадь Кремля равна 27 га. Общая длина стен с 20 башнями составляет 2 км 235 м, толщина до 6 м.)</a:t>
            </a:r>
          </a:p>
          <a:p>
            <a:r>
              <a:rPr lang="ru-RU" sz="1800"/>
              <a:t>Какое чудо-дерево России, единственное в мире, имеет белую кору?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  <a:r>
              <a:rPr lang="ru-RU" sz="1800" b="1" i="1"/>
              <a:t>(Берёза.)</a:t>
            </a:r>
          </a:p>
          <a:p>
            <a:r>
              <a:rPr lang="ru-RU" sz="1800"/>
              <a:t>В нашей стране расположен единственный в мире музей мамонтов. В каком городе? </a:t>
            </a:r>
          </a:p>
          <a:p>
            <a:r>
              <a:rPr lang="ru-RU" sz="1800"/>
              <a:t>Назовите россиянина, который 12 апреля 1961 г. Впервые в истории человечества совершил полёт в космос.</a:t>
            </a:r>
          </a:p>
          <a:p>
            <a:pPr>
              <a:buFont typeface="Wingdings" pitchFamily="2" charset="2"/>
              <a:buNone/>
            </a:pPr>
            <a:r>
              <a:rPr lang="ru-RU" sz="1800" b="1" i="1"/>
              <a:t>	(Юрий Алексеевич Гагарин.)</a:t>
            </a:r>
            <a:endParaRPr lang="ru-RU" sz="1800"/>
          </a:p>
          <a:p>
            <a:pPr>
              <a:buFont typeface="Wingdings" pitchFamily="2" charset="2"/>
              <a:buNone/>
            </a:pPr>
            <a:r>
              <a:rPr lang="ru-RU" sz="1800"/>
              <a:t>	</a:t>
            </a:r>
            <a:endParaRPr lang="ru-RU" sz="1800" b="1" i="1"/>
          </a:p>
          <a:p>
            <a:pPr>
              <a:buFont typeface="Wingdings" pitchFamily="2" charset="2"/>
              <a:buNone/>
            </a:pPr>
            <a:endParaRPr lang="ru-RU" sz="1800" b="1" i="1"/>
          </a:p>
          <a:p>
            <a:endParaRPr lang="ru-RU"/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2422525" y="536575"/>
            <a:ext cx="154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(Мурманск.)</a:t>
            </a:r>
          </a:p>
          <a:p>
            <a:pPr>
              <a:spcBef>
                <a:spcPct val="50000"/>
              </a:spcBef>
            </a:pPr>
            <a:endParaRPr lang="ru-RU">
              <a:effectLst/>
            </a:endParaRP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2479675" y="4646613"/>
            <a:ext cx="1751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(В Якутске.)</a:t>
            </a:r>
          </a:p>
        </p:txBody>
      </p:sp>
      <p:sp>
        <p:nvSpPr>
          <p:cNvPr id="248845" name="Rectangle 13"/>
          <p:cNvSpPr>
            <a:spLocks noRot="1" noChangeArrowheads="1"/>
          </p:cNvSpPr>
          <p:nvPr/>
        </p:nvSpPr>
        <p:spPr bwMode="auto">
          <a:xfrm>
            <a:off x="584200" y="6026150"/>
            <a:ext cx="8007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>
                <a:effectLst/>
              </a:rPr>
              <a:t>Звучит песня «С чего начинается Родина» в исполнении М.Бернеса.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48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48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48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48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4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48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3" grpId="0"/>
      <p:bldP spid="2488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Используемая литература</a:t>
            </a:r>
            <a:r>
              <a:rPr lang="en-US"/>
              <a:t>:</a:t>
            </a:r>
            <a:endParaRPr lang="ru-RU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C .</a:t>
            </a:r>
            <a:r>
              <a:rPr lang="ru-RU"/>
              <a:t>М.Иващенков. Государственные символы России. М</a:t>
            </a:r>
            <a:r>
              <a:rPr lang="en-US"/>
              <a:t>;</a:t>
            </a:r>
            <a:r>
              <a:rPr lang="ru-RU"/>
              <a:t>Просвещение</a:t>
            </a:r>
            <a:r>
              <a:rPr lang="en-US"/>
              <a:t>;2003</a:t>
            </a:r>
            <a:r>
              <a:rPr lang="ru-RU"/>
              <a:t>г.</a:t>
            </a: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>
                <a:hlinkClick r:id="rId2"/>
              </a:rPr>
              <a:t>www.duma.gov.ru\</a:t>
            </a: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www.prezident.Rf\</a:t>
            </a:r>
            <a:endParaRPr lang="ru-RU"/>
          </a:p>
          <a:p>
            <a:pPr marL="609600" indent="-609600"/>
            <a:endParaRPr lang="ru-RU"/>
          </a:p>
          <a:p>
            <a:pPr marL="609600" indent="-609600"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375" y="-427038"/>
            <a:ext cx="7116763" cy="1804988"/>
          </a:xfrm>
        </p:spPr>
        <p:txBody>
          <a:bodyPr/>
          <a:lstStyle/>
          <a:p>
            <a:pPr algn="l"/>
            <a:r>
              <a:rPr lang="ru-RU"/>
              <a:t>Цели презентации: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2613" y="1484313"/>
            <a:ext cx="7991475" cy="2160587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/>
              <a:t>рассмотреть историю возникновения государственных символов России и конституции РФ</a:t>
            </a:r>
            <a:r>
              <a:rPr lang="en-US" b="1" i="1"/>
              <a:t>;</a:t>
            </a:r>
            <a:endParaRPr lang="ru-RU" b="1" i="1"/>
          </a:p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/>
              <a:t>раскрыть значение конституции РФ как основного закона государства</a:t>
            </a:r>
            <a:r>
              <a:rPr lang="en-US" b="1" i="1"/>
              <a:t>;</a:t>
            </a:r>
            <a:endParaRPr lang="ru-RU" b="1" i="1"/>
          </a:p>
          <a:p>
            <a:pPr marL="609600" indent="-609600" algn="l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b="1" i="1"/>
              <a:t>воспитывать чувство патриотизма, уважения к Российскому государству</a:t>
            </a:r>
            <a:r>
              <a:rPr lang="en-US" b="1" i="1"/>
              <a:t>/</a:t>
            </a:r>
            <a:endParaRPr lang="ru-RU" b="1" i="1"/>
          </a:p>
          <a:p>
            <a:pPr marL="609600" indent="-609600" algn="l">
              <a:lnSpc>
                <a:spcPct val="80000"/>
              </a:lnSpc>
            </a:pPr>
            <a:endParaRPr lang="ru-RU" b="1" i="1"/>
          </a:p>
          <a:p>
            <a:pPr marL="609600" indent="-609600" algn="l">
              <a:lnSpc>
                <a:spcPct val="8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ru-RU" sz="5400" b="1"/>
              <a:t>С праздником !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068388"/>
            <a:ext cx="8296275" cy="55197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900"/>
              <a:t> </a:t>
            </a:r>
            <a:br>
              <a:rPr lang="ru-RU" sz="900"/>
            </a:br>
            <a:r>
              <a:rPr lang="ru-RU" sz="2800" b="1" i="1"/>
              <a:t>С Днем Конституции!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12 декабря Россия отмечает День Конституции.</a:t>
            </a:r>
            <a:r>
              <a:rPr lang="ru-RU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Этот праздник близок каждому гражданину страны, кому небезразличны судьба Родины, кто хочет, чтобы все поколения россиян испытывали гордость за свою великую державу. 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Действующая Конституция впервые реально предоставила нам права на свободу слова, политический выбор, общечеловеческие ценности, без которых немыслима сегодня жизнь цивилизованного человека. Десять лет - небольшой срок в истории государства. Однако, по мере укрепления экономики и государственности, развития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  <a:r>
              <a:rPr lang="ru-RU" sz="2000"/>
              <a:t>демократии и духовного возрождения, День Конституции стал всенародным праздником, близким каждому из нас. 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3300"/>
                </a:solidFill>
              </a:rPr>
              <a:t>Желаем всем крепкого здоровья, счастья, успехов, мира и благополучия. Пусть этот праздник принесет в каждый дом надежду, радость и уверенность в завтрашнем дне.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500" b="1" i="1"/>
              <a:t>День Конституции Российской Федерации (12 декабря)</a:t>
            </a:r>
            <a:r>
              <a:rPr lang="ru-RU" sz="4000"/>
              <a:t> </a:t>
            </a:r>
            <a:endParaRPr lang="ru-RU" sz="3500" i="1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/>
              <a:t>Конституция (от латинского </a:t>
            </a:r>
            <a:r>
              <a:rPr lang="en-US" sz="1800" i="1"/>
              <a:t>constitutio</a:t>
            </a:r>
            <a:r>
              <a:rPr lang="ru-RU" sz="1800" i="1"/>
              <a:t>) </a:t>
            </a:r>
            <a:r>
              <a:rPr lang="ru-RU" sz="1800"/>
              <a:t>— это основной закон государства, определяющий его общественное и государственное устройство, порядок и принципы образования представительных органов власти, избирательную систему, права и обязанности граждан. Конституция - основа всего законодательства государства, т. е. государственные законы не могут ей противоречить.</a:t>
            </a:r>
          </a:p>
          <a:p>
            <a:r>
              <a:rPr lang="ru-RU" sz="1800"/>
              <a:t>Действующая Конституция Российской Федерации была принята на Всенародном референдуме 12 декабря 1993 г. </a:t>
            </a:r>
          </a:p>
          <a:p>
            <a:r>
              <a:rPr lang="ru-RU" sz="1800"/>
              <a:t>Согласно Конституции 1993 г.,  Российская Федерация есть демократическое федеративное правовое государство с республиканской формой правления. Высшей ценностью провозглашаются человек, его права и свободы. 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973263" y="5980113"/>
            <a:ext cx="6853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effectLst/>
              </a:rPr>
              <a:t>(Комментированное чтение статей №1-3 Конституции РФ участниками мероприятия)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641350"/>
            <a:ext cx="7931150" cy="422275"/>
          </a:xfrm>
        </p:spPr>
        <p:txBody>
          <a:bodyPr/>
          <a:lstStyle/>
          <a:p>
            <a:r>
              <a:rPr lang="ru-RU" sz="4000" b="1" i="1">
                <a:solidFill>
                  <a:schemeClr val="bg1"/>
                </a:solidFill>
                <a:latin typeface="Albertus Medium" pitchFamily="34" charset="0"/>
              </a:rPr>
              <a:t>Зачем нужна  конституция</a:t>
            </a:r>
            <a:r>
              <a:rPr lang="en-US" sz="4000" b="1" i="1">
                <a:solidFill>
                  <a:schemeClr val="bg1"/>
                </a:solidFill>
                <a:latin typeface="Albertus Medium" pitchFamily="34" charset="0"/>
              </a:rPr>
              <a:t>?</a:t>
            </a:r>
            <a:endParaRPr lang="ru-RU" sz="4000" b="1" i="1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814388"/>
            <a:ext cx="8424862" cy="5365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900"/>
              <a:t>    </a:t>
            </a:r>
            <a:br>
              <a:rPr lang="ru-RU" sz="900"/>
            </a:br>
            <a:r>
              <a:rPr lang="ru-RU" sz="1800"/>
              <a:t>    </a:t>
            </a:r>
            <a:endParaRPr lang="ru-RU" sz="1200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Начнем с того, что хотя слово “конституция” и происходит от латинского constitutio (устройство), основного закона в Римском государстве не существовало. Ну, то есть римское право, послужившее основой для правовых систем многих государств, было, а вот конституции в Римской Империи не было. Да и зачем, скажите на милость, в империи иметь конституцию, когда император и сам знает, как своими подданными распоряжаться надо. Конституция в этом случае только помешать может. Захочется, скажем, государю-императору что-нибудь “этакое”, своевольное, вытворить, а нельзя – конституция не позволяет. </a:t>
            </a: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Вот тут-то конфуз и выйдет. Нарушишь конституцию – прослывешь тираном, подданные уважать перестанут. А не нарушишь – опять-таки казус приключится: ну какой же, скажут, ты император, коли то, чего хочешь, приказать не можешь. Одним словом, с какой стороны ни посмотреть, а в Империи конституция ни к чему. Кроме мороки, никакой пользы от нее нет. Другое дело – демократия. По-гречески “власть народа” то есть. </a:t>
            </a: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Тут уж без “основного”, самого главного закона не обойтись. Он своеобразную “императорскую” роль над прочими законодательными актами выполняет. И ежели какой закон или постановление не удовлетворяют конституции, то и действовать они не могут. Впрочем, некоторые страны и в наши дни благополучно без конституции обходятся. Великобритания, например. У чопорных сынов Туманного Альбиона никакой конституции отродясь не бывало. И ничего, живут себе помаленьку. </a:t>
            </a: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 во всем прочем мире Англию причисляют едва ли не к числу самых демократичных государств мира. Но, как известно, у британцев и без конституции своих “национальных особенностей” хватает: и королева-то у них “царствует, но не правит”, и лорды в палатах заседают, и суды прецедентным правом руководствуются, то есть решения принимают “по аналогии” со своими предшественниками. Так что на подданных британской короны равняться нечего, с конституцией-то оно того, надежней жить получается.</a:t>
            </a:r>
            <a:br>
              <a:rPr lang="ru-RU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sz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Конституция РФ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1266825"/>
            <a:ext cx="8069262" cy="53959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</a:t>
            </a:r>
            <a:br>
              <a:rPr lang="ru-RU" sz="1600"/>
            </a:br>
            <a:r>
              <a:rPr lang="ru-RU" sz="1600"/>
              <a:t>  </a:t>
            </a:r>
            <a:r>
              <a:rPr lang="ru-RU" sz="2000" b="1"/>
              <a:t>Принята всенародным голосованием</a:t>
            </a:r>
            <a:br>
              <a:rPr lang="ru-RU" sz="2000" b="1"/>
            </a:br>
            <a:r>
              <a:rPr lang="ru-RU" sz="2000" b="1"/>
              <a:t>12 декабря 1993 года</a:t>
            </a:r>
            <a:br>
              <a:rPr lang="ru-RU" sz="2000" b="1"/>
            </a:b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       Мы, многонациональный народ Российской Федерации, соединенные общей судьбой на своей земле, утверждая права и свободы человека, гражданский мир и согласие, соединяя исторически сложившееся государственное единство, исходя из общепризнанных принципов равноправия и самоопределения народов, чтя память предков, передавших нам любовь и уважение к Отечеству, веру в добро и справедливость, возрождая суверенную государственность России и утверждая незыблемость ее демократической основы, стремясь обеспечить благополучие и процветание России, исходя из ответственности за свою Родину перед нынешним и будущими поколениями, сознавая себя частью мирового сообщества, принимаем КОНСТИТУЦИЮ РОССИЙСКОЙ ФЕДЕРАЦИИ.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 символах государства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« ...древняя эмблема или цвет нации, подобно гербу древнего рода, должны быть всегда и неизменно сохраняемы нетронутыми. В противном случае самая эмблема теряет символическое и историческое свое значение, не приобретает популярности в народе и становится не более как официальным, казенным штемпелем. »</a:t>
            </a:r>
            <a:br>
              <a:rPr lang="ru-RU"/>
            </a:br>
            <a:r>
              <a:rPr lang="ru-RU"/>
              <a:t> </a:t>
            </a:r>
            <a:br>
              <a:rPr lang="ru-RU"/>
            </a:br>
            <a:r>
              <a:rPr lang="ru-RU" i="1"/>
              <a:t>Владимир Белинский (XIX век)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0" name="Rectangle 10"/>
          <p:cNvSpPr>
            <a:spLocks noGrp="1" noChangeArrowheads="1"/>
          </p:cNvSpPr>
          <p:nvPr>
            <p:ph type="title"/>
          </p:nvPr>
        </p:nvSpPr>
        <p:spPr>
          <a:xfrm>
            <a:off x="379413" y="288925"/>
            <a:ext cx="8402637" cy="879475"/>
          </a:xfrm>
        </p:spPr>
        <p:txBody>
          <a:bodyPr/>
          <a:lstStyle/>
          <a:p>
            <a:r>
              <a:rPr lang="ru-RU" sz="4000" i="1"/>
              <a:t>История написания гимна России</a:t>
            </a:r>
          </a:p>
        </p:txBody>
      </p:sp>
      <p:sp>
        <p:nvSpPr>
          <p:cNvPr id="22529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371600"/>
            <a:ext cx="5278438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23 ноября 1990 г. на сессии Верховного Совета РСФСР состоялось первое исполнение нового государственного гимна РСФСР.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27 ноября 1990 г. гимн был единогласно утверждён как государственный гимн РСФСР.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Правда, это был гимн без слов, одна только музыка. Что же это была за музыка? Это было незавершённое музыкальное произведение великого русского композитора М. И. Глинки.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К вопросу о гимне вернулись в 2000 г. Текст нового гимна страны принадлежит известному советскому писателю С. В. Михалкову, а музыка осталась от прежнего гимна и принадлежит композитору А. В. Александрову.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Государственный гимн Российской Федерации был утверждён Государственной Думой в декабре 2000 г. Текст гимна утверждён указом президента РФ В. В. Путина 30 декабря 2000 г.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Так накануне Нового года и нового века у России появился новый гимн. Государственный гимн — один из главных символов страны, поэтому его исполнение сопровождается знаками наивысшего уважения — все присутствующие встают, а военные отдают честь или салютуют</a:t>
            </a:r>
            <a:r>
              <a:rPr lang="ru-RU" sz="1800"/>
              <a:t> оружием.</a:t>
            </a:r>
          </a:p>
        </p:txBody>
      </p:sp>
      <p:pic>
        <p:nvPicPr>
          <p:cNvPr id="225293" name="Picture 13" descr="http://0"/>
          <p:cNvPicPr preferRelativeResize="0">
            <a:picLocks noGrp="1" noChangeArrowheads="1"/>
          </p:cNvPicPr>
          <p:nvPr>
            <p:ph sz="half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57188" y="1374775"/>
            <a:ext cx="3324225" cy="479901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587</TotalTime>
  <Words>1473</Words>
  <Application>Microsoft Office PowerPoint</Application>
  <PresentationFormat>Экран (4:3)</PresentationFormat>
  <Paragraphs>183</Paragraphs>
  <Slides>26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Круги</vt:lpstr>
      <vt:lpstr>Презентация  «Мы – граждане великой России»  (ко дню Конституции Российской  Федерации)</vt:lpstr>
      <vt:lpstr>Слайд 2</vt:lpstr>
      <vt:lpstr>Цели презентации:</vt:lpstr>
      <vt:lpstr>С праздником !</vt:lpstr>
      <vt:lpstr>День Конституции Российской Федерации (12 декабря) </vt:lpstr>
      <vt:lpstr>Зачем нужна  конституция?</vt:lpstr>
      <vt:lpstr>Конституция РФ</vt:lpstr>
      <vt:lpstr>О символах государства</vt:lpstr>
      <vt:lpstr>История написания гимна России</vt:lpstr>
      <vt:lpstr>Государственный гимн  Российской Федерации </vt:lpstr>
      <vt:lpstr>Гимн Российской        Федерации</vt:lpstr>
      <vt:lpstr>Государственный герб  Российской Федерации </vt:lpstr>
      <vt:lpstr>Государственный герб  Российской Федерации</vt:lpstr>
      <vt:lpstr>Государственный флаг                                                                                                       Российской Федерации </vt:lpstr>
      <vt:lpstr>Государственный флаг                                                                                                       Российской Федерации </vt:lpstr>
      <vt:lpstr>Слайд 16</vt:lpstr>
      <vt:lpstr>Президент Российской Федерации </vt:lpstr>
      <vt:lpstr>Слайд 18</vt:lpstr>
      <vt:lpstr>В настоящее время Россия занимает часть восточной Европы и северную часть Азии. Это самое большое государство в мире по площади - 17075400 кв.км. Протяжённость сухопутных границ - 20322 км, морских - около 38000 км. Cтолицей Российской Федерации является город Москва.</vt:lpstr>
      <vt:lpstr>     Россия - моя любимая Родина</vt:lpstr>
      <vt:lpstr>Наша малая родина – Южный Урал</vt:lpstr>
      <vt:lpstr>Уральские  горы</vt:lpstr>
      <vt:lpstr>Население Российской Федерации </vt:lpstr>
      <vt:lpstr>Викторина  «Кто лучше всех знает Россию?»</vt:lpstr>
      <vt:lpstr>Слайд 25</vt:lpstr>
      <vt:lpstr>Используемая литература: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Алексей</cp:lastModifiedBy>
  <cp:revision>48</cp:revision>
  <cp:lastPrinted>1601-01-01T00:00:00Z</cp:lastPrinted>
  <dcterms:created xsi:type="dcterms:W3CDTF">1601-01-01T00:00:00Z</dcterms:created>
  <dcterms:modified xsi:type="dcterms:W3CDTF">2014-03-11T12:18:25Z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000800320c000000000001024140</vt:lpwstr>
  </property>
</Properties>
</file>