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C2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8" autoAdjust="0"/>
  </p:normalViewPr>
  <p:slideViewPr>
    <p:cSldViewPr>
      <p:cViewPr>
        <p:scale>
          <a:sx n="66" d="100"/>
          <a:sy n="66" d="100"/>
        </p:scale>
        <p:origin x="6" y="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54EB-B63F-48E5-BD33-4302F319B16A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509F-EB1B-4CCB-A05E-E265E52D8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54EB-B63F-48E5-BD33-4302F319B16A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509F-EB1B-4CCB-A05E-E265E52D8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54EB-B63F-48E5-BD33-4302F319B16A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509F-EB1B-4CCB-A05E-E265E52D8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54EB-B63F-48E5-BD33-4302F319B16A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509F-EB1B-4CCB-A05E-E265E52D8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54EB-B63F-48E5-BD33-4302F319B16A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509F-EB1B-4CCB-A05E-E265E52D8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54EB-B63F-48E5-BD33-4302F319B16A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509F-EB1B-4CCB-A05E-E265E52D8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54EB-B63F-48E5-BD33-4302F319B16A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509F-EB1B-4CCB-A05E-E265E52D8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54EB-B63F-48E5-BD33-4302F319B16A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509F-EB1B-4CCB-A05E-E265E52D8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54EB-B63F-48E5-BD33-4302F319B16A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509F-EB1B-4CCB-A05E-E265E52D8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54EB-B63F-48E5-BD33-4302F319B16A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509F-EB1B-4CCB-A05E-E265E52D8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54EB-B63F-48E5-BD33-4302F319B16A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509F-EB1B-4CCB-A05E-E265E52D8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E54EB-B63F-48E5-BD33-4302F319B16A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B509F-EB1B-4CCB-A05E-E265E52D8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Администратор\Рабочий стол\Озеленение 2-го этажа_ноябрь 2009\IMG_1097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BAB8D0"/>
              </a:clrFrom>
              <a:clrTo>
                <a:srgbClr val="BAB8D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flipH="1">
            <a:off x="0" y="0"/>
            <a:ext cx="5214942" cy="6858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714744" y="1643050"/>
            <a:ext cx="592932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31550" cmpd="sng">
                  <a:solidFill>
                    <a:srgbClr val="004C22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«ЗЕЛЁНЫЙ ЭТАЖ»</a:t>
            </a:r>
            <a:endParaRPr lang="ru-RU" sz="6000" b="1" dirty="0">
              <a:ln w="31550" cmpd="sng">
                <a:solidFill>
                  <a:srgbClr val="004C22"/>
                </a:solidFill>
                <a:prstDash val="solid"/>
              </a:ln>
              <a:solidFill>
                <a:srgbClr val="92D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0694" y="785794"/>
            <a:ext cx="25717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solidFill>
                    <a:srgbClr val="004C22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ПРОЕКТ</a:t>
            </a:r>
            <a:endParaRPr lang="ru-RU" sz="4000" b="1" cap="none" spc="0" dirty="0">
              <a:ln w="31550" cmpd="sng">
                <a:solidFill>
                  <a:srgbClr val="004C22"/>
                </a:solidFill>
                <a:prstDash val="solid"/>
              </a:ln>
              <a:solidFill>
                <a:srgbClr val="92D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:\Озеленение 2 этажа_окт 2009\IMG_0651.JPG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214282" y="214290"/>
            <a:ext cx="3502136" cy="3644887"/>
          </a:xfrm>
          <a:prstGeom prst="rect">
            <a:avLst/>
          </a:prstGeom>
          <a:noFill/>
        </p:spPr>
      </p:pic>
      <p:pic>
        <p:nvPicPr>
          <p:cNvPr id="8196" name="Picture 4" descr="I:\Озеленение 2 этажа_окт 2009\IMG_0702.JPG"/>
          <p:cNvPicPr>
            <a:picLocks noChangeAspect="1" noChangeArrowheads="1"/>
          </p:cNvPicPr>
          <p:nvPr/>
        </p:nvPicPr>
        <p:blipFill>
          <a:blip r:embed="rId3" cstate="screen">
            <a:lum contrast="30000"/>
          </a:blip>
          <a:srcRect/>
          <a:stretch>
            <a:fillRect/>
          </a:stretch>
        </p:blipFill>
        <p:spPr bwMode="auto">
          <a:xfrm>
            <a:off x="3857620" y="1071546"/>
            <a:ext cx="2571768" cy="4749365"/>
          </a:xfrm>
          <a:prstGeom prst="rect">
            <a:avLst/>
          </a:prstGeom>
          <a:noFill/>
        </p:spPr>
      </p:pic>
      <p:pic>
        <p:nvPicPr>
          <p:cNvPr id="8" name="Picture 5" descr="I:\Озеленение 2 этажа_окт 2009\IMG_0659.JPG"/>
          <p:cNvPicPr>
            <a:picLocks noChangeAspect="1" noChangeArrowheads="1"/>
          </p:cNvPicPr>
          <p:nvPr/>
        </p:nvPicPr>
        <p:blipFill>
          <a:blip r:embed="rId4" cstate="screen">
            <a:lum contrast="30000"/>
          </a:blip>
          <a:srcRect r="-147"/>
          <a:stretch>
            <a:fillRect/>
          </a:stretch>
        </p:blipFill>
        <p:spPr bwMode="auto">
          <a:xfrm>
            <a:off x="6643702" y="500042"/>
            <a:ext cx="2286016" cy="3714776"/>
          </a:xfrm>
          <a:prstGeom prst="rect">
            <a:avLst/>
          </a:prstGeom>
          <a:noFill/>
        </p:spPr>
      </p:pic>
      <p:pic>
        <p:nvPicPr>
          <p:cNvPr id="8198" name="Picture 6" descr="I:\Озеленение 2 этажа_окт 2009\IMG_0708.JPG"/>
          <p:cNvPicPr>
            <a:picLocks noChangeAspect="1" noChangeArrowheads="1"/>
          </p:cNvPicPr>
          <p:nvPr/>
        </p:nvPicPr>
        <p:blipFill>
          <a:blip r:embed="rId5" cstate="screen">
            <a:lum contrast="20000"/>
          </a:blip>
          <a:srcRect/>
          <a:stretch>
            <a:fillRect/>
          </a:stretch>
        </p:blipFill>
        <p:spPr bwMode="auto">
          <a:xfrm>
            <a:off x="714348" y="3571876"/>
            <a:ext cx="3359094" cy="2787437"/>
          </a:xfrm>
          <a:prstGeom prst="rect">
            <a:avLst/>
          </a:prstGeom>
          <a:noFill/>
        </p:spPr>
      </p:pic>
      <p:pic>
        <p:nvPicPr>
          <p:cNvPr id="10" name="Picture 7" descr="D:\Олька\картинки\picture\гладиолус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 flipH="1">
            <a:off x="7429488" y="5296386"/>
            <a:ext cx="1714512" cy="1561614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:\Озеленение 2 этажа_окт 2009\IMG_0701.JPG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3286116" y="214290"/>
            <a:ext cx="3675743" cy="3346440"/>
          </a:xfrm>
          <a:prstGeom prst="rect">
            <a:avLst/>
          </a:prstGeom>
          <a:noFill/>
        </p:spPr>
      </p:pic>
      <p:pic>
        <p:nvPicPr>
          <p:cNvPr id="9219" name="Picture 3" descr="I:\Озеленение 2 этажа_окт 2009\IMG_0641.JPG"/>
          <p:cNvPicPr>
            <a:picLocks noChangeAspect="1" noChangeArrowheads="1"/>
          </p:cNvPicPr>
          <p:nvPr/>
        </p:nvPicPr>
        <p:blipFill>
          <a:blip r:embed="rId3" cstate="screen">
            <a:lum contrast="20000"/>
          </a:blip>
          <a:srcRect/>
          <a:stretch>
            <a:fillRect/>
          </a:stretch>
        </p:blipFill>
        <p:spPr bwMode="auto">
          <a:xfrm>
            <a:off x="6215074" y="428604"/>
            <a:ext cx="2714644" cy="4132248"/>
          </a:xfrm>
          <a:prstGeom prst="rect">
            <a:avLst/>
          </a:prstGeom>
          <a:noFill/>
        </p:spPr>
      </p:pic>
      <p:pic>
        <p:nvPicPr>
          <p:cNvPr id="9220" name="Picture 4" descr="I:\Озеленение 2 этажа_окт 2009\IMG_0717.JPG"/>
          <p:cNvPicPr>
            <a:picLocks noChangeAspect="1" noChangeArrowheads="1"/>
          </p:cNvPicPr>
          <p:nvPr/>
        </p:nvPicPr>
        <p:blipFill>
          <a:blip r:embed="rId4" cstate="screen">
            <a:lum contrast="20000"/>
          </a:blip>
          <a:srcRect/>
          <a:stretch>
            <a:fillRect/>
          </a:stretch>
        </p:blipFill>
        <p:spPr bwMode="auto">
          <a:xfrm>
            <a:off x="500034" y="1571612"/>
            <a:ext cx="3089982" cy="4786346"/>
          </a:xfrm>
          <a:prstGeom prst="rect">
            <a:avLst/>
          </a:prstGeom>
          <a:noFill/>
        </p:spPr>
      </p:pic>
      <p:pic>
        <p:nvPicPr>
          <p:cNvPr id="9221" name="Picture 5" descr="I:\Озеленение 2 этажа_окт 2009\IMG_0722.JPG"/>
          <p:cNvPicPr>
            <a:picLocks noChangeAspect="1" noChangeArrowheads="1"/>
          </p:cNvPicPr>
          <p:nvPr/>
        </p:nvPicPr>
        <p:blipFill>
          <a:blip r:embed="rId5" cstate="screen">
            <a:lum contrast="30000"/>
          </a:blip>
          <a:srcRect/>
          <a:stretch>
            <a:fillRect/>
          </a:stretch>
        </p:blipFill>
        <p:spPr bwMode="auto">
          <a:xfrm>
            <a:off x="4071934" y="3660789"/>
            <a:ext cx="3643337" cy="3197211"/>
          </a:xfrm>
          <a:prstGeom prst="rect">
            <a:avLst/>
          </a:prstGeom>
          <a:noFill/>
        </p:spPr>
      </p:pic>
      <p:pic>
        <p:nvPicPr>
          <p:cNvPr id="8" name="Picture 7" descr="D:\Олька\картинки\picture\гладиолус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1785918" cy="1561614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дминистратор\Рабочий стол\Озеленение 2-го этажа_ноябрь 2009\IMG_1078.JPG"/>
          <p:cNvPicPr>
            <a:picLocks noChangeAspect="1" noChangeArrowheads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6000760" y="357166"/>
            <a:ext cx="2840934" cy="31432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28926" y="428604"/>
            <a:ext cx="3786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4C22"/>
                </a:solidFill>
                <a:effectLst>
                  <a:reflection blurRad="6350" stA="60000" endA="900" endPos="58000" dir="5400000" sy="-100000" algn="bl" rotWithShape="0"/>
                </a:effectLst>
              </a:rPr>
              <a:t>РЕЗУЛЬТАТ</a:t>
            </a:r>
          </a:p>
        </p:txBody>
      </p:sp>
      <p:pic>
        <p:nvPicPr>
          <p:cNvPr id="5" name="Picture 7" descr="D:\Олька\картинки\picture\гладиолус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1785918" cy="156161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6" name="Picture 2" descr="C:\Documents and Settings\Администратор\Рабочий стол\Озеленение 2-го этажа_ноябрь 2009\IMG_1097.JPG"/>
          <p:cNvPicPr>
            <a:picLocks noChangeAspect="1" noChangeArrowheads="1"/>
          </p:cNvPicPr>
          <p:nvPr/>
        </p:nvPicPr>
        <p:blipFill>
          <a:blip r:embed="rId4" cstate="screen">
            <a:lum contrast="20000"/>
          </a:blip>
          <a:srcRect/>
          <a:stretch>
            <a:fillRect/>
          </a:stretch>
        </p:blipFill>
        <p:spPr bwMode="auto">
          <a:xfrm>
            <a:off x="214282" y="1643050"/>
            <a:ext cx="2857519" cy="4929222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Озеленение 2-го этажа_ноябрь 2009\IMG_1100.JPG"/>
          <p:cNvPicPr>
            <a:picLocks noChangeAspect="1" noChangeArrowheads="1"/>
          </p:cNvPicPr>
          <p:nvPr/>
        </p:nvPicPr>
        <p:blipFill>
          <a:blip r:embed="rId5" cstate="screen">
            <a:lum contrast="20000"/>
          </a:blip>
          <a:srcRect/>
          <a:stretch>
            <a:fillRect/>
          </a:stretch>
        </p:blipFill>
        <p:spPr bwMode="auto">
          <a:xfrm>
            <a:off x="3357554" y="2000240"/>
            <a:ext cx="2500330" cy="4410034"/>
          </a:xfrm>
          <a:prstGeom prst="rect">
            <a:avLst/>
          </a:prstGeom>
          <a:noFill/>
        </p:spPr>
      </p:pic>
      <p:pic>
        <p:nvPicPr>
          <p:cNvPr id="1030" name="Picture 6" descr="C:\Documents and Settings\Администратор\Рабочий стол\Озеленение 2-го этажа_ноябрь 2009\IMG_1059.JPG"/>
          <p:cNvPicPr>
            <a:picLocks noChangeAspect="1" noChangeArrowheads="1"/>
          </p:cNvPicPr>
          <p:nvPr/>
        </p:nvPicPr>
        <p:blipFill>
          <a:blip r:embed="rId6" cstate="screen">
            <a:lum contrast="20000"/>
          </a:blip>
          <a:srcRect/>
          <a:stretch>
            <a:fillRect/>
          </a:stretch>
        </p:blipFill>
        <p:spPr bwMode="auto">
          <a:xfrm>
            <a:off x="6000760" y="3786190"/>
            <a:ext cx="2928958" cy="2862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:\Олька\картинки\picture\гладиолус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0" y="214290"/>
            <a:ext cx="2859440" cy="250030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1785918" y="2285992"/>
            <a:ext cx="61436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4C22"/>
                </a:solidFill>
                <a:effectLst>
                  <a:reflection blurRad="6350" stA="60000" endA="900" endPos="58000" dir="5400000" sy="-100000" algn="bl" rotWithShape="0"/>
                </a:effectLst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I:\Озеленение 2-го этажа_ноябрь 2009\IMG_1088.JPG"/>
          <p:cNvPicPr>
            <a:picLocks noChangeAspect="1" noChangeArrowheads="1"/>
          </p:cNvPicPr>
          <p:nvPr/>
        </p:nvPicPr>
        <p:blipFill>
          <a:blip r:embed="rId2" cstate="screen">
            <a:lum contrast="10000"/>
          </a:blip>
          <a:srcRect/>
          <a:stretch>
            <a:fillRect/>
          </a:stretch>
        </p:blipFill>
        <p:spPr bwMode="auto">
          <a:xfrm>
            <a:off x="4143373" y="1928802"/>
            <a:ext cx="5000628" cy="492919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TextBox 1"/>
          <p:cNvSpPr txBox="1"/>
          <p:nvPr/>
        </p:nvSpPr>
        <p:spPr>
          <a:xfrm>
            <a:off x="2357422" y="428604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4C22"/>
                </a:solidFill>
                <a:effectLst>
                  <a:reflection blurRad="6350" stA="60000" endA="900" endPos="58000" dir="5400000" sy="-100000" algn="bl" rotWithShape="0"/>
                </a:effectLst>
              </a:rPr>
              <a:t>ЦЕЛЬ ПРОЕКТА: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720" y="1571612"/>
            <a:ext cx="885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Озеленить школьные рекреации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28926" y="2786058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4C22"/>
                </a:solidFill>
                <a:effectLst>
                  <a:reflection blurRad="6350" stA="60000" endA="900" endPos="58000" dir="5400000" sy="-100000" algn="bl" rotWithShape="0"/>
                </a:effectLst>
              </a:rPr>
              <a:t>ЗАДАЧИ: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3786190"/>
            <a:ext cx="892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1. Собрать средства и закупить необходимое оборудование и материалы</a:t>
            </a:r>
            <a:endParaRPr lang="ru-RU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4429132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2. Изучить информацию о комнатных растениях.</a:t>
            </a:r>
            <a:endParaRPr lang="ru-RU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5000636"/>
            <a:ext cx="571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3. Проанализировать климатические условия помещения</a:t>
            </a:r>
          </a:p>
          <a:p>
            <a:endParaRPr lang="ru-RU" b="1" i="1" dirty="0" smtClean="0"/>
          </a:p>
          <a:p>
            <a:r>
              <a:rPr lang="ru-RU" b="1" i="1" dirty="0" smtClean="0"/>
              <a:t>4. Разработать план- проект озеленения</a:t>
            </a:r>
            <a:endParaRPr lang="ru-RU" b="1" i="1" dirty="0"/>
          </a:p>
        </p:txBody>
      </p:sp>
      <p:pic>
        <p:nvPicPr>
          <p:cNvPr id="1031" name="Picture 7" descr="D:\Олька\картинки\picture\гладиолус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1785918" cy="1561614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Озеленение 2-го этажа_ноябрь 2009\IMG_1101.JPG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 flipH="1">
            <a:off x="5929322" y="1214421"/>
            <a:ext cx="3214678" cy="5197759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TextBox 3"/>
          <p:cNvSpPr txBox="1"/>
          <p:nvPr/>
        </p:nvSpPr>
        <p:spPr>
          <a:xfrm>
            <a:off x="1857356" y="500042"/>
            <a:ext cx="5857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4C22"/>
                </a:solidFill>
                <a:effectLst>
                  <a:reflection blurRad="6350" stA="60000" endA="900" endPos="58000" dir="5400000" sy="-100000" algn="bl" rotWithShape="0"/>
                </a:effectLst>
              </a:rPr>
              <a:t>УЧЕБНЫЙ ПРЕДМЕТ: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1714488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ОСНОВЫ РЕГИОНАЛЬНОГО РАЗВИТИЯ</a:t>
            </a:r>
          </a:p>
          <a:p>
            <a:r>
              <a:rPr lang="ru-RU" sz="2400" b="1" i="1" dirty="0" smtClean="0"/>
              <a:t>ГЕОГРАФИЯ</a:t>
            </a:r>
          </a:p>
          <a:p>
            <a:r>
              <a:rPr lang="ru-RU" sz="2400" b="1" i="1" dirty="0" smtClean="0"/>
              <a:t>БИОЛОГИЯ</a:t>
            </a:r>
            <a:endParaRPr lang="ru-RU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714612" y="2714620"/>
            <a:ext cx="4143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4C22"/>
                </a:solidFill>
                <a:effectLst>
                  <a:reflection blurRad="6350" stA="60000" endA="900" endPos="58000" dir="5400000" sy="-100000" algn="bl" rotWithShape="0"/>
                </a:effectLst>
              </a:rPr>
              <a:t>УЧАСТНИКИ: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3786190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УЧАЩИЕСЯ 11 , 7 «А», 9 «А» И 9 «Б» КЛАССОВ.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5852" y="4429132"/>
            <a:ext cx="7500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4C22"/>
                </a:solidFill>
                <a:effectLst>
                  <a:reflection blurRad="6350" stA="60000" endA="900" endPos="58000" dir="5400000" sy="-100000" algn="bl" rotWithShape="0"/>
                </a:effectLst>
              </a:rPr>
              <a:t>ПРОДОЛЖИТЕЛЬНОСТЬ: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58" y="5500702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3 МЕСЯЦА</a:t>
            </a:r>
          </a:p>
        </p:txBody>
      </p:sp>
      <p:pic>
        <p:nvPicPr>
          <p:cNvPr id="12" name="Picture 7" descr="D:\Олька\картинки\picture\гладиолус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1785918" cy="1561614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Олька\картинки\карт\Картинки О\вещи\PEN_PA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 flipH="1">
            <a:off x="4138573" y="2889250"/>
            <a:ext cx="5005427" cy="3968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2976" y="571480"/>
            <a:ext cx="8001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4C22"/>
                </a:solidFill>
                <a:effectLst>
                  <a:reflection blurRad="6350" stA="60000" endA="900" endPos="58000" dir="5400000" sy="-100000" algn="bl" rotWithShape="0"/>
                </a:effectLst>
              </a:rPr>
              <a:t>РОЛИ УЧАСТНИКОВ ПРОЕКТА: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285720" y="1857364"/>
            <a:ext cx="71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4C22"/>
                </a:solidFill>
              </a:rPr>
              <a:t>ПЕРВАЯ ГРУППА </a:t>
            </a:r>
            <a:r>
              <a:rPr lang="ru-RU" sz="2400" b="1" i="1" dirty="0" smtClean="0"/>
              <a:t>– </a:t>
            </a:r>
            <a:r>
              <a:rPr lang="ru-RU" sz="2000" b="1" i="1" dirty="0" smtClean="0"/>
              <a:t>БУХГАЛТЕРЫ (РАСЧЕТЫ, ИТОГОВАЯ СМЕТА, СБОР СРЕДСТВ)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285720" y="2928934"/>
            <a:ext cx="7643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4C22"/>
                </a:solidFill>
              </a:rPr>
              <a:t>ВТОРАЯ ГРУППА  </a:t>
            </a:r>
            <a:r>
              <a:rPr lang="ru-RU" sz="2400" b="1" i="1" dirty="0" smtClean="0"/>
              <a:t>- </a:t>
            </a:r>
            <a:r>
              <a:rPr lang="ru-RU" sz="2000" b="1" i="1" dirty="0" smtClean="0"/>
              <a:t>АРХИТЕКТОРЫ (РАЗРАБОТКА ПЛАНОВ – ПРОЕКТОВ ОЗЕЛЕНЕНИЯ)</a:t>
            </a:r>
          </a:p>
        </p:txBody>
      </p:sp>
      <p:sp>
        <p:nvSpPr>
          <p:cNvPr id="7" name="TextBox 6">
            <a:hlinkClick r:id="rId5" action="ppaction://hlinksldjump"/>
          </p:cNvPr>
          <p:cNvSpPr txBox="1"/>
          <p:nvPr/>
        </p:nvSpPr>
        <p:spPr>
          <a:xfrm>
            <a:off x="285720" y="3929066"/>
            <a:ext cx="8286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4C22"/>
                </a:solidFill>
              </a:rPr>
              <a:t>ТРЕТЬЯ ГРУППА </a:t>
            </a:r>
            <a:r>
              <a:rPr lang="ru-RU" sz="2400" b="1" i="1" dirty="0" smtClean="0"/>
              <a:t>– </a:t>
            </a:r>
            <a:r>
              <a:rPr lang="ru-RU" sz="2000" b="1" i="1" dirty="0" smtClean="0"/>
              <a:t>БИОЛОГИ ( ИЗУЧЕНИЕ КЛИМАТИЧЕСКИХ УСЛОВИЙ ПОМЕЩЕНИЯ И ИНФОРМАЦИИ О КОМНАТНЫХ РАСТЕНИЯХ)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20" y="4929198"/>
            <a:ext cx="8286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4C22"/>
                </a:solidFill>
              </a:rPr>
              <a:t>ЧЕТВЕРТАЯ ГРУППА </a:t>
            </a:r>
            <a:r>
              <a:rPr lang="ru-RU" sz="2400" b="1" i="1" dirty="0" smtClean="0"/>
              <a:t>– </a:t>
            </a:r>
            <a:r>
              <a:rPr lang="ru-RU" sz="2000" b="1" i="1" dirty="0" smtClean="0"/>
              <a:t>СНАБЖЕНЦЫ (ЗАКУПКА И ДОСТАВКА НЕОБХОДИМОГО ОБОРУДОВАНИЯ И МАТЕРИАЛОВ)</a:t>
            </a:r>
          </a:p>
        </p:txBody>
      </p:sp>
      <p:pic>
        <p:nvPicPr>
          <p:cNvPr id="9" name="Picture 7" descr="D:\Олька\картинки\picture\гладиолус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1785918" cy="1561614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D:\Олька\картинки\picture\гладиолус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1785918" cy="156161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4" name="TextBox 3"/>
          <p:cNvSpPr txBox="1"/>
          <p:nvPr/>
        </p:nvSpPr>
        <p:spPr>
          <a:xfrm>
            <a:off x="714348" y="571480"/>
            <a:ext cx="950125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b="1" dirty="0" smtClean="0">
                <a:solidFill>
                  <a:srgbClr val="004C22"/>
                </a:solidFill>
                <a:effectLst>
                  <a:reflection blurRad="6350" stA="60000" endA="900" endPos="58000" dir="5400000" sy="-100000" algn="bl" rotWithShape="0"/>
                </a:effectLst>
              </a:rPr>
              <a:t>РАСЧЕТНО – СМЕТНАЯ ДОКУМЕНТАЦИЯ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14348" y="1571612"/>
          <a:ext cx="7858180" cy="47149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4545"/>
                <a:gridCol w="1964545"/>
                <a:gridCol w="1964545"/>
                <a:gridCol w="1964545"/>
              </a:tblGrid>
              <a:tr h="130366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ОБОРУДОВАНИЕ И МАТЕРИАЛЫ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КОЛИЧЕСТВО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ЦЕНА, РУБ.  (ШТ.)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СУММА, РУБ.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707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КРОНШТЕЙН</a:t>
                      </a:r>
                      <a:endParaRPr lang="ru-RU" b="1" i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100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707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КАШПО</a:t>
                      </a:r>
                      <a:endParaRPr lang="ru-RU" b="1" i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65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325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563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ВАЗА БОЛЬШАЯ</a:t>
                      </a:r>
                      <a:endParaRPr lang="ru-RU" b="1" i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450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1800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563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ВАЗА СРЕДНЯЯ</a:t>
                      </a:r>
                      <a:endParaRPr lang="ru-RU" b="1" i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180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360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707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ИТОГО</a:t>
                      </a:r>
                      <a:endParaRPr lang="ru-RU" b="1" i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2585</a:t>
                      </a:r>
                      <a:endParaRPr lang="ru-RU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Управляющая кнопка: назад 10">
            <a:hlinkClick r:id="rId3" action="ppaction://hlinksldjump" highlightClick="1"/>
          </p:cNvPr>
          <p:cNvSpPr/>
          <p:nvPr/>
        </p:nvSpPr>
        <p:spPr>
          <a:xfrm>
            <a:off x="8072462" y="6357958"/>
            <a:ext cx="857256" cy="285728"/>
          </a:xfrm>
          <a:prstGeom prst="actionButtonBackPrevious">
            <a:avLst/>
          </a:prstGeom>
          <a:solidFill>
            <a:srgbClr val="92D050">
              <a:alpha val="57000"/>
            </a:srgbClr>
          </a:solidFill>
          <a:ln>
            <a:solidFill>
              <a:srgbClr val="004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I:\дизайн1.jpg"/>
          <p:cNvPicPr>
            <a:picLocks noChangeAspect="1" noChangeArrowheads="1"/>
          </p:cNvPicPr>
          <p:nvPr/>
        </p:nvPicPr>
        <p:blipFill>
          <a:blip r:embed="rId2" cstate="screen">
            <a:lum/>
          </a:blip>
          <a:srcRect/>
          <a:stretch>
            <a:fillRect/>
          </a:stretch>
        </p:blipFill>
        <p:spPr bwMode="auto">
          <a:xfrm>
            <a:off x="5786446" y="1214422"/>
            <a:ext cx="2920143" cy="2071702"/>
          </a:xfrm>
          <a:prstGeom prst="rect">
            <a:avLst/>
          </a:prstGeom>
          <a:noFill/>
          <a:ln w="28575">
            <a:solidFill>
              <a:srgbClr val="004C22"/>
            </a:solidFill>
          </a:ln>
        </p:spPr>
      </p:pic>
      <p:pic>
        <p:nvPicPr>
          <p:cNvPr id="5122" name="Picture 2" descr="I:\дизайн.jpg"/>
          <p:cNvPicPr>
            <a:picLocks noChangeAspect="1" noChangeArrowheads="1"/>
          </p:cNvPicPr>
          <p:nvPr/>
        </p:nvPicPr>
        <p:blipFill>
          <a:blip r:embed="rId3" cstate="screen">
            <a:lum contrast="10000"/>
          </a:blip>
          <a:srcRect/>
          <a:stretch>
            <a:fillRect/>
          </a:stretch>
        </p:blipFill>
        <p:spPr bwMode="auto">
          <a:xfrm>
            <a:off x="3857620" y="3571876"/>
            <a:ext cx="4811679" cy="2643206"/>
          </a:xfrm>
          <a:prstGeom prst="rect">
            <a:avLst/>
          </a:prstGeom>
          <a:noFill/>
          <a:ln w="28575">
            <a:solidFill>
              <a:srgbClr val="004C22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071670" y="571480"/>
            <a:ext cx="4929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4C22"/>
                </a:solidFill>
                <a:effectLst>
                  <a:reflection blurRad="6350" stA="60000" endA="900" endPos="58000" dir="5400000" sy="-100000" algn="bl" rotWithShape="0"/>
                </a:effectLst>
              </a:rPr>
              <a:t>ПЛАНЫ -ПРОЕКТЫ</a:t>
            </a:r>
          </a:p>
        </p:txBody>
      </p:sp>
      <p:pic>
        <p:nvPicPr>
          <p:cNvPr id="5" name="Picture 7" descr="D:\Олька\картинки\picture\гладиолус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1785918" cy="156161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124" name="Picture 4" descr="C:\Documents and Settings\Администратор\Рабочий стол\Изображение 3.bmp"/>
          <p:cNvPicPr>
            <a:picLocks noChangeAspect="1" noChangeArrowheads="1"/>
          </p:cNvPicPr>
          <p:nvPr/>
        </p:nvPicPr>
        <p:blipFill>
          <a:blip r:embed="rId5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285720" y="1785926"/>
            <a:ext cx="3214711" cy="4643470"/>
          </a:xfrm>
          <a:prstGeom prst="rect">
            <a:avLst/>
          </a:prstGeom>
          <a:noFill/>
          <a:ln w="28575">
            <a:solidFill>
              <a:srgbClr val="004C22"/>
            </a:solidFill>
          </a:ln>
        </p:spPr>
      </p:pic>
      <p:sp>
        <p:nvSpPr>
          <p:cNvPr id="9" name="Управляющая кнопка: назад 8">
            <a:hlinkClick r:id="rId6" action="ppaction://hlinksldjump" highlightClick="1"/>
          </p:cNvPr>
          <p:cNvSpPr/>
          <p:nvPr/>
        </p:nvSpPr>
        <p:spPr>
          <a:xfrm>
            <a:off x="8072462" y="6357958"/>
            <a:ext cx="857256" cy="285728"/>
          </a:xfrm>
          <a:prstGeom prst="actionButtonBackPrevious">
            <a:avLst/>
          </a:prstGeom>
          <a:solidFill>
            <a:srgbClr val="92D050">
              <a:alpha val="57000"/>
            </a:srgbClr>
          </a:solidFill>
          <a:ln>
            <a:solidFill>
              <a:srgbClr val="004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428604"/>
            <a:ext cx="714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4C22"/>
                </a:solidFill>
                <a:effectLst>
                  <a:reflection blurRad="6350" stA="60000" endA="900" endPos="58000" dir="5400000" sy="-100000" algn="bl" rotWithShape="0"/>
                </a:effectLst>
              </a:rPr>
              <a:t>КЛИМАТИЧЕСКИЕ УСЛОВИЯ ПОМЕЩЕНИЯ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58" y="2428868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СРЕДНЯЯ ТЕМПЕРАТУРА ВОЗДУХА  РЕКРЕАЦИИ ВТОРОГО ЭТАЖА  - 18° 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3000372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ВЛАЖНОСТЬ -  НЕ БОЛЕЕ 50 %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20" y="3643314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ОСВЕЩЕННОСТЬ - ОКНА РЕКРЕАЦИИ ВЫХОДЯТ НА СЕВЕР, СЛЕДОВАТЕЛЬНО ОЩУЩАЕТСЯ НЕДОСТАТОК СОЛНЕЧНОГО СВЕТА</a:t>
            </a:r>
          </a:p>
        </p:txBody>
      </p:sp>
      <p:sp>
        <p:nvSpPr>
          <p:cNvPr id="9" name="TextBox 8">
            <a:hlinkClick r:id="rId2" action="ppaction://hlinksldjump"/>
          </p:cNvPr>
          <p:cNvSpPr txBox="1"/>
          <p:nvPr/>
        </p:nvSpPr>
        <p:spPr>
          <a:xfrm>
            <a:off x="1214414" y="5500702"/>
            <a:ext cx="66437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 В ДАННЫХ КЛИМАТИЧЕСКИХ УСЛОВИЯХ МОГУТ ПРОИЗРАСТАТЬ </a:t>
            </a:r>
            <a:r>
              <a:rPr lang="ru-RU" sz="2400" b="1" i="1" dirty="0" smtClean="0">
                <a:solidFill>
                  <a:srgbClr val="004C22"/>
                </a:solidFill>
              </a:rPr>
              <a:t>НЕПРИХОТЛИВЫЕ КОМНАТНЫЕ РАСТЕНИЯ. </a:t>
            </a:r>
          </a:p>
        </p:txBody>
      </p:sp>
      <p:pic>
        <p:nvPicPr>
          <p:cNvPr id="10" name="Picture 7" descr="D:\Олька\картинки\picture\гладиолус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1785918" cy="156161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1" name="Стрелка вниз 10"/>
          <p:cNvSpPr/>
          <p:nvPr/>
        </p:nvSpPr>
        <p:spPr>
          <a:xfrm>
            <a:off x="4214810" y="4357694"/>
            <a:ext cx="714380" cy="928694"/>
          </a:xfrm>
          <a:prstGeom prst="downArrow">
            <a:avLst/>
          </a:prstGeom>
          <a:solidFill>
            <a:srgbClr val="92D050"/>
          </a:solidFill>
          <a:ln w="31750">
            <a:solidFill>
              <a:srgbClr val="004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571480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4C22"/>
                </a:solidFill>
                <a:effectLst>
                  <a:reflection blurRad="6350" stA="60000" endA="900" endPos="58000" dir="5400000" sy="-100000" algn="bl" rotWithShape="0"/>
                </a:effectLst>
              </a:rPr>
              <a:t>БЕГОНИЯ</a:t>
            </a:r>
            <a:r>
              <a:rPr lang="ru-RU" sz="4000" b="1" i="1" dirty="0" smtClean="0">
                <a:solidFill>
                  <a:srgbClr val="004C22"/>
                </a:solidFill>
                <a:effectLst>
                  <a:reflection blurRad="6350" stA="60000" endA="900" endPos="58000" dir="5400000" sy="-100000" algn="bl" rotWithShape="0"/>
                </a:effectLst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20" y="3143248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4C22"/>
                </a:solidFill>
                <a:effectLst>
                  <a:reflection blurRad="6350" stA="60000" endA="900" endPos="58000" dir="5400000" sy="-100000" algn="bl" rotWithShape="0"/>
                </a:effectLst>
              </a:rPr>
              <a:t>ДИФФЕНБАХИЯ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8794" y="5143512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4C22"/>
                </a:solidFill>
                <a:effectLst>
                  <a:reflection blurRad="6350" stA="60000" endA="900" endPos="58000" dir="5400000" sy="-100000" algn="bl" rotWithShape="0"/>
                </a:effectLst>
              </a:rPr>
              <a:t>ХЛОРОФИТУМ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28860" y="5857892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4C22"/>
                </a:solidFill>
                <a:effectLst>
                  <a:reflection blurRad="6350" stA="60000" endA="900" endPos="58000" dir="5400000" sy="-100000" algn="bl" rotWithShape="0"/>
                </a:effectLst>
              </a:rPr>
              <a:t>ТРАДЕСКАНЦИЯ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00760" y="5429264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4C22"/>
                </a:solidFill>
                <a:effectLst>
                  <a:reflection blurRad="6350" stA="60000" endA="900" endPos="58000" dir="5400000" sy="-100000" algn="bl" rotWithShape="0"/>
                </a:effectLst>
              </a:rPr>
              <a:t>КОЛЕУС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43570" y="2071678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4C22"/>
                </a:solidFill>
                <a:effectLst>
                  <a:reflection blurRad="6350" stA="60000" endA="900" endPos="58000" dir="5400000" sy="-100000" algn="bl" rotWithShape="0"/>
                </a:effectLst>
              </a:rPr>
              <a:t>МОЛОЧАЙ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720" y="1571612"/>
            <a:ext cx="4643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4C22"/>
                </a:solidFill>
                <a:effectLst>
                  <a:reflection blurRad="6350" stA="60000" endA="900" endPos="58000" dir="5400000" sy="-100000" algn="bl" rotWithShape="0"/>
                </a:effectLst>
              </a:rPr>
              <a:t>РАДЕРМАХЕРА КИТАЙСКАЯ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72132" y="500042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4C22"/>
                </a:solidFill>
                <a:effectLst>
                  <a:reflection blurRad="6350" stA="60000" endA="900" endPos="58000" dir="5400000" sy="-100000" algn="bl" rotWithShape="0"/>
                </a:effectLst>
              </a:rPr>
              <a:t>ПИЛЕЯ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034" y="4143380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4C22"/>
                </a:solidFill>
                <a:effectLst>
                  <a:reflection blurRad="6350" stA="60000" endA="900" endPos="58000" dir="5400000" sy="-100000" algn="bl" rotWithShape="0"/>
                </a:effectLst>
              </a:rPr>
              <a:t>ХРИЗАНТЕМА</a:t>
            </a:r>
          </a:p>
        </p:txBody>
      </p:sp>
      <p:pic>
        <p:nvPicPr>
          <p:cNvPr id="6146" name="Picture 2" descr="I:\Бегония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DDCCB0"/>
              </a:clrFrom>
              <a:clrTo>
                <a:srgbClr val="DDCCB0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3857620" y="285728"/>
            <a:ext cx="1714512" cy="1285884"/>
          </a:xfrm>
          <a:prstGeom prst="rect">
            <a:avLst/>
          </a:prstGeom>
          <a:noFill/>
        </p:spPr>
      </p:pic>
      <p:pic>
        <p:nvPicPr>
          <p:cNvPr id="6147" name="Picture 3" descr="I:\диффенбахия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505034"/>
              </a:clrFrom>
              <a:clrTo>
                <a:srgbClr val="505034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3929058" y="3214686"/>
            <a:ext cx="1500198" cy="1714512"/>
          </a:xfrm>
          <a:prstGeom prst="rect">
            <a:avLst/>
          </a:prstGeom>
          <a:noFill/>
        </p:spPr>
      </p:pic>
      <p:pic>
        <p:nvPicPr>
          <p:cNvPr id="6148" name="Picture 4" descr="I:\малочай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0F0EE"/>
              </a:clrFrom>
              <a:clrTo>
                <a:srgbClr val="F0F0EE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6357950" y="2928934"/>
            <a:ext cx="1785950" cy="2214578"/>
          </a:xfrm>
          <a:prstGeom prst="rect">
            <a:avLst/>
          </a:prstGeom>
          <a:noFill/>
        </p:spPr>
      </p:pic>
      <p:pic>
        <p:nvPicPr>
          <p:cNvPr id="6149" name="Picture 5" descr="I:\пилея.jpg"/>
          <p:cNvPicPr>
            <a:picLocks noChangeAspect="1" noChangeArrowheads="1"/>
          </p:cNvPicPr>
          <p:nvPr/>
        </p:nvPicPr>
        <p:blipFill>
          <a:blip r:embed="rId5" cstate="screen">
            <a:lum contrast="20000"/>
          </a:blip>
          <a:srcRect/>
          <a:stretch>
            <a:fillRect/>
          </a:stretch>
        </p:blipFill>
        <p:spPr bwMode="auto">
          <a:xfrm>
            <a:off x="7429520" y="214290"/>
            <a:ext cx="1486523" cy="1571636"/>
          </a:xfrm>
          <a:prstGeom prst="rect">
            <a:avLst/>
          </a:prstGeom>
          <a:noFill/>
        </p:spPr>
      </p:pic>
      <p:pic>
        <p:nvPicPr>
          <p:cNvPr id="6150" name="Picture 6" descr="I:\радермахера китайская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CDDAFD"/>
              </a:clrFrom>
              <a:clrTo>
                <a:srgbClr val="CDDAFD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3714744" y="1785926"/>
            <a:ext cx="1571636" cy="1214445"/>
          </a:xfrm>
          <a:prstGeom prst="rect">
            <a:avLst/>
          </a:prstGeom>
          <a:noFill/>
        </p:spPr>
      </p:pic>
      <p:pic>
        <p:nvPicPr>
          <p:cNvPr id="6151" name="Picture 7" descr="I:\хризантеиа комнатная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969286"/>
              </a:clrFrom>
              <a:clrTo>
                <a:srgbClr val="969286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357158" y="4929198"/>
            <a:ext cx="1071570" cy="1550929"/>
          </a:xfrm>
          <a:prstGeom prst="rect">
            <a:avLst/>
          </a:prstGeom>
          <a:noFill/>
        </p:spPr>
      </p:pic>
      <p:pic>
        <p:nvPicPr>
          <p:cNvPr id="19" name="Picture 7" descr="D:\Олька\картинки\picture\гладиолус.jpg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1785918" cy="1561614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Озеленение 2 этажа_окт 2009\IMG_0627.JPG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5715008" y="357166"/>
            <a:ext cx="3214710" cy="267673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5984" y="428604"/>
            <a:ext cx="4786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4C22"/>
                </a:solidFill>
                <a:effectLst>
                  <a:reflection blurRad="6350" stA="60000" endA="900" endPos="58000" dir="5400000" sy="-100000" algn="bl" rotWithShape="0"/>
                </a:effectLst>
              </a:rPr>
              <a:t>КАК ЭТО БЫЛО</a:t>
            </a:r>
          </a:p>
        </p:txBody>
      </p:sp>
      <p:pic>
        <p:nvPicPr>
          <p:cNvPr id="5" name="Picture 7" descr="D:\Олька\картинки\picture\гладиолус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1785918" cy="156161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" name="Picture 5" descr="I:\Озеленение 2 этажа_окт 2009\IMG_0709.JPG"/>
          <p:cNvPicPr>
            <a:picLocks noChangeAspect="1" noChangeArrowheads="1"/>
          </p:cNvPicPr>
          <p:nvPr/>
        </p:nvPicPr>
        <p:blipFill>
          <a:blip r:embed="rId4" cstate="screen">
            <a:lum contrast="30000"/>
          </a:blip>
          <a:srcRect/>
          <a:stretch>
            <a:fillRect/>
          </a:stretch>
        </p:blipFill>
        <p:spPr bwMode="auto">
          <a:xfrm>
            <a:off x="5214942" y="3357562"/>
            <a:ext cx="3568530" cy="3286148"/>
          </a:xfrm>
          <a:prstGeom prst="rect">
            <a:avLst/>
          </a:prstGeom>
          <a:noFill/>
        </p:spPr>
      </p:pic>
      <p:pic>
        <p:nvPicPr>
          <p:cNvPr id="7172" name="Picture 4" descr="I:\Озеленение 2 этажа_окт 2009\IMG_0631.JPG"/>
          <p:cNvPicPr>
            <a:picLocks noChangeAspect="1" noChangeArrowheads="1"/>
          </p:cNvPicPr>
          <p:nvPr/>
        </p:nvPicPr>
        <p:blipFill>
          <a:blip r:embed="rId5" cstate="screen">
            <a:lum contrast="30000"/>
          </a:blip>
          <a:srcRect/>
          <a:stretch>
            <a:fillRect/>
          </a:stretch>
        </p:blipFill>
        <p:spPr bwMode="auto">
          <a:xfrm>
            <a:off x="2643174" y="1714488"/>
            <a:ext cx="2645769" cy="3527408"/>
          </a:xfrm>
          <a:prstGeom prst="rect">
            <a:avLst/>
          </a:prstGeom>
          <a:noFill/>
        </p:spPr>
      </p:pic>
      <p:pic>
        <p:nvPicPr>
          <p:cNvPr id="7171" name="Picture 3" descr="I:\Озеленение 2 этажа_окт 2009\IMG_0630.JPG"/>
          <p:cNvPicPr>
            <a:picLocks noChangeAspect="1" noChangeArrowheads="1"/>
          </p:cNvPicPr>
          <p:nvPr/>
        </p:nvPicPr>
        <p:blipFill>
          <a:blip r:embed="rId6" cstate="screen">
            <a:lum contrast="30000"/>
          </a:blip>
          <a:srcRect/>
          <a:stretch>
            <a:fillRect/>
          </a:stretch>
        </p:blipFill>
        <p:spPr bwMode="auto">
          <a:xfrm>
            <a:off x="357158" y="2786058"/>
            <a:ext cx="2662456" cy="3382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234</Words>
  <Application>Microsoft Office PowerPoint</Application>
  <PresentationFormat>Экран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Olya</dc:creator>
  <cp:lastModifiedBy>Оля</cp:lastModifiedBy>
  <cp:revision>31</cp:revision>
  <dcterms:created xsi:type="dcterms:W3CDTF">2009-12-08T08:15:08Z</dcterms:created>
  <dcterms:modified xsi:type="dcterms:W3CDTF">2014-03-10T10:51:54Z</dcterms:modified>
</cp:coreProperties>
</file>