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34CB84-FEC0-432F-871B-FAA5CFFB35A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1078CB-CF33-4C1E-8A06-88E7EFDAB5BF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Получение прядильного раствора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2151BEE4-A7D1-477F-B94D-66C4704501FD}" type="parTrans" cxnId="{D72712B6-7335-4B74-8B6D-2977F5EE9140}">
      <dgm:prSet/>
      <dgm:spPr/>
      <dgm:t>
        <a:bodyPr/>
        <a:lstStyle/>
        <a:p>
          <a:endParaRPr lang="ru-RU"/>
        </a:p>
      </dgm:t>
    </dgm:pt>
    <dgm:pt modelId="{49E77169-3E85-4BAF-B01A-B191147C8F86}" type="sibTrans" cxnId="{D72712B6-7335-4B74-8B6D-2977F5EE9140}">
      <dgm:prSet/>
      <dgm:spPr/>
      <dgm:t>
        <a:bodyPr/>
        <a:lstStyle/>
        <a:p>
          <a:endParaRPr lang="ru-RU"/>
        </a:p>
      </dgm:t>
    </dgm:pt>
    <dgm:pt modelId="{182BCBA9-0DED-48B3-AEF4-1E9188E11C10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Формирование нитей через фильтры (фильеры)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EBE06C0A-666A-4EB9-B3F8-2A7ADE14435A}" type="parTrans" cxnId="{55A97D84-6D05-450C-BDE9-5A13C7D5418B}">
      <dgm:prSet/>
      <dgm:spPr/>
      <dgm:t>
        <a:bodyPr/>
        <a:lstStyle/>
        <a:p>
          <a:endParaRPr lang="ru-RU"/>
        </a:p>
      </dgm:t>
    </dgm:pt>
    <dgm:pt modelId="{6C39C9DC-5E0D-43A7-AF03-66110483808E}" type="sibTrans" cxnId="{55A97D84-6D05-450C-BDE9-5A13C7D5418B}">
      <dgm:prSet/>
      <dgm:spPr/>
      <dgm:t>
        <a:bodyPr/>
        <a:lstStyle/>
        <a:p>
          <a:endParaRPr lang="ru-RU"/>
        </a:p>
      </dgm:t>
    </dgm:pt>
    <dgm:pt modelId="{68634423-4700-4CC3-B333-FC1C8F08207A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Обработка нитей </a:t>
          </a:r>
          <a:r>
            <a:rPr lang="ru-RU" dirty="0" err="1" smtClean="0">
              <a:solidFill>
                <a:schemeClr val="tx2">
                  <a:lumMod val="75000"/>
                </a:schemeClr>
              </a:solidFill>
            </a:rPr>
            <a:t>затвердителями</a:t>
          </a:r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, </a:t>
          </a:r>
          <a:r>
            <a:rPr lang="ru-RU" dirty="0" err="1" smtClean="0">
              <a:solidFill>
                <a:schemeClr val="tx2">
                  <a:lumMod val="75000"/>
                </a:schemeClr>
              </a:solidFill>
            </a:rPr>
            <a:t>пормывание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9E135F96-214C-4DDB-8B5E-E3379FBA13EC}" type="parTrans" cxnId="{E2B0FBB6-A46A-415F-9785-C736CF49F379}">
      <dgm:prSet/>
      <dgm:spPr/>
      <dgm:t>
        <a:bodyPr/>
        <a:lstStyle/>
        <a:p>
          <a:endParaRPr lang="ru-RU"/>
        </a:p>
      </dgm:t>
    </dgm:pt>
    <dgm:pt modelId="{B0040A1D-9624-4E98-8FFC-3AEE6EA9D665}" type="sibTrans" cxnId="{E2B0FBB6-A46A-415F-9785-C736CF49F379}">
      <dgm:prSet/>
      <dgm:spPr/>
      <dgm:t>
        <a:bodyPr/>
        <a:lstStyle/>
        <a:p>
          <a:endParaRPr lang="ru-RU"/>
        </a:p>
      </dgm:t>
    </dgm:pt>
    <dgm:pt modelId="{B57F898F-90EC-4156-A040-9777EE528AA1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Сматывание в бобины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6973E2AA-5B72-4B17-93AE-5AEBD056B6AE}" type="parTrans" cxnId="{68EB6D05-A277-4C18-8469-AE8C376C700D}">
      <dgm:prSet/>
      <dgm:spPr/>
      <dgm:t>
        <a:bodyPr/>
        <a:lstStyle/>
        <a:p>
          <a:endParaRPr lang="ru-RU"/>
        </a:p>
      </dgm:t>
    </dgm:pt>
    <dgm:pt modelId="{16CDE200-CB79-44D7-AFCD-79C51A637A51}" type="sibTrans" cxnId="{68EB6D05-A277-4C18-8469-AE8C376C700D}">
      <dgm:prSet/>
      <dgm:spPr/>
      <dgm:t>
        <a:bodyPr/>
        <a:lstStyle/>
        <a:p>
          <a:endParaRPr lang="ru-RU"/>
        </a:p>
      </dgm:t>
    </dgm:pt>
    <dgm:pt modelId="{1349A29C-2D2F-4F05-BE51-A1E69FBB932B}" type="pres">
      <dgm:prSet presAssocID="{F234CB84-FEC0-432F-871B-FAA5CFFB35A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8E739B-8570-494E-A868-80954CA98E7D}" type="pres">
      <dgm:prSet presAssocID="{F234CB84-FEC0-432F-871B-FAA5CFFB35AE}" presName="dummyMaxCanvas" presStyleCnt="0">
        <dgm:presLayoutVars/>
      </dgm:prSet>
      <dgm:spPr/>
    </dgm:pt>
    <dgm:pt modelId="{0864C074-D965-46C6-953D-83123913B1B7}" type="pres">
      <dgm:prSet presAssocID="{F234CB84-FEC0-432F-871B-FAA5CFFB35AE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1F2A7-697D-48C7-B829-0361AAEC486A}" type="pres">
      <dgm:prSet presAssocID="{F234CB84-FEC0-432F-871B-FAA5CFFB35AE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2F891-B2E7-4F50-83C4-14826254BE90}" type="pres">
      <dgm:prSet presAssocID="{F234CB84-FEC0-432F-871B-FAA5CFFB35AE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450F4-9EB2-44DF-9238-A318C0F7C5C5}" type="pres">
      <dgm:prSet presAssocID="{F234CB84-FEC0-432F-871B-FAA5CFFB35AE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833D5-3D3E-4274-81F8-9628936719C9}" type="pres">
      <dgm:prSet presAssocID="{F234CB84-FEC0-432F-871B-FAA5CFFB35A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385075-5892-4FC2-B8E9-20BBD4FCEE1B}" type="pres">
      <dgm:prSet presAssocID="{F234CB84-FEC0-432F-871B-FAA5CFFB35A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F6D7C-8721-443D-8852-3BA192786191}" type="pres">
      <dgm:prSet presAssocID="{F234CB84-FEC0-432F-871B-FAA5CFFB35A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2F0D8-528D-4D6B-B84A-282AE6E38201}" type="pres">
      <dgm:prSet presAssocID="{F234CB84-FEC0-432F-871B-FAA5CFFB35A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F0F0F-EE7B-4533-9D62-012A6AD8EE9A}" type="pres">
      <dgm:prSet presAssocID="{F234CB84-FEC0-432F-871B-FAA5CFFB35A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144956-BF38-4C6C-B500-C463F26B9FAD}" type="pres">
      <dgm:prSet presAssocID="{F234CB84-FEC0-432F-871B-FAA5CFFB35A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0F1EB-7E54-41BA-B2BC-719E25B48BC9}" type="pres">
      <dgm:prSet presAssocID="{F234CB84-FEC0-432F-871B-FAA5CFFB35A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EBD571-4F21-4123-9C00-FB56322B68DC}" type="presOf" srcId="{6C39C9DC-5E0D-43A7-AF03-66110483808E}" destId="{31385075-5892-4FC2-B8E9-20BBD4FCEE1B}" srcOrd="0" destOrd="0" presId="urn:microsoft.com/office/officeart/2005/8/layout/vProcess5"/>
    <dgm:cxn modelId="{9C99639F-9809-4C3F-88DC-B06BCE28AEC9}" type="presOf" srcId="{701078CB-CF33-4C1E-8A06-88E7EFDAB5BF}" destId="{0864C074-D965-46C6-953D-83123913B1B7}" srcOrd="0" destOrd="0" presId="urn:microsoft.com/office/officeart/2005/8/layout/vProcess5"/>
    <dgm:cxn modelId="{55A97D84-6D05-450C-BDE9-5A13C7D5418B}" srcId="{F234CB84-FEC0-432F-871B-FAA5CFFB35AE}" destId="{182BCBA9-0DED-48B3-AEF4-1E9188E11C10}" srcOrd="1" destOrd="0" parTransId="{EBE06C0A-666A-4EB9-B3F8-2A7ADE14435A}" sibTransId="{6C39C9DC-5E0D-43A7-AF03-66110483808E}"/>
    <dgm:cxn modelId="{69026D96-477E-46BC-9D5B-07F89E068627}" type="presOf" srcId="{49E77169-3E85-4BAF-B01A-B191147C8F86}" destId="{E1F833D5-3D3E-4274-81F8-9628936719C9}" srcOrd="0" destOrd="0" presId="urn:microsoft.com/office/officeart/2005/8/layout/vProcess5"/>
    <dgm:cxn modelId="{E2B0FBB6-A46A-415F-9785-C736CF49F379}" srcId="{F234CB84-FEC0-432F-871B-FAA5CFFB35AE}" destId="{68634423-4700-4CC3-B333-FC1C8F08207A}" srcOrd="2" destOrd="0" parTransId="{9E135F96-214C-4DDB-8B5E-E3379FBA13EC}" sibTransId="{B0040A1D-9624-4E98-8FFC-3AEE6EA9D665}"/>
    <dgm:cxn modelId="{2E1DC095-EB04-4E7A-95B5-094FC23AE0B0}" type="presOf" srcId="{182BCBA9-0DED-48B3-AEF4-1E9188E11C10}" destId="{C0CF0F0F-EE7B-4533-9D62-012A6AD8EE9A}" srcOrd="1" destOrd="0" presId="urn:microsoft.com/office/officeart/2005/8/layout/vProcess5"/>
    <dgm:cxn modelId="{C14C7E79-1B49-41E5-BF35-03BCCE0EFE42}" type="presOf" srcId="{B0040A1D-9624-4E98-8FFC-3AEE6EA9D665}" destId="{DC9F6D7C-8721-443D-8852-3BA192786191}" srcOrd="0" destOrd="0" presId="urn:microsoft.com/office/officeart/2005/8/layout/vProcess5"/>
    <dgm:cxn modelId="{1DDF42F8-F7C0-455D-85F2-DC868F243D64}" type="presOf" srcId="{B57F898F-90EC-4156-A040-9777EE528AA1}" destId="{1500F1EB-7E54-41BA-B2BC-719E25B48BC9}" srcOrd="1" destOrd="0" presId="urn:microsoft.com/office/officeart/2005/8/layout/vProcess5"/>
    <dgm:cxn modelId="{F7C3F074-BFB4-4246-9D2A-274C1CCE5C65}" type="presOf" srcId="{F234CB84-FEC0-432F-871B-FAA5CFFB35AE}" destId="{1349A29C-2D2F-4F05-BE51-A1E69FBB932B}" srcOrd="0" destOrd="0" presId="urn:microsoft.com/office/officeart/2005/8/layout/vProcess5"/>
    <dgm:cxn modelId="{625AED9D-0467-41B7-A344-68FA1579FC00}" type="presOf" srcId="{B57F898F-90EC-4156-A040-9777EE528AA1}" destId="{281450F4-9EB2-44DF-9238-A318C0F7C5C5}" srcOrd="0" destOrd="0" presId="urn:microsoft.com/office/officeart/2005/8/layout/vProcess5"/>
    <dgm:cxn modelId="{68EB6D05-A277-4C18-8469-AE8C376C700D}" srcId="{F234CB84-FEC0-432F-871B-FAA5CFFB35AE}" destId="{B57F898F-90EC-4156-A040-9777EE528AA1}" srcOrd="3" destOrd="0" parTransId="{6973E2AA-5B72-4B17-93AE-5AEBD056B6AE}" sibTransId="{16CDE200-CB79-44D7-AFCD-79C51A637A51}"/>
    <dgm:cxn modelId="{BB5214CD-5BC5-46B7-8DD6-DD153C3AB1FF}" type="presOf" srcId="{68634423-4700-4CC3-B333-FC1C8F08207A}" destId="{39D2F891-B2E7-4F50-83C4-14826254BE90}" srcOrd="0" destOrd="0" presId="urn:microsoft.com/office/officeart/2005/8/layout/vProcess5"/>
    <dgm:cxn modelId="{D72712B6-7335-4B74-8B6D-2977F5EE9140}" srcId="{F234CB84-FEC0-432F-871B-FAA5CFFB35AE}" destId="{701078CB-CF33-4C1E-8A06-88E7EFDAB5BF}" srcOrd="0" destOrd="0" parTransId="{2151BEE4-A7D1-477F-B94D-66C4704501FD}" sibTransId="{49E77169-3E85-4BAF-B01A-B191147C8F86}"/>
    <dgm:cxn modelId="{27D31F8E-C343-4548-9F3C-CDA71F462EF7}" type="presOf" srcId="{182BCBA9-0DED-48B3-AEF4-1E9188E11C10}" destId="{2AF1F2A7-697D-48C7-B829-0361AAEC486A}" srcOrd="0" destOrd="0" presId="urn:microsoft.com/office/officeart/2005/8/layout/vProcess5"/>
    <dgm:cxn modelId="{2FEF2518-3E82-4F04-A1A2-9FD78E87DAA1}" type="presOf" srcId="{701078CB-CF33-4C1E-8A06-88E7EFDAB5BF}" destId="{CAD2F0D8-528D-4D6B-B84A-282AE6E38201}" srcOrd="1" destOrd="0" presId="urn:microsoft.com/office/officeart/2005/8/layout/vProcess5"/>
    <dgm:cxn modelId="{0C902316-D8F1-4B0D-86BA-1D1B84122843}" type="presOf" srcId="{68634423-4700-4CC3-B333-FC1C8F08207A}" destId="{A3144956-BF38-4C6C-B500-C463F26B9FAD}" srcOrd="1" destOrd="0" presId="urn:microsoft.com/office/officeart/2005/8/layout/vProcess5"/>
    <dgm:cxn modelId="{E692BBF4-737E-4C6D-A86C-C716B6853041}" type="presParOf" srcId="{1349A29C-2D2F-4F05-BE51-A1E69FBB932B}" destId="{4F8E739B-8570-494E-A868-80954CA98E7D}" srcOrd="0" destOrd="0" presId="urn:microsoft.com/office/officeart/2005/8/layout/vProcess5"/>
    <dgm:cxn modelId="{DB1674DF-AF5F-41A3-B68C-30C945F73595}" type="presParOf" srcId="{1349A29C-2D2F-4F05-BE51-A1E69FBB932B}" destId="{0864C074-D965-46C6-953D-83123913B1B7}" srcOrd="1" destOrd="0" presId="urn:microsoft.com/office/officeart/2005/8/layout/vProcess5"/>
    <dgm:cxn modelId="{F9F6A5B5-882A-4E10-9CAD-56D626C9477E}" type="presParOf" srcId="{1349A29C-2D2F-4F05-BE51-A1E69FBB932B}" destId="{2AF1F2A7-697D-48C7-B829-0361AAEC486A}" srcOrd="2" destOrd="0" presId="urn:microsoft.com/office/officeart/2005/8/layout/vProcess5"/>
    <dgm:cxn modelId="{7F2B995E-8C7F-48FC-9B63-055705128822}" type="presParOf" srcId="{1349A29C-2D2F-4F05-BE51-A1E69FBB932B}" destId="{39D2F891-B2E7-4F50-83C4-14826254BE90}" srcOrd="3" destOrd="0" presId="urn:microsoft.com/office/officeart/2005/8/layout/vProcess5"/>
    <dgm:cxn modelId="{7A79CA38-B69A-44F3-9097-10E9B6E0E7B4}" type="presParOf" srcId="{1349A29C-2D2F-4F05-BE51-A1E69FBB932B}" destId="{281450F4-9EB2-44DF-9238-A318C0F7C5C5}" srcOrd="4" destOrd="0" presId="urn:microsoft.com/office/officeart/2005/8/layout/vProcess5"/>
    <dgm:cxn modelId="{D7B49637-758B-4682-B6CB-A99D6B3BCB4B}" type="presParOf" srcId="{1349A29C-2D2F-4F05-BE51-A1E69FBB932B}" destId="{E1F833D5-3D3E-4274-81F8-9628936719C9}" srcOrd="5" destOrd="0" presId="urn:microsoft.com/office/officeart/2005/8/layout/vProcess5"/>
    <dgm:cxn modelId="{3450DC8B-F623-4272-905D-93F4EDCE0DF0}" type="presParOf" srcId="{1349A29C-2D2F-4F05-BE51-A1E69FBB932B}" destId="{31385075-5892-4FC2-B8E9-20BBD4FCEE1B}" srcOrd="6" destOrd="0" presId="urn:microsoft.com/office/officeart/2005/8/layout/vProcess5"/>
    <dgm:cxn modelId="{58DA221C-1D14-41F7-A722-F9BE7DC1E96F}" type="presParOf" srcId="{1349A29C-2D2F-4F05-BE51-A1E69FBB932B}" destId="{DC9F6D7C-8721-443D-8852-3BA192786191}" srcOrd="7" destOrd="0" presId="urn:microsoft.com/office/officeart/2005/8/layout/vProcess5"/>
    <dgm:cxn modelId="{CE323DE6-8806-4B84-BA8A-D84E5176253F}" type="presParOf" srcId="{1349A29C-2D2F-4F05-BE51-A1E69FBB932B}" destId="{CAD2F0D8-528D-4D6B-B84A-282AE6E38201}" srcOrd="8" destOrd="0" presId="urn:microsoft.com/office/officeart/2005/8/layout/vProcess5"/>
    <dgm:cxn modelId="{775E445F-E068-4F7B-A813-07D88DD583D0}" type="presParOf" srcId="{1349A29C-2D2F-4F05-BE51-A1E69FBB932B}" destId="{C0CF0F0F-EE7B-4533-9D62-012A6AD8EE9A}" srcOrd="9" destOrd="0" presId="urn:microsoft.com/office/officeart/2005/8/layout/vProcess5"/>
    <dgm:cxn modelId="{C0E1ACD1-C1FA-457B-8EA4-6DABDF34D1F1}" type="presParOf" srcId="{1349A29C-2D2F-4F05-BE51-A1E69FBB932B}" destId="{A3144956-BF38-4C6C-B500-C463F26B9FAD}" srcOrd="10" destOrd="0" presId="urn:microsoft.com/office/officeart/2005/8/layout/vProcess5"/>
    <dgm:cxn modelId="{EFB03C1C-1985-49C5-9C73-104673F402E7}" type="presParOf" srcId="{1349A29C-2D2F-4F05-BE51-A1E69FBB932B}" destId="{1500F1EB-7E54-41BA-B2BC-719E25B48BC9}" srcOrd="11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E88F-1157-48EC-AF53-2AB53BC30A9C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685CEE3-93E2-4024-AD63-8D644E7CD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E88F-1157-48EC-AF53-2AB53BC30A9C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CEE3-93E2-4024-AD63-8D644E7CD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E88F-1157-48EC-AF53-2AB53BC30A9C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CEE3-93E2-4024-AD63-8D644E7CD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E88F-1157-48EC-AF53-2AB53BC30A9C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685CEE3-93E2-4024-AD63-8D644E7CD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E88F-1157-48EC-AF53-2AB53BC30A9C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CEE3-93E2-4024-AD63-8D644E7CD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E88F-1157-48EC-AF53-2AB53BC30A9C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CEE3-93E2-4024-AD63-8D644E7CD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E88F-1157-48EC-AF53-2AB53BC30A9C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685CEE3-93E2-4024-AD63-8D644E7CD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E88F-1157-48EC-AF53-2AB53BC30A9C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CEE3-93E2-4024-AD63-8D644E7CD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E88F-1157-48EC-AF53-2AB53BC30A9C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CEE3-93E2-4024-AD63-8D644E7CD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E88F-1157-48EC-AF53-2AB53BC30A9C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CEE3-93E2-4024-AD63-8D644E7CD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E88F-1157-48EC-AF53-2AB53BC30A9C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CEE3-93E2-4024-AD63-8D644E7CD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BDE88F-1157-48EC-AF53-2AB53BC30A9C}" type="datetimeFigureOut">
              <a:rPr lang="ru-RU" smtClean="0"/>
              <a:pPr/>
              <a:t>28.10.2011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685CEE3-93E2-4024-AD63-8D644E7CD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o.mail.ru/search_images?q=%D0%BA%D0%B0%D1%80%D1%82%D0%B8%D0%BD%D0%BA%D0%B8%20%D0%BE%20%D0%BF%D1%80%D0%BE%D0%B8%D0%B7%D0%B2%D0%BE%D0%B4%D1%81%D1%82%D0%B2%D0%B5%20%D1%85%D0%B8%D0%BC%D0%B8%D1%87%D0%B5%D1%81%D0%BA%D0%B8%D1%85%20%D0%B2%D0%BE%D0%BB%D0%BE%D0%BA%D0%BE%D0%BD&amp;rch=l&amp;fr=web" TargetMode="External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jpeg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go.mail.ru/search_images?q=%D0%BA%D0%B0%D1%80%D1%82%D0%B8%D0%BD%D0%BA%D0%B8%20%D0%BE%20%D0%BF%D1%80%D0%BE%D0%B8%D0%B7%D0%B2%D0%BE%D0%B4%D1%81%D1%82%D0%B2%D0%B5%20%D1%85%D0%B8%D0%BC%D0%B8%D1%87%D0%B5%D1%81%D0%BA%D0%B8%D1%85%20%D0%B2%D0%BE%D0%BB%D0%BE%D0%BA%D0%BE%D0%BD&amp;rch=l&amp;jsa=1&amp;fr=web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357299"/>
            <a:ext cx="8458200" cy="642942"/>
          </a:xfrm>
        </p:spPr>
        <p:txBody>
          <a:bodyPr/>
          <a:lstStyle/>
          <a:p>
            <a:pPr algn="ctr"/>
            <a:r>
              <a:rPr lang="ru-RU" dirty="0" smtClean="0"/>
              <a:t>Мини-лекция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42918"/>
            <a:ext cx="8458200" cy="485772"/>
          </a:xfrm>
        </p:spPr>
        <p:txBody>
          <a:bodyPr/>
          <a:lstStyle/>
          <a:p>
            <a:pPr algn="ctr"/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2285992"/>
            <a:ext cx="75724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Все натуральные волокна делятся на две группы: </a:t>
            </a:r>
            <a:r>
              <a:rPr lang="ru-RU" i="1" dirty="0" smtClean="0"/>
              <a:t>животного происхождения и растительного происхождения. </a:t>
            </a:r>
            <a:endParaRPr lang="ru-RU" dirty="0"/>
          </a:p>
          <a:p>
            <a:r>
              <a:rPr lang="ru-RU" i="1" dirty="0" smtClean="0"/>
              <a:t>В</a:t>
            </a:r>
            <a:r>
              <a:rPr lang="ru-RU" i="1" dirty="0" smtClean="0"/>
              <a:t>олокна </a:t>
            </a:r>
            <a:r>
              <a:rPr lang="ru-RU" i="1" dirty="0" smtClean="0"/>
              <a:t>растительного происхождения- хлопок </a:t>
            </a:r>
            <a:r>
              <a:rPr lang="ru-RU" i="1" dirty="0"/>
              <a:t>и </a:t>
            </a:r>
            <a:r>
              <a:rPr lang="ru-RU" i="1" dirty="0" smtClean="0"/>
              <a:t>шелк, животного -лен </a:t>
            </a:r>
            <a:r>
              <a:rPr lang="ru-RU" i="1" dirty="0"/>
              <a:t>и </a:t>
            </a:r>
            <a:r>
              <a:rPr lang="ru-RU" i="1" dirty="0" smtClean="0"/>
              <a:t>шерсть.</a:t>
            </a:r>
            <a:endParaRPr lang="ru-RU" dirty="0"/>
          </a:p>
          <a:p>
            <a:r>
              <a:rPr lang="ru-RU" i="1" dirty="0"/>
              <a:t>Хлопок – однолетнее травянистое влаголюбивое растение. Волокно у хлопка белого цвета, находится в стебле.</a:t>
            </a:r>
            <a:endParaRPr lang="ru-RU" dirty="0"/>
          </a:p>
          <a:p>
            <a:r>
              <a:rPr lang="ru-RU" i="1" dirty="0"/>
              <a:t>Лен – однолетнее кустарниковое солнцелюбивое растение, волокно льна серого цвета, в коробочке.</a:t>
            </a:r>
            <a:endParaRPr lang="ru-RU" dirty="0"/>
          </a:p>
          <a:p>
            <a:r>
              <a:rPr lang="ru-RU" i="1" dirty="0"/>
              <a:t>Шерсть- это длинная тонкая нить, которая разматывается с кокона.</a:t>
            </a:r>
            <a:endParaRPr lang="ru-RU" dirty="0"/>
          </a:p>
          <a:p>
            <a:r>
              <a:rPr lang="ru-RU" i="1" dirty="0" smtClean="0"/>
              <a:t>Шелк- </a:t>
            </a:r>
            <a:r>
              <a:rPr lang="ru-RU" i="1" dirty="0"/>
              <a:t>это волосяной покров некоторых животных, он огнеупорен и термостоек.</a:t>
            </a:r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5857892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/>
              <a:t>Задание:</a:t>
            </a:r>
            <a:r>
              <a:rPr lang="ru-RU" i="1" dirty="0"/>
              <a:t> Найти и исправить допущенные ошибки.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428992" y="1357298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Деловая игра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928802"/>
            <a:ext cx="70009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Участники</a:t>
            </a:r>
            <a:r>
              <a:rPr lang="ru-RU" dirty="0" smtClean="0"/>
              <a:t>: группа учеников (теоретик, технолог, художник, менеджер)</a:t>
            </a:r>
          </a:p>
          <a:p>
            <a:r>
              <a:rPr lang="ru-RU" b="1" dirty="0" smtClean="0"/>
              <a:t>Задание</a:t>
            </a:r>
            <a:r>
              <a:rPr lang="ru-RU" dirty="0" smtClean="0"/>
              <a:t>: подобрать к данной модели соответствующую ткань и обосновать свой выбор.</a:t>
            </a:r>
          </a:p>
          <a:p>
            <a:r>
              <a:rPr lang="ru-RU" b="1" i="1" dirty="0" smtClean="0"/>
              <a:t>Рекомендации: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группа в целом – обсуждает задание и подбирает к данной модели соответствующую ткань (шерстяную, хлопчатобумажную, шелковую, из химических волокон);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теоретик – дает краткие сведения о выбранной ткани (как получают волокна для данной ткани, ее свойства);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технолог –дает рекомендации по уходу за тканью;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художник – раскрашивает модель цветными карандашами;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менеджер – представляет весь материал у доски. </a:t>
            </a:r>
          </a:p>
          <a:p>
            <a:endParaRPr lang="ru-RU" dirty="0"/>
          </a:p>
        </p:txBody>
      </p:sp>
      <p:pic>
        <p:nvPicPr>
          <p:cNvPr id="5" name="Рисунок 4" descr="Card005spsib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4143380"/>
            <a:ext cx="2210292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428604"/>
            <a:ext cx="5198942" cy="841248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428736"/>
            <a:ext cx="8072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Повторить пройденный материал. Найти дома предметы гардероба и предметы интерьера выполненные из химических волокон.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Подготовить небольшое сообщение о свойствах тканей из синтетических волокон: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/>
              <a:t>Одежда для пожарных.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/>
              <a:t>Костюм космонавта.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/>
              <a:t>Пуленепробиваемая ткань (для бронежилетов).</a:t>
            </a:r>
            <a:endParaRPr lang="ru-RU" sz="2400" dirty="0"/>
          </a:p>
        </p:txBody>
      </p:sp>
      <p:pic>
        <p:nvPicPr>
          <p:cNvPr id="4" name="Рисунок 3" descr="j028304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4286256"/>
            <a:ext cx="2614621" cy="2312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1214422"/>
            <a:ext cx="457203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Натуральные волокна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3000372"/>
            <a:ext cx="307183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Животного происхождения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Шерсть,  шелк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86380" y="3071810"/>
            <a:ext cx="321471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Растительного происхождения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Хлопок, лен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357422" y="2000240"/>
            <a:ext cx="107157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643570" y="2000240"/>
            <a:ext cx="128588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00100" y="0"/>
            <a:ext cx="67866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Проверка: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 тексте допущено 10 ошибок.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57224" y="4500570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За10 найденных ошибки оценка – пять,</a:t>
            </a:r>
          </a:p>
          <a:p>
            <a:r>
              <a:rPr lang="ru-RU" sz="2400" dirty="0" smtClean="0"/>
              <a:t>за 9-8 – четыре,</a:t>
            </a:r>
          </a:p>
          <a:p>
            <a:r>
              <a:rPr lang="ru-RU" sz="2400" dirty="0" smtClean="0"/>
              <a:t>за 6-7 – тройка.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Химические волокна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643050"/>
            <a:ext cx="321471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искусственные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4876" y="1643050"/>
            <a:ext cx="342902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синтетические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4414" y="2643182"/>
            <a:ext cx="2286016" cy="1714512"/>
          </a:xfrm>
          <a:prstGeom prst="roundRect">
            <a:avLst>
              <a:gd name="adj" fmla="val 197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Древесная целлюлоза, хлопковая целлюлоза, хвойная щепа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86380" y="2643182"/>
            <a:ext cx="2286016" cy="1714512"/>
          </a:xfrm>
          <a:prstGeom prst="roundRect">
            <a:avLst>
              <a:gd name="adj" fmla="val 21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Нефть, природный газ, каменный уголь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285728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Технология производства химических волокон</a:t>
            </a:r>
            <a:endParaRPr lang="ru-RU" sz="28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opup_img" descr="http://go.imgsmail.ru/imgpreview?u=http%3A//kocby.ru/saratov/invest/sar052-oil-chemistry.jpg&amp;mb=76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54" y="928670"/>
            <a:ext cx="207170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СаратовОргСинтез. Полинитрилакриловое волокно и жгут.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44" y="4500570"/>
            <a:ext cx="2571768" cy="2137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go.imgsmail.ru/imgpreview?u=http%3A//quiltstudio.ru/wp-content/uploads/2008/05/pic07.thumbnail.jpg&amp;mb=60">
            <a:hlinkClick r:id="rId9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43636" y="4857760"/>
            <a:ext cx="242889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Свойства химических волокон</a:t>
            </a:r>
            <a:br>
              <a:rPr lang="ru-RU" dirty="0" smtClean="0"/>
            </a:br>
            <a:r>
              <a:rPr lang="ru-RU" dirty="0" smtClean="0"/>
              <a:t> и тканей из них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714488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Ткани из искусственных волокон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500306"/>
            <a:ext cx="792961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/>
              <a:t>Вискозное волокно (еловая щепа. опилки)</a:t>
            </a:r>
          </a:p>
          <a:p>
            <a:r>
              <a:rPr lang="ru-RU" sz="2000" dirty="0" smtClean="0"/>
              <a:t>Уступает по прочности шелку, хорошо впитывает влагу, в мокром состоянии теряет прочность, горит быстро, пахнет жженой бумагой, чувствительны к действию щелочей и кислот.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4071942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/>
              <a:t>Ацетатное волокно (из отходов  хлопка</a:t>
            </a:r>
            <a:r>
              <a:rPr lang="ru-RU" sz="2000" b="1" i="1" dirty="0" smtClean="0"/>
              <a:t>)</a:t>
            </a:r>
          </a:p>
          <a:p>
            <a:r>
              <a:rPr lang="ru-RU" sz="2000" dirty="0" smtClean="0"/>
              <a:t>Внешне похожи на натуральный шелк. Плохо впитывают влагу, но быстро сохнут. Почти не мнутся. Не переносят сильный нагрев утюга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285728"/>
            <a:ext cx="4572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Ткани из синтетических волокон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857364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rgbClr val="7030A0"/>
                </a:solidFill>
              </a:rPr>
              <a:t>Полиэстр</a:t>
            </a:r>
            <a:r>
              <a:rPr lang="ru-RU" sz="2000" b="1" dirty="0" smtClean="0">
                <a:solidFill>
                  <a:srgbClr val="7030A0"/>
                </a:solidFill>
              </a:rPr>
              <a:t>, лавсан, кримплен </a:t>
            </a:r>
            <a:r>
              <a:rPr lang="ru-RU" sz="2000" dirty="0" smtClean="0"/>
              <a:t>– не мнутся, не выгорают, но  имеют низкую гигроскопичность.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2786058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Нейлон, капрон </a:t>
            </a:r>
            <a:r>
              <a:rPr lang="ru-RU" sz="2000" dirty="0" smtClean="0"/>
              <a:t>– самые прочные из всех синтетических волокон. Не выцветают, не мнутся, но очень чувствительны к высоким температурам.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3857628"/>
            <a:ext cx="74295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rgbClr val="7030A0"/>
                </a:solidFill>
              </a:rPr>
              <a:t>Эластан</a:t>
            </a:r>
            <a:r>
              <a:rPr lang="ru-RU" sz="2000" b="1" dirty="0" smtClean="0">
                <a:solidFill>
                  <a:srgbClr val="7030A0"/>
                </a:solidFill>
              </a:rPr>
              <a:t> (лайкра) </a:t>
            </a:r>
            <a:r>
              <a:rPr lang="ru-RU" sz="2000" dirty="0" smtClean="0"/>
              <a:t>–используется в смеси с другими волокнами. Очень эластичны. Одежда с </a:t>
            </a:r>
            <a:r>
              <a:rPr lang="ru-RU" sz="2000" dirty="0" err="1" smtClean="0"/>
              <a:t>эластаном</a:t>
            </a:r>
            <a:r>
              <a:rPr lang="ru-RU" sz="2000" dirty="0" smtClean="0"/>
              <a:t> прилегает к фигуре , хорошо растягивается, мало мнется, прочная. Имеет низкую гигроскопичность.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закрепление знаний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500174"/>
            <a:ext cx="807246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Задание: ответить Да или Нет</a:t>
            </a:r>
          </a:p>
          <a:p>
            <a:r>
              <a:rPr lang="ru-RU" sz="2000" b="1" i="1" dirty="0" smtClean="0"/>
              <a:t>1.</a:t>
            </a:r>
            <a:r>
              <a:rPr lang="ru-RU" sz="2000" i="1" dirty="0" smtClean="0"/>
              <a:t>Химические волокна делятся на две группы: искусственные и синтетические</a:t>
            </a:r>
          </a:p>
          <a:p>
            <a:endParaRPr lang="ru-RU" sz="2000" dirty="0" smtClean="0"/>
          </a:p>
          <a:p>
            <a:r>
              <a:rPr lang="ru-RU" sz="2000" b="1" i="1" dirty="0" smtClean="0"/>
              <a:t>2</a:t>
            </a:r>
            <a:r>
              <a:rPr lang="ru-RU" sz="2000" i="1" dirty="0" smtClean="0"/>
              <a:t>.Сырьем для получения искусственных волокон служат полезные ископаемые: нефть, уголь, газ.</a:t>
            </a:r>
          </a:p>
          <a:p>
            <a:endParaRPr lang="ru-RU" sz="2000" dirty="0" smtClean="0"/>
          </a:p>
          <a:p>
            <a:r>
              <a:rPr lang="ru-RU" sz="2000" b="1" i="1" dirty="0" smtClean="0"/>
              <a:t>3.</a:t>
            </a:r>
            <a:r>
              <a:rPr lang="ru-RU" sz="2000" i="1" dirty="0" smtClean="0"/>
              <a:t>Сырьем для получения синтетических волокон служат: еловые щепа, отходы от переработки хлопка.</a:t>
            </a:r>
          </a:p>
          <a:p>
            <a:endParaRPr lang="ru-RU" sz="2000" dirty="0" smtClean="0"/>
          </a:p>
          <a:p>
            <a:r>
              <a:rPr lang="ru-RU" sz="2000" b="1" i="1" dirty="0" smtClean="0"/>
              <a:t>4.</a:t>
            </a:r>
            <a:r>
              <a:rPr lang="ru-RU" sz="2000" i="1" dirty="0" smtClean="0"/>
              <a:t> Технология получения нитей химических волокон едина и проста:</a:t>
            </a:r>
            <a:endParaRPr lang="ru-RU" sz="2000" dirty="0" smtClean="0"/>
          </a:p>
          <a:p>
            <a:r>
              <a:rPr lang="ru-RU" sz="2000" i="1" dirty="0" smtClean="0"/>
              <a:t>-сырье + растворители = вязкая масса.</a:t>
            </a:r>
            <a:endParaRPr lang="ru-RU" sz="2000" dirty="0" smtClean="0"/>
          </a:p>
          <a:p>
            <a:r>
              <a:rPr lang="ru-RU" sz="2000" i="1" dirty="0" smtClean="0"/>
              <a:t>- формирование нитей через фильтры.</a:t>
            </a:r>
            <a:endParaRPr lang="ru-RU" sz="2000" dirty="0" smtClean="0"/>
          </a:p>
          <a:p>
            <a:r>
              <a:rPr lang="ru-RU" sz="2000" i="1" dirty="0" smtClean="0"/>
              <a:t>-обработка нитей </a:t>
            </a:r>
            <a:r>
              <a:rPr lang="ru-RU" sz="2000" i="1" dirty="0" err="1" smtClean="0"/>
              <a:t>затвердителем</a:t>
            </a:r>
            <a:r>
              <a:rPr lang="ru-RU" sz="2000" i="1" dirty="0" smtClean="0"/>
              <a:t>, промывание.</a:t>
            </a:r>
            <a:endParaRPr lang="ru-RU" sz="2000" dirty="0" smtClean="0"/>
          </a:p>
          <a:p>
            <a:r>
              <a:rPr lang="ru-RU" sz="2000" i="1" dirty="0" smtClean="0"/>
              <a:t>-сматывание в бобины.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1480"/>
            <a:ext cx="771530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5.</a:t>
            </a:r>
            <a:r>
              <a:rPr lang="ru-RU" sz="2000" i="1" dirty="0" smtClean="0"/>
              <a:t> Химические волокна легкие, красивые, быстро сохнут.</a:t>
            </a:r>
            <a:endParaRPr lang="ru-RU" sz="2000" dirty="0" smtClean="0"/>
          </a:p>
          <a:p>
            <a:endParaRPr lang="ru-RU" sz="2000" i="1" dirty="0" smtClean="0"/>
          </a:p>
          <a:p>
            <a:r>
              <a:rPr lang="ru-RU" sz="2000" b="1" i="1" dirty="0" smtClean="0"/>
              <a:t>6.</a:t>
            </a:r>
            <a:r>
              <a:rPr lang="ru-RU" sz="2000" i="1" dirty="0" smtClean="0"/>
              <a:t> На получение химических волокон затрачивается меньше средств и времени – они более экономичны.</a:t>
            </a:r>
          </a:p>
          <a:p>
            <a:endParaRPr lang="ru-RU" sz="2000" dirty="0" smtClean="0"/>
          </a:p>
          <a:p>
            <a:r>
              <a:rPr lang="ru-RU" sz="2000" b="1" i="1" dirty="0" smtClean="0"/>
              <a:t>7.</a:t>
            </a:r>
            <a:r>
              <a:rPr lang="ru-RU" sz="2000" i="1" dirty="0" smtClean="0"/>
              <a:t> У химических волокон намного ниже гигиенические свойства: </a:t>
            </a:r>
            <a:r>
              <a:rPr lang="ru-RU" sz="2000" i="1" dirty="0" err="1" smtClean="0"/>
              <a:t>теплозащитность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гигироскопичность</a:t>
            </a:r>
            <a:r>
              <a:rPr lang="ru-RU" sz="2000" i="1" dirty="0" smtClean="0"/>
              <a:t>.</a:t>
            </a:r>
          </a:p>
          <a:p>
            <a:endParaRPr lang="ru-RU" sz="2000" dirty="0" smtClean="0"/>
          </a:p>
          <a:p>
            <a:r>
              <a:rPr lang="ru-RU" sz="2000" b="1" i="1" dirty="0" smtClean="0"/>
              <a:t>8.</a:t>
            </a:r>
            <a:r>
              <a:rPr lang="ru-RU" sz="2000" i="1" dirty="0" smtClean="0"/>
              <a:t> Соединять, при выработке тканей, химические волокна с натуральными нежелательно, так как они несовместимы.</a:t>
            </a:r>
          </a:p>
          <a:p>
            <a:endParaRPr lang="ru-RU" sz="2000" dirty="0" smtClean="0"/>
          </a:p>
          <a:p>
            <a:r>
              <a:rPr lang="ru-RU" sz="2000" b="1" i="1" dirty="0" smtClean="0"/>
              <a:t>9.</a:t>
            </a:r>
            <a:r>
              <a:rPr lang="ru-RU" sz="2000" i="1" dirty="0" smtClean="0"/>
              <a:t> У тканей из химических волокон низкая прочность.</a:t>
            </a:r>
          </a:p>
          <a:p>
            <a:endParaRPr lang="ru-RU" sz="2000" dirty="0" smtClean="0"/>
          </a:p>
          <a:p>
            <a:r>
              <a:rPr lang="ru-RU" sz="2000" b="1" i="1" dirty="0" smtClean="0"/>
              <a:t>10.</a:t>
            </a:r>
            <a:r>
              <a:rPr lang="ru-RU" sz="2000" i="1" dirty="0" smtClean="0"/>
              <a:t> Смешивают химические волокна с натуральными для расширения ассортимента тканей.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42860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проверка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4480" y="1428736"/>
            <a:ext cx="30003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ru-RU" sz="2800" dirty="0" smtClean="0"/>
              <a:t>Да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dirty="0" smtClean="0"/>
              <a:t>Нет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dirty="0" smtClean="0"/>
              <a:t>Нет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dirty="0" smtClean="0"/>
              <a:t>Да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dirty="0" smtClean="0"/>
              <a:t>Да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dirty="0" smtClean="0"/>
              <a:t>Да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dirty="0" smtClean="0"/>
              <a:t>Да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dirty="0" smtClean="0"/>
              <a:t>Нет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dirty="0" smtClean="0"/>
              <a:t>Нет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dirty="0" smtClean="0"/>
              <a:t>Да</a:t>
            </a:r>
          </a:p>
          <a:p>
            <a:pPr marL="342900" indent="-342900" algn="ctr">
              <a:buFont typeface="+mj-lt"/>
              <a:buAutoNum type="arabicPeriod"/>
            </a:pP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072066" y="2143116"/>
            <a:ext cx="33575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Без ошибок- «пять»</a:t>
            </a:r>
          </a:p>
          <a:p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1-2 ошибки – «четыре»</a:t>
            </a:r>
          </a:p>
          <a:p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3 и более ошибок– «три»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j0230069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429000"/>
            <a:ext cx="1571636" cy="2948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868</TotalTime>
  <Words>661</Words>
  <Application>Microsoft Office PowerPoint</Application>
  <PresentationFormat>Экран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Мини-лекция</vt:lpstr>
      <vt:lpstr>Слайд 2</vt:lpstr>
      <vt:lpstr>Химические волокна </vt:lpstr>
      <vt:lpstr>Слайд 4</vt:lpstr>
      <vt:lpstr>Свойства химических волокон  и тканей из них</vt:lpstr>
      <vt:lpstr>Слайд 6</vt:lpstr>
      <vt:lpstr>закрепление знаний</vt:lpstr>
      <vt:lpstr>Слайд 8</vt:lpstr>
      <vt:lpstr>Слайд 9</vt:lpstr>
      <vt:lpstr>Практическая работа</vt:lpstr>
      <vt:lpstr>Домашнее задание</vt:lpstr>
    </vt:vector>
  </TitlesOfParts>
  <Company>ДОМАШНИЙ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Мини-лекция</dc:title>
  <dc:creator>СОФЬЯ</dc:creator>
  <cp:lastModifiedBy>Технология28</cp:lastModifiedBy>
  <cp:revision>82</cp:revision>
  <dcterms:created xsi:type="dcterms:W3CDTF">2011-10-03T01:10:20Z</dcterms:created>
  <dcterms:modified xsi:type="dcterms:W3CDTF">2011-10-28T02:20:09Z</dcterms:modified>
</cp:coreProperties>
</file>