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1" r:id="rId5"/>
    <p:sldId id="262" r:id="rId6"/>
    <p:sldId id="263" r:id="rId7"/>
    <p:sldId id="264" r:id="rId8"/>
    <p:sldId id="267" r:id="rId9"/>
    <p:sldId id="268" r:id="rId10"/>
    <p:sldId id="259" r:id="rId11"/>
    <p:sldId id="260" r:id="rId12"/>
    <p:sldId id="269" r:id="rId13"/>
    <p:sldId id="266" r:id="rId14"/>
    <p:sldId id="270" r:id="rId15"/>
    <p:sldId id="271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582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image" Target="../media/image15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DD6CCD-2ED5-4A70-A172-832C1C0E1A2A}" type="datetimeFigureOut">
              <a:rPr lang="ru-RU" smtClean="0"/>
              <a:t>19.02.2012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6D005C-E3D6-4AA7-8C99-63C6E52B389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343536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DD6CCD-2ED5-4A70-A172-832C1C0E1A2A}" type="datetimeFigureOut">
              <a:rPr lang="ru-RU" smtClean="0"/>
              <a:t>19.02.2012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6D005C-E3D6-4AA7-8C99-63C6E52B389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011553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DD6CCD-2ED5-4A70-A172-832C1C0E1A2A}" type="datetimeFigureOut">
              <a:rPr lang="ru-RU" smtClean="0"/>
              <a:t>19.02.2012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6D005C-E3D6-4AA7-8C99-63C6E52B389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8300759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Заголовок, текст и 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Объект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35E724F7-95CF-43F5-8DC2-B3336DA2F02F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10429034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DD6CCD-2ED5-4A70-A172-832C1C0E1A2A}" type="datetimeFigureOut">
              <a:rPr lang="ru-RU" smtClean="0"/>
              <a:t>19.02.2012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6D005C-E3D6-4AA7-8C99-63C6E52B389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470991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DD6CCD-2ED5-4A70-A172-832C1C0E1A2A}" type="datetimeFigureOut">
              <a:rPr lang="ru-RU" smtClean="0"/>
              <a:t>19.02.2012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6D005C-E3D6-4AA7-8C99-63C6E52B389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068948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DD6CCD-2ED5-4A70-A172-832C1C0E1A2A}" type="datetimeFigureOut">
              <a:rPr lang="ru-RU" smtClean="0"/>
              <a:t>19.02.2012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6D005C-E3D6-4AA7-8C99-63C6E52B389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025516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DD6CCD-2ED5-4A70-A172-832C1C0E1A2A}" type="datetimeFigureOut">
              <a:rPr lang="ru-RU" smtClean="0"/>
              <a:t>19.02.2012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6D005C-E3D6-4AA7-8C99-63C6E52B389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515798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DD6CCD-2ED5-4A70-A172-832C1C0E1A2A}" type="datetimeFigureOut">
              <a:rPr lang="ru-RU" smtClean="0"/>
              <a:t>19.02.2012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6D005C-E3D6-4AA7-8C99-63C6E52B389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120835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DD6CCD-2ED5-4A70-A172-832C1C0E1A2A}" type="datetimeFigureOut">
              <a:rPr lang="ru-RU" smtClean="0"/>
              <a:t>19.02.2012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6D005C-E3D6-4AA7-8C99-63C6E52B389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572194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DD6CCD-2ED5-4A70-A172-832C1C0E1A2A}" type="datetimeFigureOut">
              <a:rPr lang="ru-RU" smtClean="0"/>
              <a:t>19.02.2012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6D005C-E3D6-4AA7-8C99-63C6E52B389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916669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DD6CCD-2ED5-4A70-A172-832C1C0E1A2A}" type="datetimeFigureOut">
              <a:rPr lang="ru-RU" smtClean="0"/>
              <a:t>19.02.2012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6D005C-E3D6-4AA7-8C99-63C6E52B389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452317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DD6CCD-2ED5-4A70-A172-832C1C0E1A2A}" type="datetimeFigureOut">
              <a:rPr lang="ru-RU" smtClean="0"/>
              <a:t>19.02.2012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6D005C-E3D6-4AA7-8C99-63C6E52B389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174687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7" Type="http://schemas.openxmlformats.org/officeDocument/2006/relationships/image" Target="../media/image2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jpeg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gif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openxmlformats.org/officeDocument/2006/relationships/image" Target="../media/image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16.emf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5" Type="http://schemas.openxmlformats.org/officeDocument/2006/relationships/image" Target="../media/image15.emf"/><Relationship Id="rId4" Type="http://schemas.openxmlformats.org/officeDocument/2006/relationships/oleObject" Target="../embeddings/oleObject1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Downloads\32868588_801313091523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6804248" cy="68307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401974" y="1772816"/>
            <a:ext cx="684076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6000" i="1" dirty="0" smtClean="0">
                <a:latin typeface="Monotype Corsiva" pitchFamily="66" charset="0"/>
              </a:rPr>
              <a:t>Объёмная аппликация из ткани</a:t>
            </a:r>
            <a:endParaRPr lang="ru-RU" sz="6000" i="1" dirty="0">
              <a:latin typeface="Monotype Corsiva" pitchFamily="66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075887" y="4365104"/>
            <a:ext cx="259061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Занятие </a:t>
            </a:r>
            <a:r>
              <a:rPr lang="ru-RU" dirty="0" smtClean="0"/>
              <a:t>кружка 7 класс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Руководитель: </a:t>
            </a:r>
            <a:br>
              <a:rPr lang="ru-RU" dirty="0" smtClean="0"/>
            </a:br>
            <a:r>
              <a:rPr lang="ru-RU" dirty="0" smtClean="0"/>
              <a:t>Любимова Тамара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ru-RU" dirty="0" smtClean="0"/>
              <a:t>Александровна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835311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D:\Downloads\32868588_801313091523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6804248" cy="68307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51520" y="404664"/>
            <a:ext cx="849694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 smtClean="0"/>
              <a:t>Технологический процесс изготовления аппликаций</a:t>
            </a:r>
            <a:endParaRPr lang="ru-RU" sz="3200" dirty="0"/>
          </a:p>
        </p:txBody>
      </p:sp>
      <p:sp>
        <p:nvSpPr>
          <p:cNvPr id="6" name="TextBox 5"/>
          <p:cNvSpPr txBox="1"/>
          <p:nvPr/>
        </p:nvSpPr>
        <p:spPr>
          <a:xfrm>
            <a:off x="251520" y="2722869"/>
            <a:ext cx="453650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ru-RU" sz="2800" dirty="0" smtClean="0"/>
              <a:t>Выбор эскиза и закрепление его на пенопласт;</a:t>
            </a:r>
            <a:endParaRPr lang="ru-RU" dirty="0"/>
          </a:p>
        </p:txBody>
      </p:sp>
      <p:pic>
        <p:nvPicPr>
          <p:cNvPr id="2050" name="Picture 2" descr="C:\Users\Мама\Desktop\Новая папка (4)\froufrou0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224" y="1844824"/>
            <a:ext cx="2160240" cy="22630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Мама\Desktop\Новая папка (4)\modele13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57958" y="2348880"/>
            <a:ext cx="1854105" cy="23762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627696" y="5229200"/>
            <a:ext cx="32403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/>
              <a:t>Цветовое решение</a:t>
            </a:r>
            <a:endParaRPr lang="ru-RU" sz="2800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3868056" y="5229200"/>
            <a:ext cx="1424024" cy="100811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3868056" y="5214976"/>
            <a:ext cx="1424024" cy="1008112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3861090" y="5180141"/>
            <a:ext cx="1430990" cy="1057171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3884080" y="5185081"/>
            <a:ext cx="1424024" cy="1036559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3861090" y="5199305"/>
            <a:ext cx="1424024" cy="1038007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874725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000"/>
                            </p:stCondLst>
                            <p:childTnLst>
                              <p:par>
                                <p:cTn id="32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3500"/>
                            </p:stCondLst>
                            <p:childTnLst>
                              <p:par>
                                <p:cTn id="3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  <p:bldP spid="9" grpId="0" animBg="1"/>
      <p:bldP spid="9" grpId="1" animBg="1"/>
      <p:bldP spid="10" grpId="0" animBg="1"/>
      <p:bldP spid="11" grpId="0" animBg="1"/>
      <p:bldP spid="11" grpId="1" animBg="1"/>
      <p:bldP spid="13" grpId="0" animBg="1"/>
      <p:bldP spid="13" grpId="1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D:\Downloads\32868588_801313091523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6804248" cy="68307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4283968" y="5229200"/>
            <a:ext cx="4572000" cy="400110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indent="-285750">
              <a:buFontTx/>
              <a:buChar char="-"/>
            </a:pPr>
            <a:r>
              <a:rPr lang="ru-RU" sz="2000" dirty="0" smtClean="0"/>
              <a:t>Закрепление элементов на фоне;</a:t>
            </a:r>
          </a:p>
        </p:txBody>
      </p:sp>
      <p:pic>
        <p:nvPicPr>
          <p:cNvPr id="3074" name="Picture 2" descr="C:\Users\Мама\Desktop\Новая папка (4)\froufrou03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61176" y="980728"/>
            <a:ext cx="3417611" cy="2664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Мама\Desktop\Новая папка (4)\froufrou032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9855" y="3640782"/>
            <a:ext cx="3424113" cy="26712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Прямоугольник 8"/>
          <p:cNvSpPr/>
          <p:nvPr/>
        </p:nvSpPr>
        <p:spPr>
          <a:xfrm>
            <a:off x="323528" y="2464743"/>
            <a:ext cx="4572000" cy="707886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indent="-285750">
              <a:buFontTx/>
              <a:buChar char="-"/>
            </a:pPr>
            <a:r>
              <a:rPr lang="ru-RU" sz="2000" dirty="0" smtClean="0"/>
              <a:t>Перенос изображения на используемый материал;</a:t>
            </a:r>
          </a:p>
        </p:txBody>
      </p:sp>
    </p:spTree>
    <p:extLst>
      <p:ext uri="{BB962C8B-B14F-4D97-AF65-F5344CB8AC3E}">
        <p14:creationId xmlns:p14="http://schemas.microsoft.com/office/powerpoint/2010/main" val="7370326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D:\Downloads\32868588_801313091523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6804248" cy="68307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979712" y="436021"/>
            <a:ext cx="460851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/>
              <a:t>Окончательная отделка.</a:t>
            </a:r>
          </a:p>
        </p:txBody>
      </p:sp>
      <p:pic>
        <p:nvPicPr>
          <p:cNvPr id="6146" name="Picture 2" descr="C:\Users\Мама\Desktop\Новая папка (4)\04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4514" y="992624"/>
            <a:ext cx="1499906" cy="324094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 descr="C:\Users\Мама\Desktop\r-pechvork_bez_igly-5\Magic Loisir carton mousse\04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5643" y="992624"/>
            <a:ext cx="1845456" cy="138542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C:\Users\Мама\Desktop\r-pechvork_bez_igly-5\Magic Loisir carton mousse\042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5643" y="2703930"/>
            <a:ext cx="1824059" cy="142287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9" name="Picture 5" descr="C:\Users\Мама\Desktop\r-pechvork_bez_igly-5\Magic Loisir carton mousse\051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4848" y="4509120"/>
            <a:ext cx="1711328" cy="141752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0" name="Picture 6" descr="C:\Users\Мама\Desktop\r-pechvork_bez_igly-5\Magic Loisir carton mousse\053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8437" y="4509120"/>
            <a:ext cx="1802662" cy="143892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23528" y="1732674"/>
            <a:ext cx="396044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/>
              <a:t>- Выполнение и закрепление отделочных деталей</a:t>
            </a:r>
            <a:endParaRPr lang="ru-RU" sz="2400" dirty="0"/>
          </a:p>
        </p:txBody>
      </p:sp>
      <p:sp>
        <p:nvSpPr>
          <p:cNvPr id="3" name="TextBox 2"/>
          <p:cNvSpPr txBox="1"/>
          <p:nvPr/>
        </p:nvSpPr>
        <p:spPr>
          <a:xfrm>
            <a:off x="161764" y="4653136"/>
            <a:ext cx="42839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- Закрепление картины в рамке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289426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D:\Downloads\32868588_801313091523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6804248" cy="68307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b="1">
                <a:latin typeface="Monotype Corsiva" pitchFamily="66" charset="0"/>
              </a:rPr>
              <a:t>Великолепные картины служат украшением дома</a:t>
            </a:r>
            <a:endParaRPr lang="ru-RU">
              <a:latin typeface="Monotype Corsiva" pitchFamily="66" charset="0"/>
            </a:endParaRPr>
          </a:p>
        </p:txBody>
      </p:sp>
      <p:pic>
        <p:nvPicPr>
          <p:cNvPr id="7170" name="Picture 2" descr="C:\Users\Мама\Desktop\Новая папка (4)\froufrou06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800" y="2116554"/>
            <a:ext cx="1462807" cy="19624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1" name="Picture 3" descr="C:\Users\Мама\Desktop\Новая папка (4)\08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2997908"/>
            <a:ext cx="1558547" cy="21621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C:\Users\Мама\Desktop\Новая папка (4)\12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2185" y="2116554"/>
            <a:ext cx="1521579" cy="2145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3" name="Picture 5" descr="C:\Users\Мама\Desktop\Новая папка (4)\121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0315" y="3789040"/>
            <a:ext cx="1432849" cy="20354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787948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D:\Downloads\32868588_801313091523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6804248" cy="68307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4" name="Picture 2" descr="C:\Users\Мама\Desktop\Новая папка (4)\0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3861048"/>
            <a:ext cx="2630535" cy="26721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5" name="Picture 3" descr="C:\Users\Мама\Desktop\Новая папка (4)\05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6951" y="2159442"/>
            <a:ext cx="2771298" cy="27677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C:\Users\Мама\Desktop\Новая папка (4)\25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767608"/>
            <a:ext cx="2538475" cy="26477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8"/>
          <p:cNvSpPr>
            <a:spLocks noChangeArrowheads="1"/>
          </p:cNvSpPr>
          <p:nvPr/>
        </p:nvSpPr>
        <p:spPr bwMode="auto">
          <a:xfrm>
            <a:off x="333902" y="620688"/>
            <a:ext cx="3806049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ru-RU" sz="2400" i="1" dirty="0"/>
              <a:t>«</a:t>
            </a:r>
            <a:r>
              <a:rPr lang="ru-RU" sz="2400" b="1" i="1" dirty="0"/>
              <a:t>Всё что делаем мы </a:t>
            </a:r>
            <a:r>
              <a:rPr lang="ru-RU" sz="2400" b="1" i="1" dirty="0" smtClean="0"/>
              <a:t>сами</a:t>
            </a:r>
            <a:br>
              <a:rPr lang="ru-RU" sz="2400" b="1" i="1" dirty="0" smtClean="0"/>
            </a:br>
            <a:r>
              <a:rPr lang="en-US" sz="2400" b="1" i="1" dirty="0" smtClean="0"/>
              <a:t> </a:t>
            </a:r>
            <a:r>
              <a:rPr lang="ru-RU" sz="2400" b="1" i="1" dirty="0" smtClean="0"/>
              <a:t>называем </a:t>
            </a:r>
            <a:r>
              <a:rPr lang="ru-RU" sz="2400" b="1" i="1" dirty="0"/>
              <a:t>чудесами!»</a:t>
            </a:r>
          </a:p>
        </p:txBody>
      </p:sp>
      <p:pic>
        <p:nvPicPr>
          <p:cNvPr id="7" name="Picture 5" descr="3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0955">
            <a:off x="6306672" y="4619927"/>
            <a:ext cx="1949451" cy="1860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682847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D:\Downloads\32868588_801313091523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6804248" cy="68307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889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971550" y="188913"/>
            <a:ext cx="8172450" cy="5915025"/>
          </a:xfrm>
        </p:spPr>
        <p:txBody>
          <a:bodyPr/>
          <a:lstStyle/>
          <a:p>
            <a:pPr>
              <a:buFontTx/>
              <a:buNone/>
            </a:pPr>
            <a:endParaRPr lang="ru-RU" sz="4400" i="1" dirty="0"/>
          </a:p>
          <a:p>
            <a:pPr>
              <a:buFontTx/>
              <a:buNone/>
            </a:pPr>
            <a:endParaRPr lang="ru-RU" sz="4400" i="1" dirty="0"/>
          </a:p>
        </p:txBody>
      </p:sp>
      <p:pic>
        <p:nvPicPr>
          <p:cNvPr id="208899" name="Picture 3" descr="2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069045">
            <a:off x="114300" y="4378325"/>
            <a:ext cx="2251075" cy="2162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8902" name="Rectangle 6"/>
          <p:cNvSpPr>
            <a:spLocks noChangeArrowheads="1"/>
          </p:cNvSpPr>
          <p:nvPr/>
        </p:nvSpPr>
        <p:spPr bwMode="auto">
          <a:xfrm>
            <a:off x="467544" y="831954"/>
            <a:ext cx="8280920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ru-RU" sz="6000" dirty="0">
                <a:latin typeface="Monotype Corsiva" pitchFamily="66" charset="0"/>
              </a:rPr>
              <a:t>  Спасибо за внимание!</a:t>
            </a:r>
          </a:p>
        </p:txBody>
      </p:sp>
      <p:sp>
        <p:nvSpPr>
          <p:cNvPr id="208903" name="Rectangle 7"/>
          <p:cNvSpPr>
            <a:spLocks noChangeArrowheads="1"/>
          </p:cNvSpPr>
          <p:nvPr/>
        </p:nvSpPr>
        <p:spPr bwMode="auto">
          <a:xfrm>
            <a:off x="2268538" y="2997200"/>
            <a:ext cx="6162675" cy="2838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lvl="4">
              <a:spcBef>
                <a:spcPct val="20000"/>
              </a:spcBef>
            </a:pPr>
            <a:r>
              <a:rPr lang="ru-RU" sz="3600" b="1" dirty="0">
                <a:latin typeface="Monotype Corsiva" pitchFamily="66" charset="0"/>
              </a:rPr>
              <a:t>Превращайте кусочки ткани в красивое изделие и получайте от этого огромное удовольствие!</a:t>
            </a:r>
          </a:p>
        </p:txBody>
      </p:sp>
    </p:spTree>
    <p:extLst>
      <p:ext uri="{BB962C8B-B14F-4D97-AF65-F5344CB8AC3E}">
        <p14:creationId xmlns:p14="http://schemas.microsoft.com/office/powerpoint/2010/main" val="1171084890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D:\Downloads\32868588_801313091523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6804248" cy="68307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763688" y="548680"/>
            <a:ext cx="61206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/>
              <a:t>Цели и задачи</a:t>
            </a:r>
            <a:endParaRPr lang="ru-RU" sz="36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611560" y="1628800"/>
            <a:ext cx="8064896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/>
              <a:t>Цель: </a:t>
            </a:r>
            <a:r>
              <a:rPr lang="ru-RU" sz="2800" dirty="0" smtClean="0"/>
              <a:t>подготовка к самостоятельной трудовой деятельности в условиях рыночной экономии.</a:t>
            </a:r>
          </a:p>
          <a:p>
            <a:r>
              <a:rPr lang="ru-RU" sz="2800" b="1" dirty="0" smtClean="0"/>
              <a:t>Задачи:  </a:t>
            </a: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 smtClean="0"/>
              <a:t>- закрепление умений и навыков полученных на уроках технологии;</a:t>
            </a:r>
            <a:br>
              <a:rPr lang="ru-RU" sz="2800" dirty="0" smtClean="0"/>
            </a:br>
            <a:r>
              <a:rPr lang="ru-RU" sz="2800" dirty="0" smtClean="0"/>
              <a:t>- развитие индивидуальных творческих способностей в процессе технологической деятельности;</a:t>
            </a:r>
            <a:br>
              <a:rPr lang="ru-RU" sz="2800" dirty="0" smtClean="0"/>
            </a:br>
            <a:r>
              <a:rPr lang="ru-RU" sz="2800" dirty="0" smtClean="0"/>
              <a:t>- получение опыта применения технологических знаний и умений в самостоятельной практической деятельности.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4402342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D:\Downloads\32868588_801313091523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6804248" cy="68307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179388" y="548680"/>
            <a:ext cx="5184700" cy="50133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90000"/>
              </a:lnSpc>
            </a:pPr>
            <a:r>
              <a:rPr lang="ru-RU" sz="2800" b="1" dirty="0" smtClean="0"/>
              <a:t>Аппликация</a:t>
            </a:r>
            <a:r>
              <a:rPr lang="ru-RU" sz="2800" dirty="0" smtClean="0"/>
              <a:t> – это рисунок, полученный путем закрепления на какой либо основе кусочков различных материалов предварительно вырезанных по шаблонам.</a:t>
            </a:r>
          </a:p>
          <a:p>
            <a:pPr>
              <a:lnSpc>
                <a:spcPct val="90000"/>
              </a:lnSpc>
            </a:pPr>
            <a:endParaRPr lang="ru-RU" sz="2800" dirty="0" smtClean="0"/>
          </a:p>
          <a:p>
            <a:pPr>
              <a:lnSpc>
                <a:spcPct val="90000"/>
              </a:lnSpc>
            </a:pPr>
            <a:endParaRPr lang="ru-RU" sz="2800" dirty="0" smtClean="0"/>
          </a:p>
          <a:p>
            <a:pPr>
              <a:lnSpc>
                <a:spcPct val="90000"/>
              </a:lnSpc>
            </a:pPr>
            <a:endParaRPr lang="ru-RU" sz="2800" dirty="0" smtClean="0"/>
          </a:p>
          <a:p>
            <a:pPr>
              <a:lnSpc>
                <a:spcPct val="90000"/>
              </a:lnSpc>
            </a:pPr>
            <a:r>
              <a:rPr lang="ru-RU" sz="2800" dirty="0" smtClean="0"/>
              <a:t>Выбором фона подчеркивают характер композиции.</a:t>
            </a:r>
            <a:endParaRPr lang="ru-RU" sz="2800" dirty="0"/>
          </a:p>
        </p:txBody>
      </p:sp>
      <p:pic>
        <p:nvPicPr>
          <p:cNvPr id="5" name="Picture 9" descr="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4002" y="548680"/>
            <a:ext cx="3889375" cy="28575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10" descr="photo17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163" y="3716338"/>
            <a:ext cx="3384550" cy="28082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102197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D:\Downloads\32868588_801313091523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6804248" cy="68307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179388" y="1844675"/>
            <a:ext cx="8785225" cy="46799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80000"/>
              </a:lnSpc>
            </a:pPr>
            <a:r>
              <a:rPr lang="ru-RU" sz="2800" smtClean="0"/>
              <a:t>По назначению (украшение, обновление, ремонт)</a:t>
            </a:r>
          </a:p>
          <a:p>
            <a:pPr>
              <a:lnSpc>
                <a:spcPct val="80000"/>
              </a:lnSpc>
            </a:pPr>
            <a:r>
              <a:rPr lang="ru-RU" sz="2800" smtClean="0"/>
              <a:t>По материалам – по виду тканей, используемых для её изготовления.</a:t>
            </a:r>
          </a:p>
          <a:p>
            <a:pPr>
              <a:lnSpc>
                <a:spcPct val="80000"/>
              </a:lnSpc>
            </a:pPr>
            <a:r>
              <a:rPr lang="ru-RU" sz="2800" smtClean="0"/>
              <a:t>По способу прикрепления ( машинная, ручная, клеевая, съемная).</a:t>
            </a:r>
          </a:p>
          <a:p>
            <a:pPr>
              <a:lnSpc>
                <a:spcPct val="80000"/>
              </a:lnSpc>
            </a:pPr>
            <a:r>
              <a:rPr lang="ru-RU" sz="2800" smtClean="0"/>
              <a:t>По внешнему виду (прорезная или подкладная, плоская, выпуклая).</a:t>
            </a:r>
          </a:p>
          <a:p>
            <a:pPr>
              <a:lnSpc>
                <a:spcPct val="80000"/>
              </a:lnSpc>
            </a:pPr>
            <a:r>
              <a:rPr lang="ru-RU" sz="2800" smtClean="0"/>
              <a:t>По тематике (орнаментальная, природная, фантазийная).</a:t>
            </a:r>
            <a:endParaRPr lang="ru-RU" sz="2800"/>
          </a:p>
        </p:txBody>
      </p:sp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323850" y="260350"/>
            <a:ext cx="7488238" cy="823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sz="4800" dirty="0"/>
              <a:t>          </a:t>
            </a:r>
            <a:r>
              <a:rPr lang="ru-RU" sz="4800" dirty="0"/>
              <a:t>Аппликации делятся:</a:t>
            </a:r>
          </a:p>
        </p:txBody>
      </p:sp>
    </p:spTree>
    <p:extLst>
      <p:ext uri="{BB962C8B-B14F-4D97-AF65-F5344CB8AC3E}">
        <p14:creationId xmlns:p14="http://schemas.microsoft.com/office/powerpoint/2010/main" val="21214031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2" descr="D:\Downloads\32868588_801313091523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6804248" cy="68307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138237"/>
          </a:xfrm>
        </p:spPr>
        <p:txBody>
          <a:bodyPr/>
          <a:lstStyle/>
          <a:p>
            <a:r>
              <a:rPr lang="ru-RU" sz="6000" b="1" dirty="0">
                <a:latin typeface="Monotype Corsiva" pitchFamily="66" charset="0"/>
              </a:rPr>
              <a:t>Виды аппликаций</a:t>
            </a:r>
            <a:endParaRPr lang="ru-RU" sz="6000" dirty="0">
              <a:latin typeface="Monotype Corsiva" pitchFamily="66" charset="0"/>
            </a:endParaRPr>
          </a:p>
        </p:txBody>
      </p:sp>
      <p:sp>
        <p:nvSpPr>
          <p:cNvPr id="16" name="Line 108"/>
          <p:cNvSpPr>
            <a:spLocks noChangeShapeType="1"/>
          </p:cNvSpPr>
          <p:nvPr/>
        </p:nvSpPr>
        <p:spPr bwMode="auto">
          <a:xfrm>
            <a:off x="2484438" y="4941888"/>
            <a:ext cx="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7" name="Line 109"/>
          <p:cNvSpPr>
            <a:spLocks noChangeShapeType="1"/>
          </p:cNvSpPr>
          <p:nvPr/>
        </p:nvSpPr>
        <p:spPr bwMode="auto">
          <a:xfrm>
            <a:off x="2843213" y="5300663"/>
            <a:ext cx="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pic>
        <p:nvPicPr>
          <p:cNvPr id="19" name="Picture 30" descr="m1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8883" y="1465512"/>
            <a:ext cx="1948078" cy="201622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8" descr="dsc0212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41883" y="1387909"/>
            <a:ext cx="1500054" cy="217143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5" descr="BARP153M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5207" y="1202536"/>
            <a:ext cx="1993264" cy="236678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7" descr="apli_1_bi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3081" y="4221088"/>
            <a:ext cx="1787835" cy="173831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8" descr="gallery_7594_598_60709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37298" y="4221088"/>
            <a:ext cx="2319576" cy="1884857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962780" y="3733148"/>
            <a:ext cx="15116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Простая</a:t>
            </a:r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3620879" y="3733148"/>
            <a:ext cx="20212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Объёмная</a:t>
            </a:r>
            <a:endParaRPr lang="ru-RU" dirty="0"/>
          </a:p>
        </p:txBody>
      </p:sp>
      <p:sp>
        <p:nvSpPr>
          <p:cNvPr id="24" name="TextBox 23"/>
          <p:cNvSpPr txBox="1"/>
          <p:nvPr/>
        </p:nvSpPr>
        <p:spPr>
          <a:xfrm>
            <a:off x="6434171" y="3733148"/>
            <a:ext cx="23042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err="1" smtClean="0"/>
              <a:t>Полуобъёмная</a:t>
            </a:r>
            <a:endParaRPr lang="ru-RU" dirty="0"/>
          </a:p>
        </p:txBody>
      </p:sp>
      <p:sp>
        <p:nvSpPr>
          <p:cNvPr id="25" name="TextBox 24"/>
          <p:cNvSpPr txBox="1"/>
          <p:nvPr/>
        </p:nvSpPr>
        <p:spPr>
          <a:xfrm>
            <a:off x="1475656" y="6309320"/>
            <a:ext cx="23662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Съёмная</a:t>
            </a:r>
            <a:endParaRPr lang="ru-RU" dirty="0"/>
          </a:p>
        </p:txBody>
      </p:sp>
      <p:sp>
        <p:nvSpPr>
          <p:cNvPr id="26" name="TextBox 25"/>
          <p:cNvSpPr txBox="1"/>
          <p:nvPr/>
        </p:nvSpPr>
        <p:spPr>
          <a:xfrm>
            <a:off x="5137298" y="6309320"/>
            <a:ext cx="26750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Многослойная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067502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D:\Downloads\32868588_801313091523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6804248" cy="68307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z="6000" b="1" dirty="0">
                <a:latin typeface="Monotype Corsiva" pitchFamily="66" charset="0"/>
              </a:rPr>
              <a:t>Объемная аппликация.</a:t>
            </a: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457200" y="1412875"/>
            <a:ext cx="4186238" cy="47132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90000"/>
              </a:lnSpc>
            </a:pPr>
            <a:r>
              <a:rPr lang="ru-RU" sz="2800" smtClean="0"/>
              <a:t>Представляет собой аппликацию с применением элементов рисунка, частично зафиксированных на фоне. Часть аппликации свободно располагается над фоном, придавая рисунку объемность.</a:t>
            </a:r>
            <a:endParaRPr lang="ru-RU" sz="2800"/>
          </a:p>
        </p:txBody>
      </p:sp>
      <p:pic>
        <p:nvPicPr>
          <p:cNvPr id="5124" name="Picture 4" descr="C:\Users\Мама\Desktop\Новая папка (4)\froufrou09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5" y="1412875"/>
            <a:ext cx="2568709" cy="31816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5" name="Picture 5" descr="C:\Users\Мама\Desktop\Новая папка (4)\froufrou18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5437" y="2924944"/>
            <a:ext cx="2168262" cy="3096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471807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D:\Downloads\32868588_801313091523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6804248" cy="68307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z="6000" b="1">
                <a:latin typeface="Monotype Corsiva" pitchFamily="66" charset="0"/>
              </a:rPr>
              <a:t>Полуобъемная аппликация</a:t>
            </a: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179388" y="1773238"/>
            <a:ext cx="4248150" cy="46799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800" smtClean="0"/>
              <a:t>Для придания объемности отдельным деталям аппликации между основой и деталью прокладывают синтепон, ватин или какой – нибудь другой объемный материал</a:t>
            </a:r>
            <a:endParaRPr lang="ru-RU" sz="2800"/>
          </a:p>
        </p:txBody>
      </p:sp>
      <p:pic>
        <p:nvPicPr>
          <p:cNvPr id="7" name="Picture 3" descr="C:\Users\Мама\Desktop\Новая папка (4)\2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3438" y="1327775"/>
            <a:ext cx="2066495" cy="286800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C:\Users\Мама\Desktop\Новая папка (4)\22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4106" y="3140968"/>
            <a:ext cx="2072349" cy="2820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435364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98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898" decel="100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D:\Downloads\32868588_801313091523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6804248" cy="68307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80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>
                <a:latin typeface="Monotype Corsiva" pitchFamily="66" charset="0"/>
              </a:rPr>
              <a:t>Выбор ткани</a:t>
            </a:r>
          </a:p>
        </p:txBody>
      </p:sp>
      <p:sp>
        <p:nvSpPr>
          <p:cNvPr id="2580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9388" y="1600200"/>
            <a:ext cx="5472112" cy="4997450"/>
          </a:xfrm>
          <a:noFill/>
        </p:spPr>
        <p:txBody>
          <a:bodyPr/>
          <a:lstStyle/>
          <a:p>
            <a:pPr>
              <a:buFontTx/>
              <a:buNone/>
            </a:pPr>
            <a:endParaRPr lang="ru-RU" sz="2800" b="1" dirty="0"/>
          </a:p>
          <a:p>
            <a:pPr>
              <a:buFontTx/>
              <a:buNone/>
            </a:pPr>
            <a:r>
              <a:rPr lang="ru-RU" sz="2800" b="1" dirty="0"/>
              <a:t>подбор ткани: </a:t>
            </a:r>
          </a:p>
          <a:p>
            <a:r>
              <a:rPr lang="ru-RU" sz="2800" dirty="0"/>
              <a:t>на контрастных цветах        </a:t>
            </a:r>
          </a:p>
          <a:p>
            <a:r>
              <a:rPr lang="ru-RU" sz="2800" dirty="0"/>
              <a:t>мягких пастельных тонах</a:t>
            </a:r>
          </a:p>
          <a:p>
            <a:pPr>
              <a:buFontTx/>
              <a:buNone/>
            </a:pPr>
            <a:r>
              <a:rPr lang="ru-RU" sz="2800" b="1" dirty="0"/>
              <a:t>ткань лучше выбирать:</a:t>
            </a:r>
          </a:p>
          <a:p>
            <a:r>
              <a:rPr lang="ru-RU" sz="2800" dirty="0"/>
              <a:t>с растительным рисунком</a:t>
            </a:r>
          </a:p>
          <a:p>
            <a:r>
              <a:rPr lang="ru-RU" sz="2800" dirty="0"/>
              <a:t>абстрактным рисунком</a:t>
            </a:r>
          </a:p>
          <a:p>
            <a:r>
              <a:rPr lang="ru-RU" sz="2800" dirty="0"/>
              <a:t>расплывчатым рисунком</a:t>
            </a:r>
          </a:p>
          <a:p>
            <a:r>
              <a:rPr lang="ru-RU" sz="2800" dirty="0"/>
              <a:t>гладкокрашеные</a:t>
            </a:r>
          </a:p>
          <a:p>
            <a:endParaRPr lang="ru-RU" sz="2800" dirty="0"/>
          </a:p>
        </p:txBody>
      </p:sp>
      <p:pic>
        <p:nvPicPr>
          <p:cNvPr id="258052" name="Picture 4" descr="DSC0015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525" y="1557338"/>
            <a:ext cx="3240088" cy="27352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8053" name="Picture 5" descr="DSC0016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525" y="4076700"/>
            <a:ext cx="3240088" cy="25923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280679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D:\Downloads\32868588_801313091523.jpe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6804248" cy="68307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2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b="1">
                <a:latin typeface="Monotype Corsiva" pitchFamily="66" charset="0"/>
              </a:rPr>
              <a:t>Помнить о сочетании цвета</a:t>
            </a:r>
          </a:p>
        </p:txBody>
      </p:sp>
      <p:sp>
        <p:nvSpPr>
          <p:cNvPr id="26214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600200"/>
            <a:ext cx="3898900" cy="2044700"/>
          </a:xfrm>
          <a:noFill/>
        </p:spPr>
        <p:txBody>
          <a:bodyPr/>
          <a:lstStyle/>
          <a:p>
            <a:pPr>
              <a:lnSpc>
                <a:spcPct val="90000"/>
              </a:lnSpc>
            </a:pPr>
            <a:r>
              <a:rPr lang="ru-RU" sz="2800" b="1"/>
              <a:t>теплые </a:t>
            </a:r>
          </a:p>
          <a:p>
            <a:pPr>
              <a:lnSpc>
                <a:spcPct val="90000"/>
              </a:lnSpc>
            </a:pPr>
            <a:r>
              <a:rPr lang="ru-RU" sz="2800" b="1"/>
              <a:t> холодные</a:t>
            </a:r>
          </a:p>
          <a:p>
            <a:pPr>
              <a:lnSpc>
                <a:spcPct val="90000"/>
              </a:lnSpc>
            </a:pPr>
            <a:r>
              <a:rPr lang="ru-RU" sz="2800" b="1"/>
              <a:t>нейтральные</a:t>
            </a:r>
          </a:p>
        </p:txBody>
      </p:sp>
      <p:graphicFrame>
        <p:nvGraphicFramePr>
          <p:cNvPr id="262148" name="Object 4"/>
          <p:cNvGraphicFramePr>
            <a:graphicFrameLocks noGrp="1" noChangeAspect="1"/>
          </p:cNvGraphicFramePr>
          <p:nvPr>
            <p:ph sz="quarter" idx="2"/>
          </p:nvPr>
        </p:nvGraphicFramePr>
        <p:xfrm>
          <a:off x="5029200" y="1600200"/>
          <a:ext cx="3276600" cy="21859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18" name="Диаграмма" r:id="rId4" imgW="6096135" imgH="4067089" progId="MSGraph.Chart.8">
                  <p:embed followColorScheme="full"/>
                </p:oleObj>
              </mc:Choice>
              <mc:Fallback>
                <p:oleObj name="Диаграмма" r:id="rId4" imgW="6096135" imgH="4067089" progId="MSGraph.Chart.8">
                  <p:embed followColorScheme="full"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29200" y="1600200"/>
                        <a:ext cx="3276600" cy="21859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2150" name="Object 6"/>
          <p:cNvGraphicFramePr>
            <a:graphicFrameLocks noGrp="1" noChangeAspect="1"/>
          </p:cNvGraphicFramePr>
          <p:nvPr>
            <p:ph sz="quarter" idx="3"/>
          </p:nvPr>
        </p:nvGraphicFramePr>
        <p:xfrm>
          <a:off x="5027613" y="3938588"/>
          <a:ext cx="3278187" cy="2187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19" name="Диаграмма" r:id="rId6" imgW="6096135" imgH="4067089" progId="MSGraph.Chart.8">
                  <p:embed followColorScheme="full"/>
                </p:oleObj>
              </mc:Choice>
              <mc:Fallback>
                <p:oleObj name="Диаграмма" r:id="rId6" imgW="6096135" imgH="4067089" progId="MSGraph.Chart.8">
                  <p:embed followColorScheme="full"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27613" y="3938588"/>
                        <a:ext cx="3278187" cy="21875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62153" name="Rectangle 9"/>
          <p:cNvSpPr>
            <a:spLocks noChangeArrowheads="1"/>
          </p:cNvSpPr>
          <p:nvPr/>
        </p:nvSpPr>
        <p:spPr bwMode="auto">
          <a:xfrm>
            <a:off x="755650" y="3716338"/>
            <a:ext cx="3384550" cy="1728787"/>
          </a:xfrm>
          <a:prstGeom prst="rect">
            <a:avLst/>
          </a:prstGeom>
          <a:gradFill rotWithShape="1">
            <a:gsLst>
              <a:gs pos="0">
                <a:schemeClr val="tx2"/>
              </a:gs>
              <a:gs pos="100000">
                <a:schemeClr val="bg1"/>
              </a:gs>
            </a:gsLst>
            <a:lin ang="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3470566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2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621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6214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621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2621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2" presetID="3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2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2621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2621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2621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2621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9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2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621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621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OleChart spid="262148" grpId="0"/>
      <p:bldOleChart spid="262150" grpId="0"/>
      <p:bldP spid="262153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251</TotalTime>
  <Words>265</Words>
  <Application>Microsoft Office PowerPoint</Application>
  <PresentationFormat>Экран (4:3)</PresentationFormat>
  <Paragraphs>52</Paragraphs>
  <Slides>15</Slides>
  <Notes>0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7" baseType="lpstr">
      <vt:lpstr>Тема Office</vt:lpstr>
      <vt:lpstr>Диаграмма</vt:lpstr>
      <vt:lpstr>Презентация PowerPoint</vt:lpstr>
      <vt:lpstr>Презентация PowerPoint</vt:lpstr>
      <vt:lpstr>Презентация PowerPoint</vt:lpstr>
      <vt:lpstr>Презентация PowerPoint</vt:lpstr>
      <vt:lpstr>Виды аппликаций</vt:lpstr>
      <vt:lpstr>Объемная аппликация.</vt:lpstr>
      <vt:lpstr>Полуобъемная аппликация</vt:lpstr>
      <vt:lpstr>Выбор ткани</vt:lpstr>
      <vt:lpstr>Помнить о сочетании цвета</vt:lpstr>
      <vt:lpstr>Презентация PowerPoint</vt:lpstr>
      <vt:lpstr>Презентация PowerPoint</vt:lpstr>
      <vt:lpstr>Презентация PowerPoint</vt:lpstr>
      <vt:lpstr>Великолепные картины служат украшением дома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Мама</dc:creator>
  <cp:lastModifiedBy>Мама</cp:lastModifiedBy>
  <cp:revision>24</cp:revision>
  <dcterms:created xsi:type="dcterms:W3CDTF">2012-02-14T16:42:20Z</dcterms:created>
  <dcterms:modified xsi:type="dcterms:W3CDTF">2012-02-19T16:20:55Z</dcterms:modified>
</cp:coreProperties>
</file>