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8" r:id="rId3"/>
    <p:sldId id="257" r:id="rId4"/>
    <p:sldId id="258" r:id="rId5"/>
    <p:sldId id="261" r:id="rId6"/>
    <p:sldId id="277" r:id="rId7"/>
    <p:sldId id="262" r:id="rId8"/>
    <p:sldId id="265" r:id="rId9"/>
    <p:sldId id="263" r:id="rId10"/>
    <p:sldId id="266" r:id="rId11"/>
    <p:sldId id="267" r:id="rId12"/>
    <p:sldId id="268" r:id="rId13"/>
    <p:sldId id="269" r:id="rId14"/>
    <p:sldId id="275" r:id="rId15"/>
    <p:sldId id="276" r:id="rId16"/>
    <p:sldId id="270" r:id="rId17"/>
    <p:sldId id="274" r:id="rId18"/>
    <p:sldId id="271" r:id="rId19"/>
    <p:sldId id="272" r:id="rId20"/>
    <p:sldId id="273" r:id="rId21"/>
    <p:sldId id="259" r:id="rId22"/>
    <p:sldId id="26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61CF4"/>
    <a:srgbClr val="00FF00"/>
    <a:srgbClr val="7332A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1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DD7FE-351B-489A-9205-943663E6453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108013E-4148-4ED3-ADB4-0EF071CFE9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DD7FE-351B-489A-9205-943663E6453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013E-4148-4ED3-ADB4-0EF071CFE9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DD7FE-351B-489A-9205-943663E6453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013E-4148-4ED3-ADB4-0EF071CFE9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DD7FE-351B-489A-9205-943663E6453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108013E-4148-4ED3-ADB4-0EF071CFE9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DD7FE-351B-489A-9205-943663E6453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013E-4148-4ED3-ADB4-0EF071CFE9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DD7FE-351B-489A-9205-943663E6453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013E-4148-4ED3-ADB4-0EF071CFE9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DD7FE-351B-489A-9205-943663E6453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108013E-4148-4ED3-ADB4-0EF071CFE9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DD7FE-351B-489A-9205-943663E6453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013E-4148-4ED3-ADB4-0EF071CFE9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DD7FE-351B-489A-9205-943663E6453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013E-4148-4ED3-ADB4-0EF071CFE9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DD7FE-351B-489A-9205-943663E6453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013E-4148-4ED3-ADB4-0EF071CFE9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DD7FE-351B-489A-9205-943663E6453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013E-4148-4ED3-ADB4-0EF071CFE9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4CDD7FE-351B-489A-9205-943663E6453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108013E-4148-4ED3-ADB4-0EF071CFE9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1643050"/>
            <a:ext cx="776334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rgbClr val="0000CC"/>
                </a:solidFill>
              </a:rPr>
              <a:t>Дорогу осилит идущий</a:t>
            </a:r>
            <a:r>
              <a:rPr lang="ru-RU" sz="5400" b="1" dirty="0" smtClean="0">
                <a:solidFill>
                  <a:srgbClr val="0000CC"/>
                </a:solidFill>
              </a:rPr>
              <a:t>,</a:t>
            </a:r>
          </a:p>
          <a:p>
            <a:r>
              <a:rPr lang="ru-RU" sz="5400" b="1" dirty="0" smtClean="0">
                <a:solidFill>
                  <a:srgbClr val="0000CC"/>
                </a:solidFill>
              </a:rPr>
              <a:t> </a:t>
            </a:r>
            <a:r>
              <a:rPr lang="ru-RU" sz="5400" b="1" dirty="0">
                <a:solidFill>
                  <a:srgbClr val="0000CC"/>
                </a:solidFill>
              </a:rPr>
              <a:t>а математику </a:t>
            </a:r>
            <a:r>
              <a:rPr lang="ru-RU" sz="5400" b="1" dirty="0" smtClean="0">
                <a:solidFill>
                  <a:srgbClr val="0000CC"/>
                </a:solidFill>
              </a:rPr>
              <a:t>мыслящий</a:t>
            </a:r>
            <a:endParaRPr lang="ru-RU" sz="5400" dirty="0">
              <a:solidFill>
                <a:srgbClr val="0000CC"/>
              </a:solidFill>
            </a:endParaRPr>
          </a:p>
          <a:p>
            <a:r>
              <a:rPr lang="ru-RU" sz="5400" dirty="0">
                <a:solidFill>
                  <a:srgbClr val="0000CC"/>
                </a:solidFill>
              </a:rPr>
              <a:t> </a:t>
            </a:r>
          </a:p>
          <a:p>
            <a:endParaRPr lang="ru-RU" dirty="0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152876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3929066"/>
            <a:ext cx="2428877" cy="2428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1928802"/>
            <a:ext cx="76438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361CF4"/>
                </a:solidFill>
              </a:rPr>
              <a:t>В современном обществе</a:t>
            </a:r>
            <a:r>
              <a:rPr lang="en-US" sz="4000" b="1" dirty="0">
                <a:solidFill>
                  <a:srgbClr val="361CF4"/>
                </a:solidFill>
              </a:rPr>
              <a:t> </a:t>
            </a:r>
            <a:endParaRPr lang="ru-RU" sz="4000" b="1" dirty="0" smtClean="0">
              <a:solidFill>
                <a:srgbClr val="361CF4"/>
              </a:solidFill>
            </a:endParaRPr>
          </a:p>
          <a:p>
            <a:r>
              <a:rPr lang="en-US" sz="4000" b="1" dirty="0" smtClean="0">
                <a:solidFill>
                  <a:srgbClr val="361CF4"/>
                </a:solidFill>
              </a:rPr>
              <a:t>   </a:t>
            </a:r>
            <a:r>
              <a:rPr lang="ru-RU" sz="4000" b="1" dirty="0" smtClean="0">
                <a:solidFill>
                  <a:srgbClr val="361CF4"/>
                </a:solidFill>
              </a:rPr>
              <a:t> </a:t>
            </a:r>
            <a:r>
              <a:rPr lang="ru-RU" sz="4000" b="1" dirty="0">
                <a:solidFill>
                  <a:srgbClr val="361CF4"/>
                </a:solidFill>
              </a:rPr>
              <a:t>все профессии нужны,</a:t>
            </a:r>
            <a:r>
              <a:rPr lang="en-US" sz="4000" b="1" dirty="0">
                <a:solidFill>
                  <a:srgbClr val="361CF4"/>
                </a:solidFill>
              </a:rPr>
              <a:t> </a:t>
            </a:r>
            <a:endParaRPr lang="ru-RU" sz="4000" b="1" dirty="0" smtClean="0">
              <a:solidFill>
                <a:srgbClr val="361CF4"/>
              </a:solidFill>
            </a:endParaRPr>
          </a:p>
          <a:p>
            <a:r>
              <a:rPr lang="en-US" sz="4000" b="1" dirty="0" smtClean="0">
                <a:solidFill>
                  <a:srgbClr val="361CF4"/>
                </a:solidFill>
              </a:rPr>
              <a:t>  </a:t>
            </a:r>
            <a:r>
              <a:rPr lang="ru-RU" sz="4000" b="1" dirty="0" smtClean="0">
                <a:solidFill>
                  <a:srgbClr val="361CF4"/>
                </a:solidFill>
              </a:rPr>
              <a:t> </a:t>
            </a:r>
            <a:r>
              <a:rPr lang="ru-RU" sz="4000" b="1" dirty="0">
                <a:solidFill>
                  <a:srgbClr val="361CF4"/>
                </a:solidFill>
              </a:rPr>
              <a:t>все профессии важны.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4071942"/>
            <a:ext cx="228601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714356"/>
            <a:ext cx="18764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4429132"/>
            <a:ext cx="2057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463" y="144463"/>
            <a:ext cx="250507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3042" y="357166"/>
            <a:ext cx="52056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00CC"/>
                </a:solidFill>
              </a:rPr>
              <a:t>Математика  и музыка</a:t>
            </a:r>
            <a:endParaRPr lang="ru-RU" sz="4000" dirty="0">
              <a:solidFill>
                <a:srgbClr val="0000CC"/>
              </a:solidFill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85926"/>
            <a:ext cx="4500594" cy="2430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929190" y="1785926"/>
            <a:ext cx="36433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длительность нот  совпадает с двоичными дробями;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4143380"/>
            <a:ext cx="70009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361CF4"/>
                </a:solidFill>
                <a:cs typeface="Arial" pitchFamily="34" charset="0"/>
              </a:rPr>
              <a:t>с  длительностями нот  можно  выполнять действия сложения и вычитания, так же как и с дробями; 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5786454"/>
            <a:ext cx="8286808" cy="523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cs typeface="Arial" pitchFamily="34" charset="0"/>
              </a:rPr>
              <a:t> </a:t>
            </a:r>
            <a:r>
              <a:rPr lang="ru-RU" sz="2800" dirty="0" smtClean="0">
                <a:solidFill>
                  <a:srgbClr val="7332A4"/>
                </a:solidFill>
                <a:cs typeface="Arial" pitchFamily="34" charset="0"/>
              </a:rPr>
              <a:t>длительности  нот и дроби можно сравнивать.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14422"/>
            <a:ext cx="635798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857356" y="357166"/>
            <a:ext cx="59200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00CC"/>
                </a:solidFill>
              </a:rPr>
              <a:t>Математика  и музыка</a:t>
            </a:r>
            <a:endParaRPr lang="ru-RU" sz="4000" b="1" dirty="0">
              <a:solidFill>
                <a:srgbClr val="0000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7290" y="5786454"/>
            <a:ext cx="52719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Забавное сходство</a:t>
            </a:r>
            <a:endParaRPr lang="ru-RU" sz="4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85918" y="285728"/>
            <a:ext cx="60934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indent="-609600" algn="ctr">
              <a:spcBef>
                <a:spcPct val="0"/>
              </a:spcBef>
            </a:pPr>
            <a:r>
              <a:rPr lang="ru-RU" sz="4000" b="1" dirty="0" smtClean="0">
                <a:solidFill>
                  <a:srgbClr val="361CF4"/>
                </a:solidFill>
              </a:rPr>
              <a:t>Математика и архитектура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1214422"/>
            <a:ext cx="7715304" cy="1384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Архитектура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– это вид искусства, представляющий собой систему зданий и сооружений.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714620"/>
            <a:ext cx="457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214942" y="2928934"/>
            <a:ext cx="371531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00CC"/>
                </a:solidFill>
              </a:rPr>
              <a:t>Государственный </a:t>
            </a:r>
          </a:p>
          <a:p>
            <a:r>
              <a:rPr lang="ru-RU" sz="3600" dirty="0" smtClean="0">
                <a:solidFill>
                  <a:srgbClr val="0000CC"/>
                </a:solidFill>
              </a:rPr>
              <a:t>исторический </a:t>
            </a:r>
          </a:p>
          <a:p>
            <a:r>
              <a:rPr lang="ru-RU" sz="3600" dirty="0" smtClean="0">
                <a:solidFill>
                  <a:srgbClr val="0000CC"/>
                </a:solidFill>
              </a:rPr>
              <a:t>Музей.</a:t>
            </a:r>
            <a:endParaRPr lang="ru-RU" sz="36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357166"/>
            <a:ext cx="457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85720" y="285728"/>
            <a:ext cx="332777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361CF4"/>
                </a:solidFill>
              </a:rPr>
              <a:t>Саратовский </a:t>
            </a:r>
          </a:p>
          <a:p>
            <a:r>
              <a:rPr lang="ru-RU" sz="3200" dirty="0" smtClean="0">
                <a:solidFill>
                  <a:srgbClr val="361CF4"/>
                </a:solidFill>
              </a:rPr>
              <a:t>государственный </a:t>
            </a:r>
          </a:p>
          <a:p>
            <a:r>
              <a:rPr lang="ru-RU" sz="3200" dirty="0">
                <a:solidFill>
                  <a:srgbClr val="361CF4"/>
                </a:solidFill>
              </a:rPr>
              <a:t>х</a:t>
            </a:r>
            <a:r>
              <a:rPr lang="ru-RU" sz="3200" dirty="0" smtClean="0">
                <a:solidFill>
                  <a:srgbClr val="361CF4"/>
                </a:solidFill>
              </a:rPr>
              <a:t>удожественный </a:t>
            </a:r>
          </a:p>
          <a:p>
            <a:r>
              <a:rPr lang="ru-RU" sz="3200" dirty="0" smtClean="0">
                <a:solidFill>
                  <a:srgbClr val="361CF4"/>
                </a:solidFill>
              </a:rPr>
              <a:t>музей</a:t>
            </a:r>
            <a:endParaRPr lang="ru-RU" sz="3200" dirty="0">
              <a:solidFill>
                <a:srgbClr val="361CF4"/>
              </a:solidFill>
            </a:endParaRPr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315097"/>
            <a:ext cx="3956743" cy="4542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857752" y="4357694"/>
            <a:ext cx="418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361CF4"/>
                </a:solidFill>
              </a:rPr>
              <a:t>Башня </a:t>
            </a:r>
            <a:r>
              <a:rPr lang="ru-RU" sz="3600" dirty="0" err="1" smtClean="0">
                <a:solidFill>
                  <a:srgbClr val="361CF4"/>
                </a:solidFill>
              </a:rPr>
              <a:t>Сююмбике</a:t>
            </a:r>
            <a:endParaRPr lang="ru-RU" sz="3600" dirty="0">
              <a:solidFill>
                <a:srgbClr val="361CF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8596" y="357166"/>
            <a:ext cx="87154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sz="6600" dirty="0" smtClean="0">
                <a:solidFill>
                  <a:srgbClr val="0000CC"/>
                </a:solidFill>
              </a:rPr>
              <a:t>2014 год-  год Культуры</a:t>
            </a:r>
            <a:endParaRPr lang="ru-RU" sz="6600" dirty="0">
              <a:solidFill>
                <a:srgbClr val="0000CC"/>
              </a:solidFill>
            </a:endParaRPr>
          </a:p>
        </p:txBody>
      </p:sp>
      <p:pic>
        <p:nvPicPr>
          <p:cNvPr id="57347" name="Picture 3" descr="C:\Documents and Settings\Windows XP\Рабочий стол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4469817" cy="3348048"/>
          </a:xfrm>
          <a:prstGeom prst="rect">
            <a:avLst/>
          </a:prstGeom>
          <a:noFill/>
        </p:spPr>
      </p:pic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357430"/>
            <a:ext cx="392909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071538" y="5286388"/>
            <a:ext cx="17716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361CF4"/>
                </a:solidFill>
              </a:rPr>
              <a:t>Эрмитаж</a:t>
            </a:r>
            <a:endParaRPr lang="ru-RU" sz="3200" b="1" dirty="0">
              <a:solidFill>
                <a:srgbClr val="361CF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29256" y="6000768"/>
            <a:ext cx="3464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00CC"/>
                </a:solidFill>
              </a:rPr>
              <a:t>Разводные мосты </a:t>
            </a:r>
            <a:endParaRPr lang="ru-RU" sz="32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500034" y="285728"/>
            <a:ext cx="8351837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b="1" i="1" kern="10" normalizeH="1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живопись и Математика</a:t>
            </a:r>
          </a:p>
        </p:txBody>
      </p:sp>
      <p:pic>
        <p:nvPicPr>
          <p:cNvPr id="6" name="Picture 9" descr="XGetDBPicServl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773238"/>
            <a:ext cx="2627312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В В Кандинский Импровизация 4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773238"/>
            <a:ext cx="3744912" cy="2786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42910" y="4929198"/>
            <a:ext cx="81439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361CF4"/>
                </a:solidFill>
              </a:rPr>
              <a:t>Супрематизм    -</a:t>
            </a:r>
            <a:r>
              <a:rPr lang="ru-RU" sz="2800" dirty="0" smtClean="0">
                <a:solidFill>
                  <a:srgbClr val="361CF4"/>
                </a:solidFill>
              </a:rPr>
              <a:t>композиция из простейших геометрических элементов</a:t>
            </a:r>
            <a:endParaRPr lang="ru-RU" sz="2800" dirty="0">
              <a:solidFill>
                <a:srgbClr val="361CF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esher_mosaic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85926"/>
            <a:ext cx="4465637" cy="4465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0034" y="214290"/>
            <a:ext cx="78581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361CF4"/>
                </a:solidFill>
              </a:rPr>
              <a:t>Мозаика -  это набор замкнутых фигур, которыми можно замостить плоскость </a:t>
            </a:r>
            <a:endParaRPr lang="ru-RU" sz="2800" dirty="0">
              <a:solidFill>
                <a:srgbClr val="361CF4"/>
              </a:solidFill>
            </a:endParaRPr>
          </a:p>
        </p:txBody>
      </p:sp>
      <p:pic>
        <p:nvPicPr>
          <p:cNvPr id="6" name="Picture 5" descr="phisical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78001" y="2428868"/>
            <a:ext cx="3765999" cy="3468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285728"/>
            <a:ext cx="59876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indent="-609600" algn="ctr">
              <a:spcBef>
                <a:spcPct val="0"/>
              </a:spcBef>
            </a:pPr>
            <a:r>
              <a:rPr lang="ru-RU" sz="4000" b="1" dirty="0" smtClean="0">
                <a:solidFill>
                  <a:srgbClr val="0000CC"/>
                </a:solidFill>
              </a:rPr>
              <a:t>Математика и  литература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1428736"/>
            <a:ext cx="75009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В названии произведения: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1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«Три мушкетера»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2.«Два капитана»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3.«Тысяча и одна ночь» - сборник арабских сказок,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    4.«Двенадцать стульев» 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214282" y="4071942"/>
            <a:ext cx="864396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Математика и литература «идут по жизни рядом».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  <a:t>-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Омар Хайям – персидский поэт, математик.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-Софья Васильевна Ковалевская – русский математик и литератор(1850- 1891).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-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Чарлз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Лютвидж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Доджсон – преподаватель математики, автор «Приключение Алисы в стране чудес»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710" y="0"/>
            <a:ext cx="1133475" cy="3600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643051"/>
            <a:ext cx="131741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57290" y="285728"/>
            <a:ext cx="57864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>
              <a:spcBef>
                <a:spcPct val="0"/>
              </a:spcBef>
            </a:pP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Математика и танцы.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4286256"/>
            <a:ext cx="8929718" cy="197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rgbClr val="361CF4"/>
                </a:solidFill>
              </a:rPr>
              <a:t>В каждом танце важен счёт, а считать мы учимся только с помощью математики. В танце мы строим разнообразные фигуры.  Выстраивая фигуры, мы вспоминаем   математику.</a:t>
            </a:r>
          </a:p>
          <a:p>
            <a:pPr algn="ctr">
              <a:lnSpc>
                <a:spcPct val="90000"/>
              </a:lnSpc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Именно таким образом математика в  танце играет большую роль.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3" name="Picture 4" descr="1834655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1214422"/>
            <a:ext cx="3097213" cy="2714644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642910" y="1071546"/>
            <a:ext cx="50720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361CF4"/>
                </a:solidFill>
              </a:rPr>
              <a:t>Танец-вид искусства, в котором </a:t>
            </a:r>
          </a:p>
          <a:p>
            <a:r>
              <a:rPr lang="ru-RU" sz="2400" dirty="0" smtClean="0">
                <a:solidFill>
                  <a:srgbClr val="361CF4"/>
                </a:solidFill>
              </a:rPr>
              <a:t>художественный образ создаётся    посредством ритмичных пластических движений и смены выразительных     положений человеческого тела.</a:t>
            </a:r>
            <a:endParaRPr lang="ru-RU" sz="2400" dirty="0">
              <a:solidFill>
                <a:srgbClr val="361CF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857231"/>
          <a:ext cx="8643966" cy="5544767"/>
        </p:xfrm>
        <a:graphic>
          <a:graphicData uri="http://schemas.openxmlformats.org/drawingml/2006/table">
            <a:tbl>
              <a:tblPr/>
              <a:tblGrid>
                <a:gridCol w="969417"/>
                <a:gridCol w="6531573"/>
                <a:gridCol w="1142976"/>
              </a:tblGrid>
              <a:tr h="14662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До </a:t>
                      </a:r>
                      <a:endParaRPr lang="ru-RU" sz="2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</a:t>
                      </a:r>
                      <a:endParaRPr lang="ru-RU" sz="28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Вопросы </a:t>
                      </a:r>
                      <a:endParaRPr lang="ru-RU" sz="2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После</a:t>
                      </a:r>
                      <a:endParaRPr lang="ru-RU" sz="2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40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Математика нам нужна каждый день</a:t>
                      </a: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98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Литераторы не могут быть математиками</a:t>
                      </a: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40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Математика применяется в музыке.</a:t>
                      </a: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Математика в танцах не нужна.</a:t>
                      </a: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98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Живопись и математика </a:t>
                      </a:r>
                      <a:r>
                        <a:rPr lang="ru-RU" sz="2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взаимосвязаны</a:t>
                      </a:r>
                      <a:r>
                        <a:rPr lang="ru-RU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57290" y="0"/>
            <a:ext cx="6429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00CC"/>
                </a:solidFill>
              </a:rPr>
              <a:t>Эй Ар </a:t>
            </a:r>
            <a:r>
              <a:rPr lang="ru-RU" sz="4800" b="1" dirty="0" err="1" smtClean="0">
                <a:solidFill>
                  <a:srgbClr val="0000CC"/>
                </a:solidFill>
              </a:rPr>
              <a:t>Гайд</a:t>
            </a:r>
            <a:endParaRPr lang="ru-RU" sz="48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76648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428604"/>
            <a:ext cx="2020887" cy="2857520"/>
          </a:xfrm>
          <a:prstGeom prst="rect">
            <a:avLst/>
          </a:prstGeom>
          <a:noFill/>
        </p:spPr>
      </p:pic>
      <p:pic>
        <p:nvPicPr>
          <p:cNvPr id="5" name="Picture 4" descr="horeografiy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714752"/>
            <a:ext cx="1960562" cy="292576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34" y="142852"/>
            <a:ext cx="57864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>
              <a:spcBef>
                <a:spcPct val="0"/>
              </a:spcBef>
            </a:pP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Дроби в танце так важны – </a:t>
            </a:r>
          </a:p>
          <a:p>
            <a:pPr marL="609600" indent="-609600" algn="ctr">
              <a:spcBef>
                <a:spcPct val="0"/>
              </a:spcBef>
              <a:buFontTx/>
              <a:buNone/>
            </a:pP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с математикой дружны!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1214422"/>
            <a:ext cx="60007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00CC"/>
                </a:solidFill>
              </a:rPr>
              <a:t>Форма рук и ног в балете должны строго </a:t>
            </a:r>
            <a:r>
              <a:rPr lang="ru-RU" sz="3200" dirty="0" smtClean="0">
                <a:solidFill>
                  <a:srgbClr val="0000CC"/>
                </a:solidFill>
              </a:rPr>
              <a:t>подчиняться </a:t>
            </a:r>
          </a:p>
          <a:p>
            <a:r>
              <a:rPr lang="ru-RU" sz="3200" dirty="0" smtClean="0">
                <a:solidFill>
                  <a:srgbClr val="0000CC"/>
                </a:solidFill>
              </a:rPr>
              <a:t>геометрическим </a:t>
            </a:r>
            <a:r>
              <a:rPr lang="ru-RU" sz="3200" dirty="0">
                <a:solidFill>
                  <a:srgbClr val="0000CC"/>
                </a:solidFill>
              </a:rPr>
              <a:t>линиям. Например, руки не должны быть </a:t>
            </a:r>
            <a:endParaRPr lang="ru-RU" sz="3200" dirty="0" smtClean="0">
              <a:solidFill>
                <a:srgbClr val="0000CC"/>
              </a:solidFill>
            </a:endParaRPr>
          </a:p>
          <a:p>
            <a:r>
              <a:rPr lang="ru-RU" sz="3200" dirty="0" smtClean="0">
                <a:solidFill>
                  <a:srgbClr val="0000CC"/>
                </a:solidFill>
              </a:rPr>
              <a:t>прямыми</a:t>
            </a:r>
            <a:r>
              <a:rPr lang="ru-RU" sz="3200" dirty="0">
                <a:solidFill>
                  <a:srgbClr val="0000CC"/>
                </a:solidFill>
              </a:rPr>
              <a:t>, только полукруглыми </a:t>
            </a:r>
            <a:r>
              <a:rPr lang="ru-RU" sz="3200" dirty="0" smtClean="0">
                <a:solidFill>
                  <a:srgbClr val="0000CC"/>
                </a:solidFill>
              </a:rPr>
              <a:t>.</a:t>
            </a:r>
            <a:endParaRPr lang="ru-RU" sz="3200" dirty="0">
              <a:solidFill>
                <a:srgbClr val="0000CC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488" y="4357694"/>
            <a:ext cx="72152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361CF4"/>
                </a:solidFill>
              </a:rPr>
              <a:t>А ноги наоборот должны быть прямыми</a:t>
            </a:r>
            <a:r>
              <a:rPr lang="ru-RU" sz="3600" dirty="0" smtClean="0">
                <a:solidFill>
                  <a:srgbClr val="361CF4"/>
                </a:solidFill>
              </a:rPr>
              <a:t>, </a:t>
            </a:r>
            <a:r>
              <a:rPr lang="ru-RU" sz="3600" dirty="0">
                <a:solidFill>
                  <a:srgbClr val="361CF4"/>
                </a:solidFill>
              </a:rPr>
              <a:t>как прямая линия.</a:t>
            </a:r>
            <a:r>
              <a:rPr lang="ru-RU" sz="3600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285729"/>
            <a:ext cx="8358246" cy="5558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44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Наука в школе есть одна.</a:t>
            </a:r>
          </a:p>
          <a:p>
            <a:pPr>
              <a:lnSpc>
                <a:spcPct val="80000"/>
              </a:lnSpc>
            </a:pPr>
            <a:endParaRPr lang="ru-RU" sz="4000" b="1" dirty="0" smtClean="0">
              <a:solidFill>
                <a:srgbClr val="361CF4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4000" dirty="0" smtClean="0">
                <a:solidFill>
                  <a:srgbClr val="361CF4"/>
                </a:solidFill>
                <a:latin typeface="Times New Roman" pitchFamily="18" charset="0"/>
                <a:cs typeface="Times New Roman" pitchFamily="18" charset="0"/>
              </a:rPr>
              <a:t>Во всех профессиях нужна</a:t>
            </a:r>
          </a:p>
          <a:p>
            <a:pPr>
              <a:lnSpc>
                <a:spcPct val="80000"/>
              </a:lnSpc>
            </a:pPr>
            <a:endParaRPr lang="ru-RU" sz="4000" dirty="0" smtClean="0">
              <a:solidFill>
                <a:srgbClr val="361CF4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4000" dirty="0" smtClean="0">
                <a:solidFill>
                  <a:srgbClr val="361CF4"/>
                </a:solidFill>
                <a:latin typeface="Times New Roman" pitchFamily="18" charset="0"/>
                <a:cs typeface="Times New Roman" pitchFamily="18" charset="0"/>
              </a:rPr>
              <a:t>Учителям, врачам и поварам.</a:t>
            </a:r>
          </a:p>
          <a:p>
            <a:pPr>
              <a:lnSpc>
                <a:spcPct val="80000"/>
              </a:lnSpc>
            </a:pPr>
            <a:endParaRPr lang="ru-RU" sz="4000" dirty="0" smtClean="0">
              <a:solidFill>
                <a:srgbClr val="361CF4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4000" dirty="0" smtClean="0">
                <a:solidFill>
                  <a:srgbClr val="361CF4"/>
                </a:solidFill>
                <a:latin typeface="Times New Roman" pitchFamily="18" charset="0"/>
                <a:cs typeface="Times New Roman" pitchFamily="18" charset="0"/>
              </a:rPr>
              <a:t>Бухгалтерам, певцам и продавцам.</a:t>
            </a:r>
          </a:p>
          <a:p>
            <a:pPr>
              <a:lnSpc>
                <a:spcPct val="80000"/>
              </a:lnSpc>
            </a:pPr>
            <a:endParaRPr lang="ru-RU" sz="4000" dirty="0" smtClean="0">
              <a:solidFill>
                <a:srgbClr val="361CF4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4000" dirty="0" smtClean="0">
                <a:solidFill>
                  <a:srgbClr val="361CF4"/>
                </a:solidFill>
                <a:latin typeface="Times New Roman" pitchFamily="18" charset="0"/>
                <a:cs typeface="Times New Roman" pitchFamily="18" charset="0"/>
              </a:rPr>
              <a:t>Всем математика важна.</a:t>
            </a:r>
          </a:p>
          <a:p>
            <a:pPr>
              <a:lnSpc>
                <a:spcPct val="80000"/>
              </a:lnSpc>
            </a:pPr>
            <a:endParaRPr lang="ru-RU" sz="4000" dirty="0" smtClean="0">
              <a:solidFill>
                <a:srgbClr val="361CF4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4000" dirty="0" smtClean="0">
                <a:solidFill>
                  <a:srgbClr val="361CF4"/>
                </a:solidFill>
                <a:latin typeface="Times New Roman" pitchFamily="18" charset="0"/>
                <a:cs typeface="Times New Roman" pitchFamily="18" charset="0"/>
              </a:rPr>
              <a:t>Царица всех наук она.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1928802"/>
            <a:ext cx="48577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0000CC"/>
                </a:solidFill>
              </a:rPr>
              <a:t>Спасибо</a:t>
            </a:r>
          </a:p>
          <a:p>
            <a:r>
              <a:rPr lang="ru-RU" sz="6600" dirty="0">
                <a:solidFill>
                  <a:srgbClr val="0000CC"/>
                </a:solidFill>
              </a:rPr>
              <a:t> </a:t>
            </a:r>
            <a:r>
              <a:rPr lang="ru-RU" sz="6600" dirty="0" smtClean="0">
                <a:solidFill>
                  <a:srgbClr val="0000CC"/>
                </a:solidFill>
              </a:rPr>
              <a:t>   за урок   </a:t>
            </a:r>
            <a:endParaRPr lang="ru-RU" sz="6600" dirty="0">
              <a:solidFill>
                <a:srgbClr val="0000CC"/>
              </a:solidFill>
            </a:endParaRPr>
          </a:p>
        </p:txBody>
      </p:sp>
      <p:pic>
        <p:nvPicPr>
          <p:cNvPr id="5" name="Picture 2" descr="https://encrypted-tbn0.gstatic.com/images?q=tbn:ANd9GcS6rCmLqQ666RXhJKEu_LqOOJxo7zKpemyb7Sg-TEFNp4kXOyp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1500174"/>
            <a:ext cx="2828930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2910" y="214290"/>
            <a:ext cx="80535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00CC"/>
                </a:solidFill>
              </a:rPr>
              <a:t>Математика- царица наук.</a:t>
            </a:r>
            <a:endParaRPr lang="ru-RU" sz="5400" dirty="0">
              <a:solidFill>
                <a:srgbClr val="0000CC"/>
              </a:solidFill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500034" y="1785926"/>
            <a:ext cx="8643966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61CF4"/>
                </a:solidFill>
                <a:effectLst/>
                <a:latin typeface="Arial" pitchFamily="34" charset="0"/>
                <a:ea typeface="Times New Roman" pitchFamily="18" charset="0"/>
              </a:rPr>
              <a:t>    из книги рекордов: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361CF4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61CF4"/>
                </a:solidFill>
                <a:effectLst/>
                <a:latin typeface="Arial" pitchFamily="34" charset="0"/>
                <a:ea typeface="Times New Roman" pitchFamily="18" charset="0"/>
              </a:rPr>
              <a:t> 	- самая крупная градина весила 1кг 2г;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361CF4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61CF4"/>
                </a:solidFill>
                <a:effectLst/>
                <a:latin typeface="Arial" pitchFamily="34" charset="0"/>
                <a:ea typeface="Times New Roman" pitchFamily="18" charset="0"/>
              </a:rPr>
              <a:t>	- самая высокая волна 34м;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361CF4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61CF4"/>
                </a:solidFill>
                <a:effectLst/>
                <a:latin typeface="Arial" pitchFamily="34" charset="0"/>
                <a:ea typeface="Times New Roman" pitchFamily="18" charset="0"/>
              </a:rPr>
              <a:t>	- самое глубокое в мире озеро – Байкал. Его глубина 1940м;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361CF4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61CF4"/>
                </a:solidFill>
                <a:effectLst/>
                <a:latin typeface="Arial" pitchFamily="34" charset="0"/>
                <a:ea typeface="Times New Roman" pitchFamily="18" charset="0"/>
              </a:rPr>
              <a:t>	- самая длинная пещера 530м;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361CF4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61CF4"/>
                </a:solidFill>
                <a:effectLst/>
                <a:latin typeface="Arial" pitchFamily="34" charset="0"/>
                <a:ea typeface="Times New Roman" pitchFamily="18" charset="0"/>
              </a:rPr>
              <a:t>	- самой первой русской женщиной-пилотом стала Лидия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361CF4"/>
                </a:solidFill>
                <a:effectLst/>
                <a:latin typeface="Arial" pitchFamily="34" charset="0"/>
                <a:ea typeface="Times New Roman" pitchFamily="18" charset="0"/>
              </a:rPr>
              <a:t>Галанчикова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61CF4"/>
                </a:solidFill>
                <a:effectLst/>
                <a:latin typeface="Arial" pitchFamily="34" charset="0"/>
                <a:ea typeface="Times New Roman" pitchFamily="18" charset="0"/>
              </a:rPr>
              <a:t>. В 1913 году она установила мировой рекорд высоты полета – 2400м;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361CF4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61CF4"/>
                </a:solidFill>
                <a:effectLst/>
                <a:latin typeface="Arial" pitchFamily="34" charset="0"/>
                <a:ea typeface="Times New Roman" pitchFamily="18" charset="0"/>
              </a:rPr>
              <a:t>	- самый толстый лед – 4776м.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361CF4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214423"/>
            <a:ext cx="87868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Математика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применяется в различных областях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знаний: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285728"/>
            <a:ext cx="73055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0000CC"/>
                </a:solidFill>
              </a:rPr>
              <a:t>Зачем нужна математика?</a:t>
            </a:r>
            <a:endParaRPr lang="ru-RU" sz="4800" dirty="0">
              <a:solidFill>
                <a:srgbClr val="0000CC"/>
              </a:solidFill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071810"/>
            <a:ext cx="21621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357390" y="5072074"/>
            <a:ext cx="67866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Математика встречается и используется в повседневной жизни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1000108"/>
            <a:ext cx="196456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44" y="3357562"/>
            <a:ext cx="1670887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714348" y="1357298"/>
            <a:ext cx="621510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“Математику уже затем учить следует, что она ум в порядок приводит”             </a:t>
            </a:r>
            <a:endParaRPr lang="ru-RU" sz="3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ru-RU" sz="3200" dirty="0" smtClean="0"/>
              <a:t> </a:t>
            </a:r>
            <a:r>
              <a:rPr lang="ru-RU" sz="3200" dirty="0" smtClean="0"/>
              <a:t>                    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М. В. Ломоносов)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1928802"/>
            <a:ext cx="21621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785918" y="214290"/>
            <a:ext cx="51591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361CF4"/>
                </a:solidFill>
              </a:rPr>
              <a:t>Математика </a:t>
            </a:r>
            <a:r>
              <a:rPr lang="ru-RU" sz="4400" dirty="0" smtClean="0">
                <a:solidFill>
                  <a:srgbClr val="361CF4"/>
                </a:solidFill>
              </a:rPr>
              <a:t> в быту </a:t>
            </a:r>
            <a:endParaRPr lang="ru-RU" sz="4400" dirty="0">
              <a:solidFill>
                <a:srgbClr val="361CF4"/>
              </a:solidFill>
            </a:endParaRPr>
          </a:p>
        </p:txBody>
      </p:sp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500042"/>
            <a:ext cx="21240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3643314"/>
            <a:ext cx="2143140" cy="2321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786190"/>
            <a:ext cx="2857520" cy="1714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857232"/>
            <a:ext cx="2143125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72198" y="3571876"/>
            <a:ext cx="2833694" cy="2125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282" y="571480"/>
            <a:ext cx="15049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720" y="1643050"/>
            <a:ext cx="1047751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285852" y="1571612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71472" y="3071810"/>
            <a:ext cx="1931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00CC"/>
                </a:solidFill>
              </a:rPr>
              <a:t>Ремонт квартиры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14744" y="2928934"/>
            <a:ext cx="1751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00CC"/>
                </a:solidFill>
              </a:rPr>
              <a:t>Покупка товара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14744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00CC"/>
                </a:solidFill>
              </a:rPr>
              <a:t>Учет показаний приборов водоснабжения и </a:t>
            </a:r>
          </a:p>
          <a:p>
            <a:r>
              <a:rPr lang="ru-RU" b="1" dirty="0" smtClean="0">
                <a:solidFill>
                  <a:srgbClr val="0000CC"/>
                </a:solidFill>
              </a:rPr>
              <a:t>              электроснабжения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8596" y="5643578"/>
            <a:ext cx="2341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361CF4"/>
                </a:solidFill>
              </a:rPr>
              <a:t>Приготовление  пищи</a:t>
            </a:r>
            <a:endParaRPr lang="ru-RU" b="1" dirty="0">
              <a:solidFill>
                <a:srgbClr val="361CF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1928802"/>
            <a:ext cx="673934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0000CC"/>
                </a:solidFill>
              </a:rPr>
              <a:t>Математика </a:t>
            </a:r>
          </a:p>
          <a:p>
            <a:r>
              <a:rPr lang="ru-RU" sz="8000" b="1" dirty="0" smtClean="0">
                <a:solidFill>
                  <a:srgbClr val="0000CC"/>
                </a:solidFill>
              </a:rPr>
              <a:t>в профессиях. </a:t>
            </a:r>
            <a:endParaRPr lang="ru-RU" sz="8000" b="1" dirty="0">
              <a:solidFill>
                <a:srgbClr val="0000CC"/>
              </a:solidFill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357694"/>
            <a:ext cx="2186003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0"/>
            <a:ext cx="292895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357166"/>
            <a:ext cx="228601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4357670"/>
            <a:ext cx="2405066" cy="2214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4500570"/>
            <a:ext cx="2466975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6"/>
          <p:cNvSpPr txBox="1">
            <a:spLocks/>
          </p:cNvSpPr>
          <p:nvPr/>
        </p:nvSpPr>
        <p:spPr>
          <a:xfrm>
            <a:off x="857224" y="214290"/>
            <a:ext cx="8286776" cy="128586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Математика в профессии бухгалтера.</a:t>
            </a:r>
          </a:p>
        </p:txBody>
      </p:sp>
      <p:pic>
        <p:nvPicPr>
          <p:cNvPr id="5" name="Picture 2" descr="C:\Documents and Settings\Admin\Рабочий стол\матильд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071546"/>
            <a:ext cx="2690933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143372" y="1214422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Именно у математики бухгалтерия позаимствовала свою основную отличительную черту – точность. 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4286256"/>
            <a:ext cx="771530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00CC"/>
                </a:solidFill>
              </a:rPr>
              <a:t>Это одна из тех профессий, где не обойтись без математики. Бухгалтеру нужно уметь делить, умножать, складывать    и вычитать, начисляя заработную плату.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Картинка 18 из 2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214422"/>
            <a:ext cx="3305569" cy="2214578"/>
          </a:xfrm>
          <a:prstGeom prst="rect">
            <a:avLst/>
          </a:prstGeom>
          <a:noFill/>
          <a:ln w="25400" algn="ctr">
            <a:pattFill prst="sphere">
              <a:fgClr>
                <a:srgbClr val="FFFF00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28596" y="285728"/>
            <a:ext cx="814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361CF4"/>
                </a:solidFill>
              </a:rPr>
              <a:t>Математика в профессии столяра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428736"/>
            <a:ext cx="76438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1000108"/>
            <a:ext cx="47149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Столяр </a:t>
            </a:r>
            <a:r>
              <a:rPr lang="ru-RU" sz="2800" b="1" dirty="0" smtClean="0"/>
              <a:t>- </a:t>
            </a:r>
            <a:r>
              <a:rPr lang="ru-RU" sz="2800" b="1" dirty="0" smtClean="0">
                <a:solidFill>
                  <a:srgbClr val="0000CC"/>
                </a:solidFill>
              </a:rPr>
              <a:t>это человек, который, выполняя чистую обработку древесины, изготовляет из неё детали и изделия.  </a:t>
            </a:r>
            <a:endParaRPr lang="ru-RU" sz="2800" dirty="0">
              <a:solidFill>
                <a:srgbClr val="0000CC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3429000"/>
            <a:ext cx="764386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3200" b="1" u="sng" dirty="0">
                <a:solidFill>
                  <a:srgbClr val="0000CC"/>
                </a:solidFill>
              </a:rPr>
              <a:t>Разновидности профессии</a:t>
            </a:r>
            <a:r>
              <a:rPr lang="ru-RU" sz="3200" b="1" u="sng" dirty="0" smtClean="0">
                <a:solidFill>
                  <a:srgbClr val="0000CC"/>
                </a:solidFill>
              </a:rPr>
              <a:t>:</a:t>
            </a:r>
            <a:endParaRPr lang="ru-RU" sz="3200" b="1" u="sng" dirty="0">
              <a:solidFill>
                <a:srgbClr val="0000CC"/>
              </a:solidFill>
            </a:endParaRPr>
          </a:p>
          <a:p>
            <a:pPr algn="just">
              <a:defRPr/>
            </a:pPr>
            <a:r>
              <a:rPr lang="ru-RU" sz="2800" dirty="0">
                <a:solidFill>
                  <a:srgbClr val="0070C0"/>
                </a:solidFill>
                <a:latin typeface="Tahoma" pitchFamily="34" charset="0"/>
              </a:rPr>
              <a:t>БЕЛОДЕРЕВЩИК</a:t>
            </a:r>
            <a:r>
              <a:rPr lang="ru-RU" sz="2800" dirty="0">
                <a:latin typeface="Tahoma" pitchFamily="34" charset="0"/>
              </a:rPr>
              <a:t> </a:t>
            </a:r>
            <a:r>
              <a:rPr lang="ru-RU" sz="2800" dirty="0">
                <a:solidFill>
                  <a:srgbClr val="0000CC"/>
                </a:solidFill>
                <a:latin typeface="Tahoma" pitchFamily="34" charset="0"/>
              </a:rPr>
              <a:t>– столяр, специалист по изготовлению простых изделий,               без полировки, фанеровки. </a:t>
            </a:r>
          </a:p>
          <a:p>
            <a:pPr algn="just">
              <a:defRPr/>
            </a:pPr>
            <a:r>
              <a:rPr lang="ru-RU" sz="2800" dirty="0">
                <a:solidFill>
                  <a:srgbClr val="C00000"/>
                </a:solidFill>
                <a:latin typeface="Tahoma" pitchFamily="34" charset="0"/>
              </a:rPr>
              <a:t>КРАСНОДЕРЕВЩИК </a:t>
            </a:r>
            <a:r>
              <a:rPr lang="ru-RU" sz="2800" dirty="0">
                <a:latin typeface="Tahoma" pitchFamily="34" charset="0"/>
              </a:rPr>
              <a:t>– </a:t>
            </a:r>
            <a:r>
              <a:rPr lang="ru-RU" sz="2800" dirty="0">
                <a:solidFill>
                  <a:srgbClr val="0000CC"/>
                </a:solidFill>
                <a:latin typeface="Tahoma" pitchFamily="34" charset="0"/>
              </a:rPr>
              <a:t>столяр, специалист по дорогим, сложным изделиям.</a:t>
            </a:r>
            <a:endParaRPr lang="ru-RU" sz="28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28794" y="357166"/>
            <a:ext cx="49939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accent4"/>
                </a:solidFill>
              </a:rPr>
              <a:t>Профессия- </a:t>
            </a:r>
            <a:r>
              <a:rPr lang="ru-RU" sz="4000" b="1" dirty="0" smtClean="0">
                <a:solidFill>
                  <a:schemeClr val="accent4"/>
                </a:solidFill>
              </a:rPr>
              <a:t>водитель</a:t>
            </a:r>
            <a:r>
              <a:rPr lang="ru-RU" sz="4000" b="1" dirty="0" smtClean="0"/>
              <a:t>.</a:t>
            </a:r>
            <a:endParaRPr lang="ru-RU" sz="4000" b="1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1357298"/>
            <a:ext cx="233484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85720" y="1428736"/>
            <a:ext cx="621510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61CF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Казалось бы, зачем водителю математика? А вот и нужна. Водитель пользуется арифметическими действиями, подсчитывая количество потраченного бензина на пройденные километры, и с какой скоростью нужно ехать, чтобы вовремя оказаться на месте.</a:t>
            </a:r>
            <a:endParaRPr lang="ru-RU" sz="2800" dirty="0">
              <a:solidFill>
                <a:srgbClr val="361CF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437</TotalTime>
  <Words>558</Words>
  <Application>Microsoft Office PowerPoint</Application>
  <PresentationFormat>Экран (4:3)</PresentationFormat>
  <Paragraphs>106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WindowsXP</dc:creator>
  <cp:lastModifiedBy>WindowsXP</cp:lastModifiedBy>
  <cp:revision>43</cp:revision>
  <dcterms:created xsi:type="dcterms:W3CDTF">2014-02-16T15:18:41Z</dcterms:created>
  <dcterms:modified xsi:type="dcterms:W3CDTF">2014-02-17T19:03:34Z</dcterms:modified>
</cp:coreProperties>
</file>