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9" r:id="rId4"/>
    <p:sldId id="257" r:id="rId5"/>
    <p:sldId id="259" r:id="rId6"/>
    <p:sldId id="261" r:id="rId7"/>
    <p:sldId id="262" r:id="rId8"/>
    <p:sldId id="263" r:id="rId9"/>
    <p:sldId id="271" r:id="rId10"/>
    <p:sldId id="267" r:id="rId11"/>
    <p:sldId id="264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0BEC-7090-4B1A-8C42-C024C195DE5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85A6-6D57-475A-901C-529C4E17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42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E57A-5BC8-4DCF-8D87-DDF8E39B2B3F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7C6A-AED2-4A72-8C48-5FD6EFB3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0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6331-9BDC-45EA-A21B-4177CE3EEAA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7BFE-92AA-4205-BDF2-064AAF2F0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7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F5E3-B863-4BB6-8797-88F4AD84B9A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27E3-85B7-478A-A2EF-1D7E1D76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C0E3-8575-4AE7-9E4E-DE287AD54E66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CD4B-8C6B-457E-B9A7-9D4192D6E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5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5C15-DD70-4690-9ED7-FE1570B245D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500A-27C0-4073-B89D-25DD20BF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5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7462-426F-4AFA-8BF3-24D7A7EF2AC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A803-37F7-4D8F-90DA-30FADC816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8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05E6-34D8-4D9D-852F-4EF76BD6CD8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943D-6B0A-418A-86B6-8490323F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6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2CD7-955C-4759-9F06-A620B5E22BCB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B75E-1C58-40FB-99B2-1AFBA105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0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D704-EB29-4B7D-8E41-4A604D75BF3F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F40A-C7B3-438E-A679-FCFC37C9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1A08-335D-4E26-8385-18A5D48CA529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823D-C6A7-4849-9F8D-24F83C7B5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7D0A0-36BA-4C60-941E-FE1526CC847F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9D0F1-5478-4DF4-A6E6-20E4276DF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8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9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&#1050;&#1086;&#1088;&#1088;&#1077;&#1082;&#1094;&#1080;&#1103;%20&#1079;&#1088;&#1077;&#1085;&#1080;&#1103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prom-image.s3.amazonaws.com/271780_w640_h640_krasota.jpg" TargetMode="External"/><Relationship Id="rId7" Type="http://schemas.openxmlformats.org/officeDocument/2006/relationships/hyperlink" Target="http://rebus.detsky-mir.com/page3/" TargetMode="External"/><Relationship Id="rId2" Type="http://schemas.openxmlformats.org/officeDocument/2006/relationships/hyperlink" Target="http://img-fotki.yandex.ru/get/4703/50838422.5e/0_7890c_c1f2066c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0%BE%D1%82%D0%BE+%D0%B7%D0%B8%D0%BC%D1%8B+%D0%BF%D1%80%D0%B8%D1%80%D0%BE%D0%B4%D0%B0&amp;icolor=&amp;itype=&amp;iorient=&amp;isize=&amp;type=&amp;site=&amp;wp=&amp;recent" TargetMode="External"/><Relationship Id="rId5" Type="http://schemas.openxmlformats.org/officeDocument/2006/relationships/hyperlink" Target="http://www.fresher.ru/wp-content/images3/vstrecha-2010-goda-vo-vsem-mire/3.jpg" TargetMode="External"/><Relationship Id="rId4" Type="http://schemas.openxmlformats.org/officeDocument/2006/relationships/hyperlink" Target="http://www.kimtex.ru/images/23410.jpg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kurtkrut/view/8829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105775" cy="2986088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/>
              <a:t>Автор: учитель технологии </a:t>
            </a:r>
          </a:p>
          <a:p>
            <a:pPr marR="0" algn="ctr" eaLnBrk="1" hangingPunct="1"/>
            <a:r>
              <a:rPr lang="ru-RU" sz="3200" b="1" dirty="0" smtClean="0"/>
              <a:t>Антонова Надежда Назарьевна</a:t>
            </a:r>
            <a:r>
              <a:rPr lang="ru-RU" b="1" dirty="0" smtClean="0"/>
              <a:t> </a:t>
            </a:r>
          </a:p>
          <a:p>
            <a:pPr marR="0" algn="ctr" eaLnBrk="1" hangingPunct="1"/>
            <a:r>
              <a:rPr lang="ru-RU" b="1" dirty="0" smtClean="0"/>
              <a:t>МБОУ СОШ № 1 Энгельсского </a:t>
            </a:r>
          </a:p>
          <a:p>
            <a:pPr marR="0" algn="ctr" eaLnBrk="1" hangingPunct="1"/>
            <a:r>
              <a:rPr lang="ru-RU" b="1" dirty="0" smtClean="0"/>
              <a:t>муниципального района Саратовской области</a:t>
            </a:r>
          </a:p>
          <a:p>
            <a:pPr marR="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/>
            <a:r>
              <a:rPr lang="ru-RU" b="1" smtClean="0"/>
              <a:t>Приёмы</a:t>
            </a:r>
            <a:r>
              <a:rPr lang="ru-RU" smtClean="0"/>
              <a:t> </a:t>
            </a:r>
            <a:r>
              <a:rPr lang="ru-RU" b="1" smtClean="0"/>
              <a:t>работы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844675"/>
            <a:ext cx="41783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4437063"/>
            <a:ext cx="2017713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latin typeface="+mn-lt"/>
              </a:rPr>
              <a:t>Рабочая поза при выпиливании сидя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2365375" y="1852613"/>
            <a:ext cx="2311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Рабочая поза при выпиливании стоя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9" y="1712937"/>
            <a:ext cx="22002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005287"/>
            <a:ext cx="22002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smtClean="0"/>
              <a:t>Ф</a:t>
            </a:r>
            <a:r>
              <a:rPr lang="ru-RU" sz="5400" smtClean="0"/>
              <a:t>изминутка</a:t>
            </a: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486025" y="1916113"/>
            <a:ext cx="4286250" cy="2786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0000"/>
                </a:solidFill>
              </a:rPr>
              <a:t>Глазки видят всё вокруг, Обведу я ими круг.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Глазком видеть всё дано-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Где окно, а где кино.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Обведу я ими круг,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Погляжу на мир </a:t>
            </a:r>
            <a:r>
              <a:rPr lang="ru-RU" smtClean="0">
                <a:hlinkClick r:id="rId2" action="ppaction://hlinkpres?slideindex=1&amp;slidetitle="/>
              </a:rPr>
              <a:t>вокруг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86038" y="1916113"/>
            <a:ext cx="4146550" cy="2786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46600"/>
            <a:ext cx="19431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27063"/>
            <a:ext cx="1752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/>
            <a:r>
              <a:rPr lang="ru-RU" b="1" smtClean="0"/>
              <a:t>Рефлексия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было интересно…</a:t>
            </a:r>
          </a:p>
          <a:p>
            <a:pPr eaLnBrk="1" hangingPunct="1"/>
            <a:r>
              <a:rPr lang="ru-RU" sz="3600" b="1" smtClean="0"/>
              <a:t> было трудно… </a:t>
            </a:r>
          </a:p>
          <a:p>
            <a:pPr eaLnBrk="1" hangingPunct="1"/>
            <a:r>
              <a:rPr lang="ru-RU" sz="3600" b="1" smtClean="0"/>
              <a:t> теперь я могу… </a:t>
            </a:r>
          </a:p>
          <a:p>
            <a:pPr eaLnBrk="1" hangingPunct="1"/>
            <a:r>
              <a:rPr lang="ru-RU" sz="3600" b="1" smtClean="0"/>
              <a:t> я научился… </a:t>
            </a:r>
          </a:p>
          <a:p>
            <a:pPr eaLnBrk="1" hangingPunct="1"/>
            <a:r>
              <a:rPr lang="ru-RU" sz="3600" b="1" smtClean="0"/>
              <a:t> меня удивило…</a:t>
            </a:r>
          </a:p>
          <a:p>
            <a:pPr eaLnBrk="1" hangingPunct="1"/>
            <a:r>
              <a:rPr lang="ru-RU" sz="3600" b="1" smtClean="0"/>
              <a:t> мне захотелось…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6388" name="Picture 6" descr="27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01888"/>
            <a:ext cx="27146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5663"/>
          </a:xfrm>
        </p:spPr>
        <p:txBody>
          <a:bodyPr/>
          <a:lstStyle/>
          <a:p>
            <a:pPr algn="ctr"/>
            <a:r>
              <a:rPr lang="ru-RU" b="1" smtClean="0"/>
              <a:t>Используемые источники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103687"/>
          </a:xfrm>
        </p:spPr>
        <p:txBody>
          <a:bodyPr/>
          <a:lstStyle/>
          <a:p>
            <a:pPr eaLnBrk="1" hangingPunct="1"/>
            <a:r>
              <a:rPr lang="ru-RU" sz="1800" b="1" dirty="0" err="1" smtClean="0">
                <a:solidFill>
                  <a:srgbClr val="000000"/>
                </a:solidFill>
              </a:rPr>
              <a:t>Глозман</a:t>
            </a:r>
            <a:r>
              <a:rPr lang="ru-RU" sz="1800" b="1" dirty="0" smtClean="0">
                <a:solidFill>
                  <a:srgbClr val="000000"/>
                </a:solidFill>
              </a:rPr>
              <a:t> А Е. Технология. Технический труд.5 </a:t>
            </a:r>
            <a:r>
              <a:rPr lang="ru-RU" sz="1800" b="1" dirty="0" err="1" smtClean="0">
                <a:solidFill>
                  <a:srgbClr val="000000"/>
                </a:solidFill>
              </a:rPr>
              <a:t>кл</a:t>
            </a:r>
            <a:r>
              <a:rPr lang="ru-RU" sz="1800" b="1" dirty="0" smtClean="0">
                <a:solidFill>
                  <a:srgbClr val="000000"/>
                </a:solidFill>
              </a:rPr>
              <a:t>.:</a:t>
            </a:r>
            <a:r>
              <a:rPr lang="ru-RU" sz="1800" b="1" dirty="0" err="1" smtClean="0">
                <a:solidFill>
                  <a:srgbClr val="000000"/>
                </a:solidFill>
              </a:rPr>
              <a:t>учеб.для</a:t>
            </a:r>
            <a:r>
              <a:rPr lang="ru-RU" sz="1800" b="1" dirty="0" smtClean="0">
                <a:solidFill>
                  <a:srgbClr val="000000"/>
                </a:solidFill>
              </a:rPr>
              <a:t> гор. </a:t>
            </a:r>
            <a:r>
              <a:rPr lang="ru-RU" sz="1800" b="1" dirty="0" err="1" smtClean="0">
                <a:solidFill>
                  <a:srgbClr val="000000"/>
                </a:solidFill>
              </a:rPr>
              <a:t>общеобразоват</a:t>
            </a:r>
            <a:r>
              <a:rPr lang="ru-RU" sz="1800" b="1" dirty="0" smtClean="0">
                <a:solidFill>
                  <a:srgbClr val="000000"/>
                </a:solidFill>
              </a:rPr>
              <a:t>.  учреждений / А.Е. </a:t>
            </a:r>
            <a:r>
              <a:rPr lang="ru-RU" sz="1800" b="1" dirty="0" err="1" smtClean="0">
                <a:solidFill>
                  <a:srgbClr val="000000"/>
                </a:solidFill>
              </a:rPr>
              <a:t>Глозман</a:t>
            </a:r>
            <a:r>
              <a:rPr lang="ru-RU" sz="1800" b="1" dirty="0" smtClean="0">
                <a:solidFill>
                  <a:srgbClr val="000000"/>
                </a:solidFill>
              </a:rPr>
              <a:t>, Е.С. </a:t>
            </a:r>
            <a:r>
              <a:rPr lang="ru-RU" sz="1800" b="1" dirty="0" err="1" smtClean="0">
                <a:solidFill>
                  <a:srgbClr val="000000"/>
                </a:solidFill>
              </a:rPr>
              <a:t>Глозман</a:t>
            </a:r>
            <a:r>
              <a:rPr lang="ru-RU" sz="1800" b="1" dirty="0" smtClean="0">
                <a:solidFill>
                  <a:srgbClr val="000000"/>
                </a:solidFill>
              </a:rPr>
              <a:t>, О.Б. </a:t>
            </a:r>
            <a:r>
              <a:rPr lang="ru-RU" sz="1800" b="1" dirty="0" err="1" smtClean="0">
                <a:solidFill>
                  <a:srgbClr val="000000"/>
                </a:solidFill>
              </a:rPr>
              <a:t>Ставрова</a:t>
            </a:r>
            <a:r>
              <a:rPr lang="ru-RU" sz="1800" b="1" dirty="0" smtClean="0">
                <a:solidFill>
                  <a:srgbClr val="000000"/>
                </a:solidFill>
              </a:rPr>
              <a:t>, Ю.Л. </a:t>
            </a:r>
            <a:r>
              <a:rPr lang="ru-RU" sz="1800" b="1" dirty="0" err="1" smtClean="0">
                <a:solidFill>
                  <a:srgbClr val="000000"/>
                </a:solidFill>
              </a:rPr>
              <a:t>Хотунцев</a:t>
            </a:r>
            <a:r>
              <a:rPr lang="ru-RU" sz="1800" b="1" dirty="0" smtClean="0">
                <a:solidFill>
                  <a:srgbClr val="000000"/>
                </a:solidFill>
              </a:rPr>
              <a:t>; под редакцией Ю.Л. </a:t>
            </a:r>
            <a:r>
              <a:rPr lang="ru-RU" sz="1800" b="1" dirty="0" err="1" smtClean="0">
                <a:solidFill>
                  <a:srgbClr val="000000"/>
                </a:solidFill>
              </a:rPr>
              <a:t>Хотунцева</a:t>
            </a:r>
            <a:r>
              <a:rPr lang="ru-RU" sz="1800" b="1" dirty="0" smtClean="0">
                <a:solidFill>
                  <a:srgbClr val="000000"/>
                </a:solidFill>
              </a:rPr>
              <a:t>.-</a:t>
            </a:r>
            <a:r>
              <a:rPr lang="ru-RU" sz="1800" b="1" dirty="0" err="1" smtClean="0">
                <a:solidFill>
                  <a:srgbClr val="000000"/>
                </a:solidFill>
              </a:rPr>
              <a:t>М.Мненозина</a:t>
            </a:r>
            <a:r>
              <a:rPr lang="ru-RU" sz="1800" b="1" dirty="0" smtClean="0">
                <a:solidFill>
                  <a:srgbClr val="000000"/>
                </a:solidFill>
              </a:rPr>
              <a:t>, 2011. – 199 с. ил.</a:t>
            </a:r>
          </a:p>
          <a:p>
            <a:r>
              <a:rPr lang="en-US" sz="1800" dirty="0" smtClean="0">
                <a:hlinkClick r:id="rId2"/>
              </a:rPr>
              <a:t>http://img-fotki.yandex.ru/get/4703/50838422.5e/0_7890c_c1f2066c_XL</a:t>
            </a:r>
            <a:r>
              <a:rPr lang="ru-RU" sz="1800" dirty="0" smtClean="0"/>
              <a:t> ; </a:t>
            </a:r>
            <a:r>
              <a:rPr lang="en-US" sz="1800" dirty="0" smtClean="0">
                <a:hlinkClick r:id="rId3"/>
              </a:rPr>
              <a:t>http://ruprom-image.s3.amazonaws.com/271780_w640_h640_krasota.jpg</a:t>
            </a:r>
            <a:r>
              <a:rPr lang="ru-RU" sz="1800" dirty="0" smtClean="0"/>
              <a:t> - фото </a:t>
            </a:r>
            <a:r>
              <a:rPr lang="ru-RU" sz="1800" dirty="0" smtClean="0"/>
              <a:t>слайд 2;</a:t>
            </a:r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www.kimtex.ru/images/23410.jpg</a:t>
            </a:r>
            <a:r>
              <a:rPr lang="ru-RU" sz="1800" dirty="0" smtClean="0">
                <a:hlinkClick r:id="rId4"/>
              </a:rPr>
              <a:t>-</a:t>
            </a:r>
            <a:r>
              <a:rPr lang="ru-RU" sz="1800" dirty="0" smtClean="0"/>
              <a:t> фото пилы;</a:t>
            </a:r>
            <a:endParaRPr lang="ru-RU" sz="1800" dirty="0" smtClean="0"/>
          </a:p>
          <a:p>
            <a:r>
              <a:rPr lang="ru-RU" sz="1800" dirty="0" smtClean="0"/>
              <a:t>http</a:t>
            </a:r>
            <a:r>
              <a:rPr lang="ru-RU" sz="1800" dirty="0" smtClean="0"/>
              <a:t>://sl.photo-traveller.net/Foto/Kavkaz/Aug01/15.jpg - снежный </a:t>
            </a:r>
            <a:r>
              <a:rPr lang="ru-RU" sz="1800" dirty="0" smtClean="0"/>
              <a:t>ком;</a:t>
            </a:r>
            <a:endParaRPr lang="ru-RU" sz="1800" dirty="0" smtClean="0"/>
          </a:p>
          <a:p>
            <a:r>
              <a:rPr lang="ru-RU" sz="1800" dirty="0" smtClean="0">
                <a:hlinkClick r:id="rId5"/>
              </a:rPr>
              <a:t>http://www.fresher.ru/wp-content/images3/vstrecha-2010-goda-vo-vsem-mire/3.jpg</a:t>
            </a:r>
            <a:r>
              <a:rPr lang="ru-RU" sz="1800" dirty="0" smtClean="0"/>
              <a:t>  - </a:t>
            </a:r>
            <a:r>
              <a:rPr lang="ru-RU" sz="1800" dirty="0"/>
              <a:t>фото </a:t>
            </a:r>
            <a:r>
              <a:rPr lang="ru-RU" sz="1800" dirty="0" smtClean="0"/>
              <a:t>льют </a:t>
            </a:r>
            <a:r>
              <a:rPr lang="ru-RU" sz="1800" dirty="0" smtClean="0"/>
              <a:t>воду;</a:t>
            </a:r>
          </a:p>
          <a:p>
            <a:r>
              <a:rPr lang="ru-RU" sz="1800" dirty="0" smtClean="0">
                <a:hlinkClick r:id="rId6"/>
              </a:rPr>
              <a:t>http://images.yandex.ru/yandsearch?text=%D1%84%D0%BE%D1%82%D0%BE+%D0%B7%D0%B8%D0%BC%D1%8B+%D0%BF%D1%80%D0%B8%D1%80%D0%BE%D0%B4%D0%B0&amp;icolor=&amp;itype=&amp;iorient=&amp;isize=&amp;type=&amp;site=&amp;wp=&amp;recent</a:t>
            </a:r>
            <a:r>
              <a:rPr lang="ru-RU" sz="1800" dirty="0" smtClean="0"/>
              <a:t>=  - фото зимы;</a:t>
            </a:r>
          </a:p>
          <a:p>
            <a:r>
              <a:rPr lang="ru-RU" sz="1800" dirty="0" smtClean="0">
                <a:hlinkClick r:id="rId7"/>
              </a:rPr>
              <a:t>http://rebus.detsky-mir.com/page3/</a:t>
            </a:r>
            <a:r>
              <a:rPr lang="ru-RU" sz="1800" dirty="0" smtClean="0"/>
              <a:t>  -ребус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ocuments and Settings\Администратор\Рабочий стол\пи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214350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Администратор\Рабочий стол\пил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3" b="62969"/>
          <a:stretch/>
        </p:blipFill>
        <p:spPr bwMode="auto">
          <a:xfrm>
            <a:off x="2086429" y="2316583"/>
            <a:ext cx="847964" cy="8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10" y="2408335"/>
            <a:ext cx="763198" cy="82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84" y="5258603"/>
            <a:ext cx="8477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84175" y="620713"/>
            <a:ext cx="8356600" cy="708025"/>
          </a:xfrm>
        </p:spPr>
        <p:txBody>
          <a:bodyPr/>
          <a:lstStyle/>
          <a:p>
            <a:pPr algn="ctr"/>
            <a:r>
              <a:rPr lang="ru-RU" b="1" smtClean="0"/>
              <a:t>Пропильная резьба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10604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По  всей России сохранились дома, обильно украшенные резьбой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346325"/>
            <a:ext cx="2462212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385669"/>
            <a:ext cx="3122612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079081"/>
            <a:ext cx="298767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58" y="1916832"/>
            <a:ext cx="29987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b="1" smtClean="0"/>
              <a:t>Творческие работы учащихся</a:t>
            </a:r>
          </a:p>
        </p:txBody>
      </p:sp>
      <p:pic>
        <p:nvPicPr>
          <p:cNvPr id="6148" name="Picture 2" descr="H:\11.02 флешка\вырез. лобзиком\Фото038.jpg"/>
          <p:cNvPicPr>
            <a:picLocks noChangeAspect="1" noChangeArrowheads="1"/>
          </p:cNvPicPr>
          <p:nvPr/>
        </p:nvPicPr>
        <p:blipFill>
          <a:blip r:embed="rId2" cstate="print"/>
          <a:srcRect l="8899" t="10168" r="7202"/>
          <a:stretch>
            <a:fillRect/>
          </a:stretch>
        </p:blipFill>
        <p:spPr bwMode="auto">
          <a:xfrm>
            <a:off x="357158" y="1643050"/>
            <a:ext cx="4180401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:\11.02 флешка\вырез. лобзиком\Фото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218"/>
          <a:stretch>
            <a:fillRect/>
          </a:stretch>
        </p:blipFill>
        <p:spPr>
          <a:xfrm>
            <a:off x="4786314" y="3214686"/>
            <a:ext cx="4101095" cy="33512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eaLnBrk="1" hangingPunct="1"/>
            <a:r>
              <a:rPr lang="ru-RU" b="1" smtClean="0"/>
              <a:t>Творческие работы учащихся</a:t>
            </a:r>
            <a:endParaRPr lang="ru-RU" smtClean="0"/>
          </a:p>
        </p:txBody>
      </p:sp>
      <p:pic>
        <p:nvPicPr>
          <p:cNvPr id="8196" name="Picture 2" descr="H:\11.02 флешка\вырез. лобзиком\Фото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714487"/>
            <a:ext cx="3696453" cy="49292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 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3456384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b="1" smtClean="0"/>
              <a:t>Лобзик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659563" y="2571750"/>
            <a:ext cx="2376487" cy="3143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1 </a:t>
            </a:r>
            <a:r>
              <a:rPr lang="ru-RU" smtClean="0"/>
              <a:t>— рамка;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2 </a:t>
            </a:r>
            <a:r>
              <a:rPr lang="ru-RU" smtClean="0"/>
              <a:t>— ручка;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3 </a:t>
            </a:r>
            <a:r>
              <a:rPr lang="ru-RU" smtClean="0"/>
              <a:t>— верхний зажим;</a:t>
            </a:r>
            <a:endParaRPr lang="ru-RU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4 — нижний зажим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6976" r="5003"/>
          <a:stretch>
            <a:fillRect/>
          </a:stretch>
        </p:blipFill>
        <p:spPr bwMode="auto">
          <a:xfrm>
            <a:off x="2627313" y="2565400"/>
            <a:ext cx="3944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3513"/>
            <a:ext cx="216058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38" y="1773238"/>
            <a:ext cx="64087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latin typeface="+mn-lt"/>
              </a:rPr>
              <a:t>Электрический                Ручной </a:t>
            </a:r>
            <a:r>
              <a:rPr lang="ru-RU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Приспособление для стягивания рамки лобзика</a:t>
            </a:r>
            <a:endParaRPr lang="ru-RU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5202" b="5186"/>
          <a:stretch>
            <a:fillRect/>
          </a:stretch>
        </p:blipFill>
        <p:spPr bwMode="auto">
          <a:xfrm>
            <a:off x="2714625" y="2214563"/>
            <a:ext cx="40227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Выпиловочный столик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/>
          <a:stretch>
            <a:fillRect/>
          </a:stretch>
        </p:blipFill>
        <p:spPr bwMode="auto">
          <a:xfrm>
            <a:off x="2640013" y="2214563"/>
            <a:ext cx="42640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/>
            <a:r>
              <a:rPr lang="ru-RU" sz="4500" b="1" smtClean="0">
                <a:solidFill>
                  <a:srgbClr val="04617B"/>
                </a:solidFill>
              </a:rPr>
              <a:t>Отделка изделий</a:t>
            </a:r>
            <a:endParaRPr lang="ru-RU" smtClean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716463" y="1700213"/>
            <a:ext cx="44275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Зачищают вырезанные участки заготовки </a:t>
            </a:r>
            <a:r>
              <a:rPr lang="ru-RU" sz="2600" i="1">
                <a:solidFill>
                  <a:srgbClr val="000000"/>
                </a:solidFill>
                <a:latin typeface="Constantia" pitchFamily="18" charset="0"/>
              </a:rPr>
              <a:t>шлифовальной шкуркой</a:t>
            </a:r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 или </a:t>
            </a:r>
            <a:r>
              <a:rPr lang="ru-RU" sz="2600" i="1">
                <a:solidFill>
                  <a:srgbClr val="000000"/>
                </a:solidFill>
                <a:latin typeface="Constantia" pitchFamily="18" charset="0"/>
              </a:rPr>
              <a:t>надфилями</a:t>
            </a:r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.</a:t>
            </a:r>
            <a:br>
              <a:rPr lang="ru-RU" sz="2600">
                <a:solidFill>
                  <a:srgbClr val="000000"/>
                </a:solidFill>
                <a:latin typeface="Constantia" pitchFamily="18" charset="0"/>
              </a:rPr>
            </a:br>
            <a:r>
              <a:rPr lang="ru-RU" sz="2600" b="1" i="1">
                <a:solidFill>
                  <a:srgbClr val="000000"/>
                </a:solidFill>
                <a:latin typeface="Constantia" pitchFamily="18" charset="0"/>
              </a:rPr>
              <a:t>Надфили</a:t>
            </a:r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 — это 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i="1">
                <a:solidFill>
                  <a:srgbClr val="000000"/>
                </a:solidFill>
                <a:latin typeface="Constantia" pitchFamily="18" charset="0"/>
              </a:rPr>
              <a:t>   небольшие напильники</a:t>
            </a:r>
            <a:r>
              <a:rPr lang="ru-RU" sz="2600">
                <a:solidFill>
                  <a:srgbClr val="000000"/>
                </a:solidFill>
                <a:latin typeface="Constantia" pitchFamily="18" charset="0"/>
              </a:rPr>
              <a:t> с мелкой насечкой. Они имеют различные профили в поперечном сечении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2225"/>
            <a:ext cx="46434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240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Пропильная резьба</vt:lpstr>
      <vt:lpstr>Творческие работы учащихся</vt:lpstr>
      <vt:lpstr>Творческие работы учащихся</vt:lpstr>
      <vt:lpstr> Лобзик</vt:lpstr>
      <vt:lpstr>Приспособление для стягивания рамки лобзика</vt:lpstr>
      <vt:lpstr>Выпиловочный столик</vt:lpstr>
      <vt:lpstr>Отделка изделий</vt:lpstr>
      <vt:lpstr>Приёмы работы</vt:lpstr>
      <vt:lpstr>Физминутка</vt:lpstr>
      <vt:lpstr>Рефлексия</vt:lpstr>
      <vt:lpstr>Используемые 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Выпиливание лобзиком</dc:title>
  <dc:creator>Admin</dc:creator>
  <cp:lastModifiedBy>Admin</cp:lastModifiedBy>
  <cp:revision>48</cp:revision>
  <dcterms:created xsi:type="dcterms:W3CDTF">2010-02-17T20:21:54Z</dcterms:created>
  <dcterms:modified xsi:type="dcterms:W3CDTF">2012-11-20T16:51:43Z</dcterms:modified>
</cp:coreProperties>
</file>