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6" r:id="rId2"/>
    <p:sldId id="258" r:id="rId3"/>
    <p:sldId id="259" r:id="rId4"/>
    <p:sldId id="279" r:id="rId5"/>
    <p:sldId id="262" r:id="rId6"/>
    <p:sldId id="261" r:id="rId7"/>
    <p:sldId id="263" r:id="rId8"/>
    <p:sldId id="264" r:id="rId9"/>
    <p:sldId id="265" r:id="rId10"/>
    <p:sldId id="267" r:id="rId11"/>
    <p:sldId id="268" r:id="rId12"/>
    <p:sldId id="266" r:id="rId13"/>
    <p:sldId id="270" r:id="rId14"/>
    <p:sldId id="271" r:id="rId15"/>
    <p:sldId id="272" r:id="rId16"/>
    <p:sldId id="274" r:id="rId17"/>
    <p:sldId id="273" r:id="rId18"/>
    <p:sldId id="276" r:id="rId19"/>
    <p:sldId id="277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  <p:clrMru>
    <a:srgbClr val="FFCC00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8063" autoAdjust="0"/>
    <p:restoredTop sz="94689" autoAdjust="0"/>
  </p:normalViewPr>
  <p:slideViewPr>
    <p:cSldViewPr>
      <p:cViewPr varScale="1">
        <p:scale>
          <a:sx n="93" d="100"/>
          <a:sy n="93" d="100"/>
        </p:scale>
        <p:origin x="-14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9A86A6E-5DA6-41A7-8C28-950CF82B40E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76DD9C-D7E0-4B51-938C-3F05150A9E7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0EB54-3AC2-4740-9A56-72288DAF62A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BDBAB2-51ED-4EB1-861C-ED6E81C99EB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821D9D-AB60-41D2-B197-602E647666F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456BB0-2C84-47A1-BA39-CEFA552266B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A52938-F9C1-4427-982C-1C03BE10AB7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2EA8F-37EB-4443-AA38-D9A57C1A65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BA9E4-5D37-4A56-B7F4-5440CA6F314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2793A4-15F6-431B-BBBA-4571E55F8E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AA0765-2F2A-4980-80DD-4A3F287F326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2DBC7-AC88-472C-A248-FE9391565DC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B4E0319-A4AA-40AB-859E-9B7025A7708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cover dir="d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1187450" y="836613"/>
            <a:ext cx="6985000" cy="15113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CC00"/>
                    </a:gs>
                    <a:gs pos="100000">
                      <a:srgbClr val="FF9933"/>
                    </a:gs>
                  </a:gsLst>
                  <a:lin ang="0" scaled="1"/>
                </a:gradFill>
                <a:latin typeface="Arial"/>
                <a:cs typeface="Arial"/>
              </a:rPr>
              <a:t>КОМПЛЕКТ</a:t>
            </a:r>
          </a:p>
        </p:txBody>
      </p:sp>
      <p:sp>
        <p:nvSpPr>
          <p:cNvPr id="2056" name="WordArt 8"/>
          <p:cNvSpPr>
            <a:spLocks noChangeArrowheads="1" noChangeShapeType="1" noTextEdit="1"/>
          </p:cNvSpPr>
          <p:nvPr/>
        </p:nvSpPr>
        <p:spPr bwMode="auto">
          <a:xfrm>
            <a:off x="2195513" y="1704975"/>
            <a:ext cx="4913312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палантин</a:t>
            </a:r>
          </a:p>
        </p:txBody>
      </p:sp>
      <p:sp>
        <p:nvSpPr>
          <p:cNvPr id="2057" name="WordArt 9"/>
          <p:cNvSpPr>
            <a:spLocks noChangeArrowheads="1" noChangeShapeType="1" noTextEdit="1"/>
          </p:cNvSpPr>
          <p:nvPr/>
        </p:nvSpPr>
        <p:spPr bwMode="auto">
          <a:xfrm>
            <a:off x="4356100" y="2636838"/>
            <a:ext cx="547688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и</a:t>
            </a:r>
          </a:p>
        </p:txBody>
      </p:sp>
      <p:sp>
        <p:nvSpPr>
          <p:cNvPr id="2058" name="WordArt 10"/>
          <p:cNvSpPr>
            <a:spLocks noChangeArrowheads="1" noChangeShapeType="1" noTextEdit="1"/>
          </p:cNvSpPr>
          <p:nvPr/>
        </p:nvSpPr>
        <p:spPr bwMode="auto">
          <a:xfrm>
            <a:off x="2987675" y="3573463"/>
            <a:ext cx="3313113" cy="714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берет</a:t>
            </a:r>
          </a:p>
        </p:txBody>
      </p:sp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323850" y="5070475"/>
            <a:ext cx="3255963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ru-RU">
                <a:solidFill>
                  <a:schemeClr val="tx2"/>
                </a:solidFill>
              </a:rPr>
              <a:t>Исполнитель:</a:t>
            </a:r>
            <a:endParaRPr lang="en-US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ru-RU" sz="2000" b="1">
                <a:solidFill>
                  <a:schemeClr val="tx2"/>
                </a:solidFill>
              </a:rPr>
              <a:t>Козлова Антонина</a:t>
            </a:r>
            <a:endParaRPr lang="en-US" sz="2000" b="1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ru-RU" sz="1400">
                <a:solidFill>
                  <a:schemeClr val="tx2"/>
                </a:solidFill>
              </a:rPr>
              <a:t>ученица 8</a:t>
            </a:r>
            <a:r>
              <a:rPr lang="ru-RU" sz="1400" baseline="30000">
                <a:solidFill>
                  <a:schemeClr val="tx2"/>
                </a:solidFill>
              </a:rPr>
              <a:t>3</a:t>
            </a:r>
            <a:r>
              <a:rPr lang="ru-RU" sz="1400">
                <a:solidFill>
                  <a:schemeClr val="tx2"/>
                </a:solidFill>
              </a:rPr>
              <a:t> класса</a:t>
            </a:r>
            <a:br>
              <a:rPr lang="ru-RU" sz="1400">
                <a:solidFill>
                  <a:schemeClr val="tx2"/>
                </a:solidFill>
              </a:rPr>
            </a:br>
            <a:r>
              <a:rPr lang="ru-RU" sz="1400">
                <a:solidFill>
                  <a:schemeClr val="tx2"/>
                </a:solidFill>
              </a:rPr>
              <a:t>МОУ «Ново-Девяткинская СОШ №1»</a:t>
            </a:r>
            <a:r>
              <a:rPr lang="ru-RU">
                <a:solidFill>
                  <a:schemeClr val="tx2"/>
                </a:solidFill>
              </a:rPr>
              <a:t/>
            </a:r>
            <a:br>
              <a:rPr lang="ru-RU">
                <a:solidFill>
                  <a:schemeClr val="tx2"/>
                </a:solidFill>
              </a:rPr>
            </a:br>
            <a:endParaRPr lang="ru-RU">
              <a:solidFill>
                <a:schemeClr val="tx2"/>
              </a:solidFill>
            </a:endParaRPr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4500563" y="5065713"/>
            <a:ext cx="4643437" cy="124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>
                <a:solidFill>
                  <a:schemeClr val="tx2"/>
                </a:solidFill>
              </a:rPr>
              <a:t>Руководитель:</a:t>
            </a:r>
            <a:endParaRPr lang="en-US">
              <a:solidFill>
                <a:schemeClr val="tx2"/>
              </a:solidFill>
            </a:endParaRPr>
          </a:p>
          <a:p>
            <a:pPr>
              <a:spcBef>
                <a:spcPct val="20000"/>
              </a:spcBef>
            </a:pPr>
            <a:r>
              <a:rPr lang="ru-RU" sz="2000" b="1">
                <a:solidFill>
                  <a:schemeClr val="tx2"/>
                </a:solidFill>
              </a:rPr>
              <a:t>Ядыкина Татьяна Константиновна</a:t>
            </a:r>
            <a:endParaRPr lang="en-US" sz="2000" b="1">
              <a:solidFill>
                <a:schemeClr val="tx2"/>
              </a:solidFill>
            </a:endParaRPr>
          </a:p>
          <a:p>
            <a:pPr>
              <a:spcBef>
                <a:spcPct val="40000"/>
              </a:spcBef>
            </a:pPr>
            <a:r>
              <a:rPr lang="ru-RU" sz="1400">
                <a:solidFill>
                  <a:schemeClr val="tx2"/>
                </a:solidFill>
              </a:rPr>
              <a:t>педагог высшей квалификационной категории</a:t>
            </a:r>
            <a:br>
              <a:rPr lang="ru-RU" sz="1400">
                <a:solidFill>
                  <a:schemeClr val="tx2"/>
                </a:solidFill>
              </a:rPr>
            </a:br>
            <a:endParaRPr lang="ru-RU" sz="140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 advClick="0" advTm="10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animBg="1"/>
      <p:bldP spid="2056" grpId="0" animBg="1"/>
      <p:bldP spid="2057" grpId="0" animBg="1"/>
      <p:bldP spid="2058" grpId="0" animBg="1"/>
      <p:bldP spid="2077" grpId="0"/>
      <p:bldP spid="207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4000" b="1"/>
              <a:t>Подбор инструментов и материалов</a:t>
            </a:r>
            <a:r>
              <a:rPr lang="ru-RU" sz="4000"/>
              <a:t>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700213"/>
            <a:ext cx="8713788" cy="4852987"/>
          </a:xfrm>
        </p:spPr>
        <p:txBody>
          <a:bodyPr/>
          <a:lstStyle/>
          <a:p>
            <a:pPr marL="271463" indent="-185738">
              <a:lnSpc>
                <a:spcPct val="80000"/>
              </a:lnSpc>
              <a:spcBef>
                <a:spcPct val="50000"/>
              </a:spcBef>
            </a:pPr>
            <a:r>
              <a:rPr lang="ru-RU" sz="2200"/>
              <a:t>Бердо на 31 нить (для выполнения образца);</a:t>
            </a:r>
          </a:p>
          <a:p>
            <a:pPr marL="271463" indent="-185738">
              <a:lnSpc>
                <a:spcPct val="80000"/>
              </a:lnSpc>
              <a:spcBef>
                <a:spcPct val="50000"/>
              </a:spcBef>
            </a:pPr>
            <a:r>
              <a:rPr lang="ru-RU" sz="2200"/>
              <a:t>Челнок 20 см. (для выполнения образца);</a:t>
            </a:r>
          </a:p>
          <a:p>
            <a:pPr marL="271463" indent="-185738">
              <a:lnSpc>
                <a:spcPct val="80000"/>
              </a:lnSpc>
              <a:spcBef>
                <a:spcPct val="50000"/>
              </a:spcBef>
            </a:pPr>
            <a:r>
              <a:rPr lang="ru-RU" sz="2200"/>
              <a:t>Ножницы;</a:t>
            </a:r>
          </a:p>
          <a:p>
            <a:pPr marL="271463" indent="-185738">
              <a:lnSpc>
                <a:spcPct val="80000"/>
              </a:lnSpc>
              <a:spcBef>
                <a:spcPct val="50000"/>
              </a:spcBef>
            </a:pPr>
            <a:r>
              <a:rPr lang="ru-RU" sz="2200"/>
              <a:t>Сантиметровая лента;</a:t>
            </a:r>
          </a:p>
          <a:p>
            <a:pPr marL="271463" indent="-185738">
              <a:lnSpc>
                <a:spcPct val="80000"/>
              </a:lnSpc>
              <a:spcBef>
                <a:spcPct val="50000"/>
              </a:spcBef>
            </a:pPr>
            <a:r>
              <a:rPr lang="ru-RU" sz="2200"/>
              <a:t>Бердо на 100 нитей для изготовления палантина;</a:t>
            </a:r>
          </a:p>
          <a:p>
            <a:pPr marL="271463" indent="-185738">
              <a:lnSpc>
                <a:spcPct val="80000"/>
              </a:lnSpc>
              <a:spcBef>
                <a:spcPct val="50000"/>
              </a:spcBef>
            </a:pPr>
            <a:r>
              <a:rPr lang="ru-RU" sz="2200"/>
              <a:t>Челнок 40 см. для изготовления палантина;</a:t>
            </a:r>
          </a:p>
          <a:p>
            <a:pPr marL="271463" indent="-185738">
              <a:lnSpc>
                <a:spcPct val="80000"/>
              </a:lnSpc>
              <a:spcBef>
                <a:spcPct val="50000"/>
              </a:spcBef>
            </a:pPr>
            <a:r>
              <a:rPr lang="ru-RU" sz="2200"/>
              <a:t>Бральница;</a:t>
            </a:r>
          </a:p>
          <a:p>
            <a:pPr marL="271463" indent="-185738">
              <a:lnSpc>
                <a:spcPct val="80000"/>
              </a:lnSpc>
              <a:spcBef>
                <a:spcPct val="50000"/>
              </a:spcBef>
            </a:pPr>
            <a:r>
              <a:rPr lang="ru-RU" sz="2200"/>
              <a:t>Дощечки 20 шт. (для изготовления ободка для берета);</a:t>
            </a:r>
          </a:p>
          <a:p>
            <a:pPr marL="271463" indent="-185738">
              <a:lnSpc>
                <a:spcPct val="80000"/>
              </a:lnSpc>
              <a:spcBef>
                <a:spcPct val="50000"/>
              </a:spcBef>
            </a:pPr>
            <a:r>
              <a:rPr lang="ru-RU" sz="2200"/>
              <a:t>Спицы вязальные № 3 (для изготовления берета);</a:t>
            </a:r>
          </a:p>
          <a:p>
            <a:pPr marL="271463" indent="-185738">
              <a:lnSpc>
                <a:spcPct val="80000"/>
              </a:lnSpc>
              <a:spcBef>
                <a:spcPct val="50000"/>
              </a:spcBef>
            </a:pPr>
            <a:r>
              <a:rPr lang="ru-RU" sz="2200"/>
              <a:t>Крючок вязальный №2 (для изготовления украшения к берету);</a:t>
            </a:r>
          </a:p>
          <a:p>
            <a:pPr marL="271463" indent="-185738">
              <a:lnSpc>
                <a:spcPct val="80000"/>
              </a:lnSpc>
              <a:spcBef>
                <a:spcPct val="50000"/>
              </a:spcBef>
            </a:pPr>
            <a:r>
              <a:rPr lang="ru-RU" sz="2200"/>
              <a:t>Нитки шерсть 100 % 5 клубков по 100 гр. </a:t>
            </a:r>
          </a:p>
        </p:txBody>
      </p:sp>
    </p:spTree>
  </p:cSld>
  <p:clrMapOvr>
    <a:masterClrMapping/>
  </p:clrMapOvr>
  <p:transition spd="med" advClick="0" advTm="20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5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53975"/>
            <a:ext cx="8229600" cy="11430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b="1"/>
              <a:t>Подбор инструментов</a:t>
            </a:r>
            <a:endParaRPr lang="ru-RU"/>
          </a:p>
        </p:txBody>
      </p:sp>
      <p:pic>
        <p:nvPicPr>
          <p:cNvPr id="26630" name="Picture 6" descr="Рис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813" y="1484313"/>
            <a:ext cx="6126162" cy="4594225"/>
          </a:xfrm>
          <a:prstGeom prst="rect">
            <a:avLst/>
          </a:prstGeom>
          <a:noFill/>
        </p:spPr>
      </p:pic>
    </p:spTree>
  </p:cSld>
  <p:clrMapOvr>
    <a:masterClrMapping/>
  </p:clrMapOvr>
  <p:transition spd="med" advClick="0" advTm="10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Планирование работы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11338"/>
            <a:ext cx="8229600" cy="4857750"/>
          </a:xfrm>
          <a:noFill/>
          <a:ln/>
        </p:spPr>
        <p:txBody>
          <a:bodyPr/>
          <a:lstStyle/>
          <a:p>
            <a:pPr marL="271463" indent="-185738" algn="ctr">
              <a:lnSpc>
                <a:spcPct val="80000"/>
              </a:lnSpc>
              <a:spcBef>
                <a:spcPct val="50000"/>
              </a:spcBef>
            </a:pPr>
            <a:r>
              <a:rPr lang="ru-RU" sz="2400"/>
              <a:t>Обоснование выбора</a:t>
            </a:r>
          </a:p>
          <a:p>
            <a:pPr marL="271463" indent="-185738" algn="ctr">
              <a:lnSpc>
                <a:spcPct val="80000"/>
              </a:lnSpc>
              <a:spcBef>
                <a:spcPct val="50000"/>
              </a:spcBef>
            </a:pPr>
            <a:r>
              <a:rPr lang="ru-RU" sz="2400"/>
              <a:t>Подбор материалов</a:t>
            </a:r>
          </a:p>
          <a:p>
            <a:pPr marL="271463" indent="-185738" algn="ctr">
              <a:lnSpc>
                <a:spcPct val="80000"/>
              </a:lnSpc>
              <a:spcBef>
                <a:spcPct val="50000"/>
              </a:spcBef>
            </a:pPr>
            <a:r>
              <a:rPr lang="ru-RU" sz="2400"/>
              <a:t>Соблюдение традиций</a:t>
            </a:r>
          </a:p>
          <a:p>
            <a:pPr marL="271463" indent="-185738" algn="ctr">
              <a:lnSpc>
                <a:spcPct val="80000"/>
              </a:lnSpc>
              <a:spcBef>
                <a:spcPct val="50000"/>
              </a:spcBef>
            </a:pPr>
            <a:r>
              <a:rPr lang="ru-RU" sz="2400"/>
              <a:t>Размер</a:t>
            </a:r>
          </a:p>
          <a:p>
            <a:pPr marL="271463" indent="-185738" algn="ctr">
              <a:lnSpc>
                <a:spcPct val="80000"/>
              </a:lnSpc>
              <a:spcBef>
                <a:spcPct val="50000"/>
              </a:spcBef>
            </a:pPr>
            <a:r>
              <a:rPr lang="ru-RU" sz="2400"/>
              <a:t>Технология тканья</a:t>
            </a:r>
          </a:p>
          <a:p>
            <a:pPr marL="271463" indent="-185738" algn="ctr">
              <a:lnSpc>
                <a:spcPct val="80000"/>
              </a:lnSpc>
              <a:spcBef>
                <a:spcPct val="50000"/>
              </a:spcBef>
            </a:pPr>
            <a:r>
              <a:rPr lang="ru-RU" sz="2400"/>
              <a:t>Точность изготовления</a:t>
            </a:r>
          </a:p>
          <a:p>
            <a:pPr marL="271463" indent="-185738" algn="ctr">
              <a:lnSpc>
                <a:spcPct val="80000"/>
              </a:lnSpc>
              <a:spcBef>
                <a:spcPct val="50000"/>
              </a:spcBef>
            </a:pPr>
            <a:r>
              <a:rPr lang="ru-RU" sz="2400"/>
              <a:t>Дизайн-анализ</a:t>
            </a:r>
          </a:p>
          <a:p>
            <a:pPr marL="271463" indent="-185738" algn="ctr">
              <a:lnSpc>
                <a:spcPct val="80000"/>
              </a:lnSpc>
              <a:spcBef>
                <a:spcPct val="50000"/>
              </a:spcBef>
            </a:pPr>
            <a:r>
              <a:rPr lang="ru-RU" sz="2400"/>
              <a:t>Экономичность</a:t>
            </a:r>
          </a:p>
          <a:p>
            <a:pPr marL="271463" indent="-185738" algn="ctr">
              <a:lnSpc>
                <a:spcPct val="80000"/>
              </a:lnSpc>
              <a:spcBef>
                <a:spcPct val="50000"/>
              </a:spcBef>
            </a:pPr>
            <a:r>
              <a:rPr lang="ru-RU" sz="2400"/>
              <a:t>Написание проекта</a:t>
            </a:r>
          </a:p>
        </p:txBody>
      </p:sp>
    </p:spTree>
  </p:cSld>
  <p:clrMapOvr>
    <a:masterClrMapping/>
  </p:clrMapOvr>
  <p:transition spd="med" advClick="0" advTm="14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2725"/>
            <a:ext cx="8229600" cy="11430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3600" b="1"/>
              <a:t>Технология изготовления комплекта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65400"/>
            <a:ext cx="8229600" cy="4103688"/>
          </a:xfrm>
        </p:spPr>
        <p:txBody>
          <a:bodyPr/>
          <a:lstStyle/>
          <a:p>
            <a:pPr marL="609600" indent="-609600">
              <a:lnSpc>
                <a:spcPct val="85000"/>
              </a:lnSpc>
            </a:pPr>
            <a:r>
              <a:rPr lang="ru-RU" sz="2000"/>
              <a:t>Определить размер палантина.</a:t>
            </a:r>
          </a:p>
          <a:p>
            <a:pPr marL="609600" indent="-609600">
              <a:lnSpc>
                <a:spcPct val="85000"/>
              </a:lnSpc>
            </a:pPr>
            <a:r>
              <a:rPr lang="ru-RU" sz="2000"/>
              <a:t>Подобрать нитки.</a:t>
            </a:r>
          </a:p>
          <a:p>
            <a:pPr marL="609600" indent="-609600">
              <a:lnSpc>
                <a:spcPct val="85000"/>
              </a:lnSpc>
            </a:pPr>
            <a:r>
              <a:rPr lang="ru-RU" sz="2000"/>
              <a:t>Подготовить бердо на 100 нитей.</a:t>
            </a:r>
          </a:p>
          <a:p>
            <a:pPr marL="609600" indent="-609600">
              <a:lnSpc>
                <a:spcPct val="85000"/>
              </a:lnSpc>
            </a:pPr>
            <a:r>
              <a:rPr lang="ru-RU" sz="2000"/>
              <a:t>Нарезать нити (100 шт.) длинной 180см.</a:t>
            </a:r>
          </a:p>
          <a:p>
            <a:pPr marL="609600" indent="-609600">
              <a:lnSpc>
                <a:spcPct val="85000"/>
              </a:lnSpc>
            </a:pPr>
            <a:r>
              <a:rPr lang="ru-RU" sz="2000"/>
              <a:t>Выполнить заправку берда (чередуя 1-нить в прорезь, 1-нить в отверстие).</a:t>
            </a:r>
          </a:p>
          <a:p>
            <a:pPr marL="609600" indent="-609600">
              <a:lnSpc>
                <a:spcPct val="85000"/>
              </a:lnSpc>
            </a:pPr>
            <a:r>
              <a:rPr lang="ru-RU" sz="2000"/>
              <a:t>Подготовить уточную нить (намотать на челнок в два сложения).</a:t>
            </a:r>
          </a:p>
          <a:p>
            <a:pPr marL="609600" indent="-609600">
              <a:lnSpc>
                <a:spcPct val="85000"/>
              </a:lnSpc>
            </a:pPr>
            <a:r>
              <a:rPr lang="ru-RU" sz="2000"/>
              <a:t>Приступить к ткачеству, ткать меняя зев, прокидывая уточную нить и прибивая бердом. Следить за натяжением нити и за кромкой. Работу не стягивать.</a:t>
            </a:r>
          </a:p>
          <a:p>
            <a:pPr marL="609600" indent="-609600">
              <a:lnSpc>
                <a:spcPct val="85000"/>
              </a:lnSpc>
            </a:pPr>
            <a:r>
              <a:rPr lang="ru-RU" sz="2000"/>
              <a:t>Снять готовую работу с берда, выровнять концы, привязать кисти. 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619250" y="1916113"/>
            <a:ext cx="590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 i="1"/>
              <a:t>I. </a:t>
            </a:r>
            <a:r>
              <a:rPr lang="ru-RU" sz="2400" b="1" i="1"/>
              <a:t>Изготовление</a:t>
            </a:r>
            <a:r>
              <a:rPr lang="ru-RU" b="1" i="1"/>
              <a:t> </a:t>
            </a:r>
            <a:r>
              <a:rPr lang="ru-RU" sz="2400" b="1" i="1"/>
              <a:t>палантина</a:t>
            </a:r>
            <a:r>
              <a:rPr lang="ru-RU" sz="2400" i="1"/>
              <a:t> </a:t>
            </a:r>
          </a:p>
        </p:txBody>
      </p:sp>
    </p:spTree>
  </p:cSld>
  <p:clrMapOvr>
    <a:masterClrMapping/>
  </p:clrMapOvr>
  <p:transition spd="med" advClick="0" advTm="18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500"/>
                            </p:stCondLst>
                            <p:childTnLst>
                              <p:par>
                                <p:cTn id="5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build="p"/>
      <p:bldP spid="307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002587" cy="695325"/>
          </a:xfrm>
          <a:noFill/>
          <a:ln/>
        </p:spPr>
        <p:txBody>
          <a:bodyPr/>
          <a:lstStyle/>
          <a:p>
            <a:r>
              <a:rPr lang="ru-RU" sz="2000" b="1"/>
              <a:t>Технология изготовления комплекта</a:t>
            </a:r>
            <a:r>
              <a:rPr lang="ru-RU" sz="2000"/>
              <a:t> 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395288" y="771525"/>
            <a:ext cx="3168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 i="1"/>
              <a:t>I. </a:t>
            </a:r>
            <a:r>
              <a:rPr lang="ru-RU" b="1" i="1"/>
              <a:t>Изготовление палантина</a:t>
            </a:r>
            <a:r>
              <a:rPr lang="ru-RU" i="1"/>
              <a:t> </a:t>
            </a: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468313" y="0"/>
            <a:ext cx="8002587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000" b="1">
                <a:solidFill>
                  <a:schemeClr val="tx2"/>
                </a:solidFill>
              </a:rPr>
              <a:t>Технология изготовления комплекта</a:t>
            </a:r>
            <a:r>
              <a:rPr lang="ru-RU" sz="20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395288" y="771525"/>
            <a:ext cx="3168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 i="1"/>
              <a:t>I. </a:t>
            </a:r>
            <a:r>
              <a:rPr lang="ru-RU" b="1" i="1"/>
              <a:t>Изготовление палантина</a:t>
            </a:r>
            <a:r>
              <a:rPr lang="ru-RU" i="1"/>
              <a:t> </a:t>
            </a:r>
          </a:p>
        </p:txBody>
      </p:sp>
      <p:pic>
        <p:nvPicPr>
          <p:cNvPr id="31755" name="Picture 11" descr="Рис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6100" y="620713"/>
            <a:ext cx="4432300" cy="5910262"/>
          </a:xfrm>
          <a:prstGeom prst="rect">
            <a:avLst/>
          </a:prstGeom>
          <a:noFill/>
        </p:spPr>
      </p:pic>
    </p:spTree>
  </p:cSld>
  <p:clrMapOvr>
    <a:masterClrMapping/>
  </p:clrMapOvr>
  <p:transition spd="med" advClick="0" advTm="7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/>
      <p:bldP spid="31750" grpId="0"/>
      <p:bldP spid="31753" grpId="0"/>
      <p:bldP spid="317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31938"/>
            <a:ext cx="8229600" cy="457200"/>
          </a:xfrm>
          <a:noFill/>
          <a:ln/>
        </p:spPr>
        <p:txBody>
          <a:bodyPr anchor="t">
            <a:spAutoFit/>
          </a:bodyPr>
          <a:lstStyle/>
          <a:p>
            <a:r>
              <a:rPr lang="en-US" sz="2400" b="1" i="1">
                <a:solidFill>
                  <a:schemeClr val="tx1"/>
                </a:solidFill>
              </a:rPr>
              <a:t>II. </a:t>
            </a:r>
            <a:r>
              <a:rPr lang="ru-RU" sz="2400" b="1" i="1">
                <a:solidFill>
                  <a:schemeClr val="tx1"/>
                </a:solidFill>
              </a:rPr>
              <a:t>Изготовление берета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276475"/>
            <a:ext cx="8229600" cy="4608513"/>
          </a:xfrm>
          <a:noFill/>
          <a:ln/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ru-RU" sz="2400"/>
              <a:t>Определить размер берета по обхвату головы.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/>
              <a:t>Подготовить дощечки (20 шт.)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/>
              <a:t>Нарезать нити (80 шт.) длинной 80см..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/>
              <a:t>Выполнить заправку дощечек по схеме.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/>
              <a:t>Подготовить уточную нить (намотать на челнок).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/>
              <a:t>Приступить к ткачеству, ткать поворачивая дощечки на себя, прокидывая уточную нить в зев. Следить за шириной и плотностью изделия.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/>
              <a:t>Снять изделие с дощечек, отрезать по размеру и скрепить на швейной машине.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/>
              <a:t>Набрать петли спицами № 3 по краю ободка и приступить вывязывать берет.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457200" y="444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ru-RU" sz="3600" b="1">
                <a:solidFill>
                  <a:schemeClr val="tx2"/>
                </a:solidFill>
              </a:rPr>
              <a:t>Технология изготовления комплекта</a:t>
            </a:r>
            <a:r>
              <a:rPr lang="ru-RU" sz="3600">
                <a:solidFill>
                  <a:schemeClr val="tx2"/>
                </a:solidFill>
              </a:rPr>
              <a:t> </a:t>
            </a:r>
          </a:p>
        </p:txBody>
      </p:sp>
    </p:spTree>
  </p:cSld>
  <p:clrMapOvr>
    <a:masterClrMapping/>
  </p:clrMapOvr>
  <p:transition spd="med" advClick="0" advTm="20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/>
      <p:bldP spid="3277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5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002587" cy="695325"/>
          </a:xfrm>
          <a:noFill/>
          <a:ln/>
        </p:spPr>
        <p:txBody>
          <a:bodyPr/>
          <a:lstStyle/>
          <a:p>
            <a:r>
              <a:rPr lang="ru-RU" sz="2000" b="1"/>
              <a:t>Технология изготовления комплекта 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0" y="1125538"/>
            <a:ext cx="24844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 i="1"/>
              <a:t>II. </a:t>
            </a:r>
            <a:r>
              <a:rPr lang="ru-RU" b="1" i="1"/>
              <a:t>Изготовление берета</a:t>
            </a:r>
          </a:p>
        </p:txBody>
      </p:sp>
      <p:pic>
        <p:nvPicPr>
          <p:cNvPr id="34824" name="Picture 8" descr="Рис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00338" y="1268413"/>
            <a:ext cx="6126162" cy="4594225"/>
          </a:xfrm>
          <a:prstGeom prst="rect">
            <a:avLst/>
          </a:prstGeom>
          <a:noFill/>
        </p:spPr>
      </p:pic>
    </p:spTree>
  </p:cSld>
  <p:clrMapOvr>
    <a:masterClrMapping/>
  </p:clrMapOvr>
  <p:transition spd="med" advClick="0" advTm="7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/>
      <p:bldP spid="348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457200"/>
          </a:xfrm>
          <a:noFill/>
          <a:ln/>
        </p:spPr>
        <p:txBody>
          <a:bodyPr anchor="t">
            <a:spAutoFit/>
          </a:bodyPr>
          <a:lstStyle/>
          <a:p>
            <a:r>
              <a:rPr lang="en-US" sz="2400" b="1" i="1">
                <a:solidFill>
                  <a:schemeClr val="tx1"/>
                </a:solidFill>
              </a:rPr>
              <a:t>III. </a:t>
            </a:r>
            <a:r>
              <a:rPr lang="ru-RU" sz="2400" b="1" i="1">
                <a:solidFill>
                  <a:schemeClr val="tx1"/>
                </a:solidFill>
              </a:rPr>
              <a:t>Изготовление отделки для берета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341438"/>
            <a:ext cx="3708400" cy="3095625"/>
          </a:xfrm>
          <a:noFill/>
          <a:ln/>
        </p:spPr>
        <p:txBody>
          <a:bodyPr/>
          <a:lstStyle/>
          <a:p>
            <a:pPr marL="177800" indent="-177800">
              <a:lnSpc>
                <a:spcPct val="90000"/>
              </a:lnSpc>
              <a:spcBef>
                <a:spcPct val="60000"/>
              </a:spcBef>
            </a:pPr>
            <a:r>
              <a:rPr lang="ru-RU" sz="2000"/>
              <a:t>Крючком № 2 вывязать три цветочка по выбранным схемам, скрепить их между собой.</a:t>
            </a:r>
          </a:p>
          <a:p>
            <a:pPr marL="177800" indent="-177800">
              <a:lnSpc>
                <a:spcPct val="90000"/>
              </a:lnSpc>
              <a:spcBef>
                <a:spcPct val="60000"/>
              </a:spcBef>
            </a:pPr>
            <a:r>
              <a:rPr lang="ru-RU" sz="2000"/>
              <a:t>Крючком № 2 вывязать украшение к цветочку (набрать цепочку из воздушных петель и вязать по 5 ст. с накидом в каждую петлю). </a:t>
            </a:r>
          </a:p>
        </p:txBody>
      </p:sp>
      <p:pic>
        <p:nvPicPr>
          <p:cNvPr id="33798" name="Picture 6" descr="Рис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1275" y="1484313"/>
            <a:ext cx="5064125" cy="4406900"/>
          </a:xfrm>
          <a:prstGeom prst="rect">
            <a:avLst/>
          </a:prstGeom>
          <a:noFill/>
        </p:spPr>
      </p:pic>
    </p:spTree>
  </p:cSld>
  <p:clrMapOvr>
    <a:masterClrMapping/>
  </p:clrMapOvr>
  <p:transition spd="med" advClick="0" advTm="14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/>
          <a:lstStyle/>
          <a:p>
            <a:r>
              <a:rPr lang="ru-RU" sz="4000" b="1"/>
              <a:t>Экономическое обоснование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16150"/>
            <a:ext cx="8229600" cy="4525963"/>
          </a:xfrm>
        </p:spPr>
        <p:txBody>
          <a:bodyPr/>
          <a:lstStyle/>
          <a:p>
            <a:pPr marL="87313" indent="361950">
              <a:lnSpc>
                <a:spcPct val="90000"/>
              </a:lnSpc>
              <a:spcBef>
                <a:spcPct val="60000"/>
              </a:spcBef>
              <a:buFontTx/>
              <a:buNone/>
            </a:pPr>
            <a:r>
              <a:rPr lang="ru-RU" sz="2800"/>
              <a:t>Для выполнение данного проекта я купила 500 грамм шерстяных ниток, на что потратила 750 руб.</a:t>
            </a:r>
          </a:p>
          <a:p>
            <a:pPr marL="87313" indent="361950">
              <a:lnSpc>
                <a:spcPct val="90000"/>
              </a:lnSpc>
              <a:spcBef>
                <a:spcPct val="60000"/>
              </a:spcBef>
              <a:buFontTx/>
              <a:buNone/>
            </a:pPr>
            <a:r>
              <a:rPr lang="ru-RU" sz="2800"/>
              <a:t>В магазине подобного комплекта ручной работы я не встречала, поэтому сравнить стоимость моей работы и покупной я не могу. </a:t>
            </a:r>
            <a:endParaRPr lang="en-US" sz="2800"/>
          </a:p>
          <a:p>
            <a:pPr marL="87313" indent="361950">
              <a:lnSpc>
                <a:spcPct val="90000"/>
              </a:lnSpc>
              <a:spcBef>
                <a:spcPct val="60000"/>
              </a:spcBef>
              <a:buFontTx/>
              <a:buNone/>
            </a:pPr>
            <a:r>
              <a:rPr lang="ru-RU" sz="2800"/>
              <a:t>Также не поддается оценке то удовольствие, которое я получила при выполнении этой работы. </a:t>
            </a:r>
          </a:p>
        </p:txBody>
      </p:sp>
    </p:spTree>
  </p:cSld>
  <p:clrMapOvr>
    <a:masterClrMapping/>
  </p:clrMapOvr>
  <p:transition spd="med" advClick="0" advTm="20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r>
              <a:rPr lang="ru-RU" b="1"/>
              <a:t>Анализ. Самоанализ</a:t>
            </a:r>
            <a:r>
              <a:rPr lang="ru-RU"/>
              <a:t>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785225" cy="4525963"/>
          </a:xfrm>
        </p:spPr>
        <p:txBody>
          <a:bodyPr/>
          <a:lstStyle/>
          <a:p>
            <a:pPr marL="1588" indent="269875" algn="just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ru-RU" sz="2200"/>
              <a:t> Я очень рада и горжусь тем, что мне удалось выполнить эту работу, как я ее задумала. Мне пришлось хорошо потрудиться над проектом, и немало усидчивости и терпения пришлось приложить над созданием комплекта. Я думаю, что очень удачно подобрала цветовую гамму моего комплекта, палантин вытканный на берде – широкий, длинный, густые кисти придают работе законченный вид. Берет, как я и планировала, выполнен в двух техниках: ободок выткан на дощечках, а сам берет вывязан на спицах, изюминка в работе – это цветочек с кисточками. </a:t>
            </a:r>
          </a:p>
          <a:p>
            <a:pPr marL="1588" indent="269875" algn="just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ru-RU" sz="2200"/>
              <a:t>Я показывала свой комплект родителям, друзьям, одноклассникам, многие учителя видели мою работу. Всем она очень понравилась. Надеюсь, что эта работа не будет у меня последней, и я смогу выткать другие изделия.</a:t>
            </a:r>
          </a:p>
        </p:txBody>
      </p:sp>
    </p:spTree>
  </p:cSld>
  <p:clrMapOvr>
    <a:masterClrMapping/>
  </p:clrMapOvr>
  <p:transition spd="med" advClick="0" advTm="30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Обоснование выбора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071688"/>
            <a:ext cx="8642350" cy="4525962"/>
          </a:xfrm>
        </p:spPr>
        <p:txBody>
          <a:bodyPr/>
          <a:lstStyle/>
          <a:p>
            <a:pPr algn="ctr">
              <a:lnSpc>
                <a:spcPct val="80000"/>
              </a:lnSpc>
              <a:spcBef>
                <a:spcPct val="10000"/>
              </a:spcBef>
              <a:buFontTx/>
              <a:buNone/>
            </a:pPr>
            <a:r>
              <a:rPr lang="ru-RU"/>
              <a:t>Огромное желание применить все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  <a:buFontTx/>
              <a:buNone/>
            </a:pPr>
            <a:r>
              <a:rPr lang="ru-RU"/>
              <a:t>техники рукоделия в одном изделии:</a:t>
            </a:r>
          </a:p>
          <a:p>
            <a:pPr algn="ctr">
              <a:buFontTx/>
              <a:buNone/>
            </a:pPr>
            <a:endParaRPr lang="ru-RU" sz="1000"/>
          </a:p>
          <a:p>
            <a:pPr lvl="2"/>
            <a:r>
              <a:rPr lang="ru-RU" sz="2800"/>
              <a:t>Тканье на берде;</a:t>
            </a:r>
          </a:p>
          <a:p>
            <a:pPr lvl="2"/>
            <a:r>
              <a:rPr lang="ru-RU" sz="2800"/>
              <a:t>Тканье на дощечках;</a:t>
            </a:r>
          </a:p>
          <a:p>
            <a:pPr lvl="2"/>
            <a:r>
              <a:rPr lang="ru-RU" sz="2800"/>
              <a:t>Вязание спицами;</a:t>
            </a:r>
          </a:p>
          <a:p>
            <a:pPr lvl="2"/>
            <a:r>
              <a:rPr lang="ru-RU" sz="2800"/>
              <a:t>Вязание крючком.</a:t>
            </a:r>
          </a:p>
        </p:txBody>
      </p:sp>
    </p:spTree>
  </p:cSld>
  <p:clrMapOvr>
    <a:masterClrMapping/>
  </p:clrMapOvr>
  <p:transition spd="med" advClick="0" advTm="10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Цели и задачи</a:t>
            </a:r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82763"/>
            <a:ext cx="4038600" cy="4525962"/>
          </a:xfrm>
        </p:spPr>
        <p:txBody>
          <a:bodyPr/>
          <a:lstStyle/>
          <a:p>
            <a:r>
              <a:rPr lang="ru-RU" sz="2400"/>
              <a:t>Выбрать технику изготовления палантина</a:t>
            </a:r>
          </a:p>
          <a:p>
            <a:r>
              <a:rPr lang="ru-RU" sz="2400"/>
              <a:t>Выбрать технику изготовления берета</a:t>
            </a:r>
          </a:p>
          <a:p>
            <a:r>
              <a:rPr lang="ru-RU" sz="2400"/>
              <a:t>Подобрать цветовую гамму</a:t>
            </a:r>
          </a:p>
          <a:p>
            <a:r>
              <a:rPr lang="ru-RU" sz="2400"/>
              <a:t>Подобрать нитки</a:t>
            </a: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782763"/>
            <a:ext cx="4038600" cy="4525962"/>
          </a:xfrm>
        </p:spPr>
        <p:txBody>
          <a:bodyPr/>
          <a:lstStyle/>
          <a:p>
            <a:r>
              <a:rPr lang="ru-RU" sz="2400"/>
              <a:t>Выткать палантин на берде</a:t>
            </a:r>
          </a:p>
          <a:p>
            <a:r>
              <a:rPr lang="ru-RU" sz="2400"/>
              <a:t>Изготовить кисти для отделки палантина</a:t>
            </a:r>
          </a:p>
          <a:p>
            <a:r>
              <a:rPr lang="ru-RU" sz="2400"/>
              <a:t>Выткать на дощечках ободок для берета</a:t>
            </a:r>
          </a:p>
          <a:p>
            <a:r>
              <a:rPr lang="ru-RU" sz="2400"/>
              <a:t>Вывязать берет спицами</a:t>
            </a:r>
          </a:p>
          <a:p>
            <a:r>
              <a:rPr lang="ru-RU" sz="2400"/>
              <a:t>Выполнить отделку берета крючком</a:t>
            </a:r>
          </a:p>
        </p:txBody>
      </p:sp>
    </p:spTree>
  </p:cSld>
  <p:clrMapOvr>
    <a:masterClrMapping/>
  </p:clrMapOvr>
  <p:transition spd="med" advClick="0" advTm="15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6" grpId="0" uiExpand="1" build="p"/>
      <p:bldP spid="1229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Подбор материала и цветовой гаммы</a:t>
            </a:r>
          </a:p>
        </p:txBody>
      </p:sp>
      <p:pic>
        <p:nvPicPr>
          <p:cNvPr id="40965" name="Picture 5" descr="Рис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1773238"/>
            <a:ext cx="6126163" cy="4594225"/>
          </a:xfrm>
          <a:prstGeom prst="rect">
            <a:avLst/>
          </a:prstGeom>
          <a:noFill/>
        </p:spPr>
      </p:pic>
    </p:spTree>
  </p:cSld>
  <p:clrMapOvr>
    <a:masterClrMapping/>
  </p:clrMapOvr>
  <p:transition spd="med" advClick="0" advTm="8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r>
              <a:rPr lang="ru-RU" b="1"/>
              <a:t>Знания и умения</a:t>
            </a:r>
          </a:p>
        </p:txBody>
      </p:sp>
      <p:sp>
        <p:nvSpPr>
          <p:cNvPr id="20484" name="AutoShape 4" descr="Пергамент"/>
          <p:cNvSpPr>
            <a:spLocks noChangeArrowheads="1"/>
          </p:cNvSpPr>
          <p:nvPr>
            <p:ph type="body" idx="1"/>
          </p:nvPr>
        </p:nvSpPr>
        <p:spPr>
          <a:xfrm>
            <a:off x="2916238" y="1268413"/>
            <a:ext cx="3960812" cy="1617662"/>
          </a:xfrm>
          <a:prstGeom prst="wedgeEllipseCallout">
            <a:avLst>
              <a:gd name="adj1" fmla="val -34690"/>
              <a:gd name="adj2" fmla="val 121736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>
            <a:solidFill>
              <a:srgbClr val="000000"/>
            </a:solidFill>
          </a:ln>
        </p:spPr>
        <p:txBody>
          <a:bodyPr/>
          <a:lstStyle/>
          <a:p>
            <a:pPr algn="ctr">
              <a:buFontTx/>
              <a:buNone/>
            </a:pPr>
            <a:endParaRPr lang="ru-RU" sz="1000" i="1"/>
          </a:p>
          <a:p>
            <a:pPr algn="ctr">
              <a:buFontTx/>
              <a:buNone/>
            </a:pPr>
            <a:r>
              <a:rPr lang="ru-RU" i="1"/>
              <a:t>Надо знать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sz="1800"/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700338" y="3789363"/>
            <a:ext cx="4319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 useBgFill="1">
        <p:nvSpPr>
          <p:cNvPr id="20487" name="Rectangle 7"/>
          <p:cNvSpPr>
            <a:spLocks noChangeArrowheads="1"/>
          </p:cNvSpPr>
          <p:nvPr/>
        </p:nvSpPr>
        <p:spPr bwMode="auto">
          <a:xfrm>
            <a:off x="1403350" y="3986213"/>
            <a:ext cx="6624638" cy="246538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30000"/>
              </a:lnSpc>
              <a:buFontTx/>
              <a:buChar char="•"/>
              <a:tabLst>
                <a:tab pos="342900" algn="l"/>
              </a:tabLst>
            </a:pPr>
            <a:r>
              <a:rPr lang="ru-RU" sz="2400"/>
              <a:t> Принцип работы ткацкого станка;</a:t>
            </a:r>
          </a:p>
          <a:p>
            <a:pPr algn="ctr">
              <a:lnSpc>
                <a:spcPct val="130000"/>
              </a:lnSpc>
              <a:buFontTx/>
              <a:buChar char="•"/>
              <a:tabLst>
                <a:tab pos="342900" algn="l"/>
              </a:tabLst>
            </a:pPr>
            <a:r>
              <a:rPr lang="ru-RU" sz="2400"/>
              <a:t> Виды ткачества; </a:t>
            </a:r>
          </a:p>
          <a:p>
            <a:pPr algn="ctr">
              <a:lnSpc>
                <a:spcPct val="130000"/>
              </a:lnSpc>
              <a:buFontTx/>
              <a:buChar char="•"/>
              <a:tabLst>
                <a:tab pos="342900" algn="l"/>
              </a:tabLst>
            </a:pPr>
            <a:r>
              <a:rPr lang="ru-RU" sz="2400"/>
              <a:t> Способы плетения;</a:t>
            </a:r>
          </a:p>
          <a:p>
            <a:pPr algn="ctr">
              <a:lnSpc>
                <a:spcPct val="130000"/>
              </a:lnSpc>
              <a:buFontTx/>
              <a:buChar char="•"/>
              <a:tabLst>
                <a:tab pos="342900" algn="l"/>
              </a:tabLst>
            </a:pPr>
            <a:r>
              <a:rPr lang="ru-RU" sz="2400"/>
              <a:t> Свойства пряжи;</a:t>
            </a:r>
          </a:p>
          <a:p>
            <a:pPr algn="ctr">
              <a:lnSpc>
                <a:spcPct val="130000"/>
              </a:lnSpc>
              <a:buFontTx/>
              <a:buChar char="•"/>
              <a:tabLst>
                <a:tab pos="342900" algn="l"/>
              </a:tabLst>
            </a:pPr>
            <a:r>
              <a:rPr lang="ru-RU" sz="2400"/>
              <a:t> Способы оформления готового изделия.</a:t>
            </a:r>
          </a:p>
        </p:txBody>
      </p:sp>
    </p:spTree>
  </p:cSld>
  <p:clrMapOvr>
    <a:masterClrMapping/>
  </p:clrMapOvr>
  <p:transition spd="med" advClick="0" advTm="13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4" grpId="0" build="p"/>
      <p:bldP spid="20487" grpId="9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Интеграция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686800" cy="4525963"/>
          </a:xfrm>
        </p:spPr>
        <p:txBody>
          <a:bodyPr/>
          <a:lstStyle/>
          <a:p>
            <a:pPr>
              <a:spcBef>
                <a:spcPct val="40000"/>
              </a:spcBef>
            </a:pPr>
            <a:r>
              <a:rPr lang="ru-RU" sz="2800"/>
              <a:t>История – </a:t>
            </a:r>
            <a:r>
              <a:rPr lang="ru-RU" sz="2800" i="1"/>
              <a:t>знание традиций.</a:t>
            </a:r>
          </a:p>
          <a:p>
            <a:pPr>
              <a:spcBef>
                <a:spcPct val="40000"/>
              </a:spcBef>
            </a:pPr>
            <a:r>
              <a:rPr lang="ru-RU" sz="2800"/>
              <a:t>Математика – </a:t>
            </a:r>
            <a:r>
              <a:rPr lang="ru-RU" sz="2800" i="1"/>
              <a:t>экономический расчет</a:t>
            </a:r>
            <a:r>
              <a:rPr lang="ru-RU" sz="2800"/>
              <a:t>.</a:t>
            </a:r>
          </a:p>
          <a:p>
            <a:pPr>
              <a:spcBef>
                <a:spcPct val="40000"/>
              </a:spcBef>
            </a:pPr>
            <a:r>
              <a:rPr lang="ru-RU" sz="2800"/>
              <a:t>Экология - </a:t>
            </a:r>
            <a:r>
              <a:rPr lang="ru-RU" sz="2800" i="1"/>
              <a:t>знание экологически чистых</a:t>
            </a:r>
            <a:r>
              <a:rPr lang="ru-RU" sz="2800"/>
              <a:t> </a:t>
            </a:r>
            <a:r>
              <a:rPr lang="ru-RU" sz="2800" i="1"/>
              <a:t>материалов.</a:t>
            </a:r>
            <a:r>
              <a:rPr lang="ru-RU" sz="2800"/>
              <a:t> </a:t>
            </a:r>
          </a:p>
          <a:p>
            <a:pPr>
              <a:spcBef>
                <a:spcPct val="40000"/>
              </a:spcBef>
            </a:pPr>
            <a:r>
              <a:rPr lang="ru-RU" sz="2800"/>
              <a:t>Технология - </a:t>
            </a:r>
            <a:r>
              <a:rPr lang="ru-RU" sz="2800" i="1"/>
              <a:t>умение ткать, плести, подбирать рисунок и цветовую гамму.</a:t>
            </a:r>
            <a:r>
              <a:rPr lang="ru-RU" sz="2800"/>
              <a:t> </a:t>
            </a:r>
          </a:p>
          <a:p>
            <a:pPr>
              <a:spcBef>
                <a:spcPct val="40000"/>
              </a:spcBef>
            </a:pPr>
            <a:r>
              <a:rPr lang="ru-RU" sz="2800"/>
              <a:t>Литература, русский язык, информатика - </a:t>
            </a:r>
            <a:r>
              <a:rPr lang="ru-RU" sz="2800" i="1"/>
              <a:t>написание и оформление проекта.</a:t>
            </a:r>
            <a:r>
              <a:rPr lang="ru-RU" sz="2800"/>
              <a:t> </a:t>
            </a:r>
          </a:p>
        </p:txBody>
      </p:sp>
    </p:spTree>
  </p:cSld>
  <p:clrMapOvr>
    <a:masterClrMapping/>
  </p:clrMapOvr>
  <p:transition spd="med" advClick="0" advTm="16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AutoShape 4" descr="Пергамент"/>
          <p:cNvSpPr>
            <a:spLocks noChangeArrowheads="1"/>
          </p:cNvSpPr>
          <p:nvPr>
            <p:ph type="body" idx="1"/>
          </p:nvPr>
        </p:nvSpPr>
        <p:spPr>
          <a:xfrm>
            <a:off x="2843213" y="1376363"/>
            <a:ext cx="3959225" cy="1331912"/>
          </a:xfrm>
          <a:prstGeom prst="wedgeEllipseCallout">
            <a:avLst>
              <a:gd name="adj1" fmla="val -33759"/>
              <a:gd name="adj2" fmla="val 129023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>
            <a:solidFill>
              <a:srgbClr val="000000"/>
            </a:solidFill>
          </a:ln>
        </p:spPr>
        <p:txBody>
          <a:bodyPr/>
          <a:lstStyle/>
          <a:p>
            <a:pPr algn="ctr">
              <a:buFontTx/>
              <a:buNone/>
            </a:pPr>
            <a:endParaRPr lang="ru-RU" sz="800" i="1"/>
          </a:p>
          <a:p>
            <a:pPr algn="ctr">
              <a:buFontTx/>
              <a:buNone/>
            </a:pPr>
            <a:r>
              <a:rPr lang="ru-RU" i="1"/>
              <a:t>Надо уметь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sz="1800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1116013" y="3729038"/>
            <a:ext cx="7056437" cy="294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  <a:buFontTx/>
              <a:buChar char="•"/>
            </a:pPr>
            <a:r>
              <a:rPr lang="ru-RU" sz="2400"/>
              <a:t> Ткать на берде полотняным переплетением </a:t>
            </a:r>
          </a:p>
          <a:p>
            <a:pPr algn="ctr">
              <a:lnSpc>
                <a:spcPct val="130000"/>
              </a:lnSpc>
              <a:buFontTx/>
              <a:buChar char="•"/>
            </a:pPr>
            <a:r>
              <a:rPr lang="ru-RU" sz="2400"/>
              <a:t> Ткать на дощечках;</a:t>
            </a:r>
          </a:p>
          <a:p>
            <a:pPr algn="ctr">
              <a:lnSpc>
                <a:spcPct val="130000"/>
              </a:lnSpc>
              <a:buFontTx/>
              <a:buChar char="•"/>
            </a:pPr>
            <a:r>
              <a:rPr lang="ru-RU" sz="2400"/>
              <a:t> Читать схему вязания;</a:t>
            </a:r>
          </a:p>
          <a:p>
            <a:pPr algn="ctr">
              <a:lnSpc>
                <a:spcPct val="130000"/>
              </a:lnSpc>
              <a:buFontTx/>
              <a:buChar char="•"/>
            </a:pPr>
            <a:r>
              <a:rPr lang="ru-RU" sz="2400"/>
              <a:t> Подобрать цвет и фактуру пряжи;</a:t>
            </a:r>
          </a:p>
          <a:p>
            <a:pPr algn="ctr">
              <a:lnSpc>
                <a:spcPct val="130000"/>
              </a:lnSpc>
              <a:buFontTx/>
              <a:buChar char="•"/>
            </a:pPr>
            <a:r>
              <a:rPr lang="ru-RU" sz="2400"/>
              <a:t> Выполнять отделку крючком (цветы);</a:t>
            </a:r>
          </a:p>
          <a:p>
            <a:pPr algn="ctr">
              <a:lnSpc>
                <a:spcPct val="130000"/>
              </a:lnSpc>
              <a:buFontTx/>
              <a:buChar char="•"/>
            </a:pPr>
            <a:r>
              <a:rPr lang="ru-RU" sz="2400"/>
              <a:t> Выполнять кисти на готовом изделии.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title"/>
          </p:nvPr>
        </p:nvSpPr>
        <p:spPr>
          <a:xfrm>
            <a:off x="468313" y="-100013"/>
            <a:ext cx="8229600" cy="1143001"/>
          </a:xfrm>
          <a:noFill/>
          <a:ln/>
        </p:spPr>
        <p:txBody>
          <a:bodyPr/>
          <a:lstStyle/>
          <a:p>
            <a:r>
              <a:rPr lang="ru-RU" b="1"/>
              <a:t>Знания и умения</a:t>
            </a:r>
          </a:p>
        </p:txBody>
      </p:sp>
    </p:spTree>
  </p:cSld>
  <p:clrMapOvr>
    <a:masterClrMapping/>
  </p:clrMapOvr>
  <p:transition spd="med" advClick="0" advTm="1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  <p:bldP spid="21509" grpId="0"/>
      <p:bldP spid="215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Выбор варианта изготовления</a:t>
            </a:r>
            <a:r>
              <a:rPr lang="ru-RU" sz="4000"/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1323975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2000"/>
              <a:t>Возьму бердо я в руки –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000"/>
              <a:t>Выбор самый лучший.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000"/>
              <a:t>Отброшу в сторону все муки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000"/>
              <a:t>И приступлю к работе тут же.</a:t>
            </a:r>
          </a:p>
        </p:txBody>
      </p:sp>
      <p:pic>
        <p:nvPicPr>
          <p:cNvPr id="22534" name="Picture 6" descr="Рис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1050" y="2708275"/>
            <a:ext cx="5184775" cy="3887788"/>
          </a:xfrm>
          <a:prstGeom prst="rect">
            <a:avLst/>
          </a:prstGeom>
          <a:noFill/>
        </p:spPr>
      </p:pic>
    </p:spTree>
  </p:cSld>
  <p:clrMapOvr>
    <a:masterClrMapping/>
  </p:clrMapOvr>
  <p:transition spd="med" advClick="0" advTm="10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Дизайн-анализ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25"/>
            <a:ext cx="8229600" cy="4492625"/>
          </a:xfrm>
        </p:spPr>
        <p:txBody>
          <a:bodyPr/>
          <a:lstStyle/>
          <a:p>
            <a:pPr algn="ctr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ru-RU" sz="2800"/>
              <a:t>Мой комплект должен соответствовать следующим критериям: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sz="2800"/>
              <a:t>Чтобы цветовая гамма сочеталась с цветом моих глаз;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sz="2800"/>
              <a:t>Чтобы отделка на берете была стильной;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sz="2800"/>
              <a:t>Чтобы я смогла его выполнить без особых затруднений;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sz="2800"/>
              <a:t>Чтобы комплект был практичным;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sz="2800"/>
              <a:t>Чтобы комплект оценили близкие и друзья.</a:t>
            </a:r>
          </a:p>
        </p:txBody>
      </p:sp>
    </p:spTree>
  </p:cSld>
  <p:clrMapOvr>
    <a:masterClrMapping/>
  </p:clrMapOvr>
  <p:transition spd="med" advClick="0" advTm="14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669</Words>
  <Application>Microsoft Office PowerPoint</Application>
  <PresentationFormat>Экран (4:3)</PresentationFormat>
  <Paragraphs>119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Arial</vt:lpstr>
      <vt:lpstr>Оформление по умолчанию</vt:lpstr>
      <vt:lpstr>Слайд 1</vt:lpstr>
      <vt:lpstr>Обоснование выбора</vt:lpstr>
      <vt:lpstr>Цели и задачи</vt:lpstr>
      <vt:lpstr>Подбор материала и цветовой гаммы</vt:lpstr>
      <vt:lpstr>Знания и умения</vt:lpstr>
      <vt:lpstr>Интеграция</vt:lpstr>
      <vt:lpstr>Знания и умения</vt:lpstr>
      <vt:lpstr>Выбор варианта изготовления </vt:lpstr>
      <vt:lpstr>Дизайн-анализ</vt:lpstr>
      <vt:lpstr>Подбор инструментов и материалов </vt:lpstr>
      <vt:lpstr>Подбор инструментов</vt:lpstr>
      <vt:lpstr>Планирование работы </vt:lpstr>
      <vt:lpstr>Технология изготовления комплекта </vt:lpstr>
      <vt:lpstr>Технология изготовления комплекта </vt:lpstr>
      <vt:lpstr>II. Изготовление берета </vt:lpstr>
      <vt:lpstr>Технология изготовления комплекта </vt:lpstr>
      <vt:lpstr>III. Изготовление отделки для берета</vt:lpstr>
      <vt:lpstr>Экономическое обоснование </vt:lpstr>
      <vt:lpstr>Анализ. Самоанализ </vt:lpstr>
    </vt:vector>
  </TitlesOfParts>
  <Company>Дом Родной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</dc:title>
  <dc:creator>Ядыкин</dc:creator>
  <cp:lastModifiedBy>Ядыкина Т.К.</cp:lastModifiedBy>
  <cp:revision>12</cp:revision>
  <dcterms:created xsi:type="dcterms:W3CDTF">2010-01-20T16:13:25Z</dcterms:created>
  <dcterms:modified xsi:type="dcterms:W3CDTF">2012-11-15T19:35:34Z</dcterms:modified>
</cp:coreProperties>
</file>