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5" r:id="rId12"/>
    <p:sldId id="271" r:id="rId13"/>
    <p:sldId id="270" r:id="rId14"/>
    <p:sldId id="266" r:id="rId15"/>
    <p:sldId id="267" r:id="rId16"/>
    <p:sldId id="272" r:id="rId17"/>
    <p:sldId id="273" r:id="rId18"/>
    <p:sldId id="274" r:id="rId19"/>
    <p:sldId id="268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1B04"/>
    <a:srgbClr val="274B3A"/>
    <a:srgbClr val="4A402C"/>
    <a:srgbClr val="FFFF00"/>
    <a:srgbClr val="2A09A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zoom dir="in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«Здоровый образ жизни»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214818"/>
            <a:ext cx="7772400" cy="1500198"/>
          </a:xfrm>
        </p:spPr>
        <p:txBody>
          <a:bodyPr>
            <a:normAutofit fontScale="47500" lnSpcReduction="20000"/>
          </a:bodyPr>
          <a:lstStyle/>
          <a:p>
            <a:r>
              <a:rPr lang="ru-RU" sz="5900" b="1" i="1" dirty="0" smtClean="0">
                <a:solidFill>
                  <a:schemeClr val="tx2">
                    <a:lumMod val="10000"/>
                  </a:schemeClr>
                </a:solidFill>
              </a:rPr>
              <a:t>Вся гордость учителя в учениках, в росте посеянных им семян.</a:t>
            </a:r>
            <a:br>
              <a:rPr lang="ru-RU" sz="5900" b="1" i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5900" b="1" i="1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5900" b="1" i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5900" b="1" i="1" dirty="0" smtClean="0">
                <a:solidFill>
                  <a:schemeClr val="tx2">
                    <a:lumMod val="10000"/>
                  </a:schemeClr>
                </a:solidFill>
              </a:rPr>
              <a:t>Д. Менделеев</a:t>
            </a:r>
            <a:endParaRPr lang="ru-RU" sz="59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2760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Тест «Твое здоровье».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1. У меня часто плохой аппетит.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2. После нескольких часов работы у меня  начинает болеть голова.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3. Часто выгляжу усталым и подавленным, иногда раздраженным и угрюмым.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4. Периодически у меня бывают серьезные заболевания, когда я вынужден несколько дней оставаться в постели.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5. Я почти не занимаюсь спортом.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6. В последнее время я несколько прибавил в весе.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7. У меня часто кружится голова.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8. В настоящее время я курю.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9. В детстве я перенес несколько серьезных заболеваний.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10. У меня плохой сон и неприятные ощущения утром после пробуждения.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5616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Результаты.</a:t>
            </a:r>
            <a:endParaRPr lang="ru-RU" dirty="0" smtClean="0"/>
          </a:p>
          <a:p>
            <a:r>
              <a:rPr lang="ru-RU" b="1" dirty="0" smtClean="0"/>
              <a:t>1-2 балла.</a:t>
            </a:r>
            <a:r>
              <a:rPr lang="ru-RU" dirty="0" smtClean="0"/>
              <a:t> Несмотря на некоторые признаки ухудшения здоровья, вы в хорошей форме. Ни в коем случае не оставляйте усилий по сохранению своего самочувствия.</a:t>
            </a:r>
          </a:p>
          <a:p>
            <a:r>
              <a:rPr lang="ru-RU" b="1" dirty="0" smtClean="0"/>
              <a:t>3-6 баллов.</a:t>
            </a:r>
            <a:r>
              <a:rPr lang="ru-RU" dirty="0" smtClean="0"/>
              <a:t> Ваше отношение к своему здоровью трудно назвать нормальным, уже чувствуется, что вы его расстроили довольно основательно.</a:t>
            </a:r>
          </a:p>
          <a:p>
            <a:r>
              <a:rPr lang="ru-RU" b="1" dirty="0" smtClean="0"/>
              <a:t>7-10 баллов.</a:t>
            </a:r>
            <a:r>
              <a:rPr lang="ru-RU" dirty="0" smtClean="0"/>
              <a:t> Как вы умудрились довести себя до такой степени? Удивительно, что вы еще в состоянии ходить и работать. Вам немедленно нужно свои привычки, иначе…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Правила здорового образа жизни: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1. Правильное питание;</a:t>
            </a:r>
            <a:endParaRPr lang="ru-RU" sz="36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ru-RU" sz="3600" b="1" i="1" dirty="0" smtClean="0">
                <a:solidFill>
                  <a:srgbClr val="00B050"/>
                </a:solidFill>
              </a:rPr>
              <a:t>2. Сон;</a:t>
            </a:r>
            <a:endParaRPr lang="ru-RU" sz="3600" dirty="0" smtClean="0">
              <a:solidFill>
                <a:srgbClr val="00B050"/>
              </a:solidFill>
            </a:endParaRPr>
          </a:p>
          <a:p>
            <a:r>
              <a:rPr lang="ru-RU" sz="3600" b="1" i="1" dirty="0" smtClean="0">
                <a:solidFill>
                  <a:srgbClr val="2A09A3"/>
                </a:solidFill>
              </a:rPr>
              <a:t>3. Активная деятельность и активный отдых;</a:t>
            </a:r>
            <a:endParaRPr lang="ru-RU" sz="3600" dirty="0" smtClean="0">
              <a:solidFill>
                <a:srgbClr val="2A09A3"/>
              </a:solidFill>
            </a:endParaRP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4. Отказ от вредных привычек.</a:t>
            </a:r>
            <a:endParaRPr lang="ru-RU" sz="3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85728"/>
            <a:ext cx="5614998" cy="1357322"/>
          </a:xfrm>
        </p:spPr>
        <p:txBody>
          <a:bodyPr>
            <a:normAutofit fontScale="90000"/>
          </a:bodyPr>
          <a:lstStyle/>
          <a:p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31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1. Правильное питание—основа здорового образа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571612"/>
            <a:ext cx="5829312" cy="47529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</a:rPr>
              <a:t>Снижается заболеваемость учащихся, улучшается психологическое состояние детей, поднимается настроение,  а самое главное — повышается работоспособность и интерес к учебной деятельности.</a:t>
            </a:r>
            <a:endParaRPr lang="ru-RU" sz="3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Максим\Downloads\wallpapers_49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14644" cy="21717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 smtClean="0"/>
              <a:t>Чтобы уменьшить вред от любой газировки, в том числе и от </a:t>
            </a:r>
            <a:r>
              <a:rPr lang="ru-RU" b="1" dirty="0" err="1" smtClean="0"/>
              <a:t>Pepsi</a:t>
            </a:r>
            <a:r>
              <a:rPr lang="ru-RU" b="1" dirty="0" smtClean="0"/>
              <a:t>, необходимо следовать простым правилам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 Пейте ее холодной. Разрушение эмали зубов зависит и от температуры напитка. В Америке газировки пьют больше, чем в Европе, но ее всегда подают со льдом, и повреждений зубов у американских детей меньше.</a:t>
            </a:r>
          </a:p>
          <a:p>
            <a:r>
              <a:rPr lang="ru-RU" dirty="0" smtClean="0"/>
              <a:t>2. Пейте через трубочку, чтобы избегать контакта с банкой.</a:t>
            </a:r>
          </a:p>
          <a:p>
            <a:r>
              <a:rPr lang="ru-RU" dirty="0" smtClean="0"/>
              <a:t>3. Ограничьтесь одним стаканом 1-2 раза в неделю.</a:t>
            </a:r>
          </a:p>
          <a:p>
            <a:r>
              <a:rPr lang="ru-RU" dirty="0" smtClean="0"/>
              <a:t>4. Откажитесь от газировки, если страдаете ожирением, диабетом, гастритом, язвой.</a:t>
            </a:r>
          </a:p>
          <a:p>
            <a:r>
              <a:rPr lang="ru-RU" dirty="0" smtClean="0"/>
              <a:t>5. Не давайте газировку детям до 3 лет.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Известны коды пищевых добавок, которым по воздействию на организм человека можно дать следующие характеристики: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36792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smtClean="0"/>
              <a:t>Запрещенные </a:t>
            </a:r>
            <a:r>
              <a:rPr lang="ru-RU" u="sng" dirty="0" smtClean="0"/>
              <a:t>– Е103, Е105, Е111, Е121, Е123, Е125, Е126, Е130, Е152. </a:t>
            </a:r>
            <a:br>
              <a:rPr lang="ru-RU" u="sng" dirty="0" smtClean="0"/>
            </a:br>
            <a:r>
              <a:rPr lang="ru-RU" u="sng" dirty="0" smtClean="0"/>
              <a:t>Опасные – Е102, Е110, Е120, Е124, Е127. </a:t>
            </a:r>
            <a:br>
              <a:rPr lang="ru-RU" u="sng" dirty="0" smtClean="0"/>
            </a:br>
            <a:r>
              <a:rPr lang="ru-RU" u="sng" dirty="0" smtClean="0"/>
              <a:t>Подозрительные – Е104, Е122, Е141, Е150, Е171, Е173, Е180, Е241, Е477. </a:t>
            </a:r>
            <a:br>
              <a:rPr lang="ru-RU" u="sng" dirty="0" smtClean="0"/>
            </a:br>
            <a:r>
              <a:rPr lang="ru-RU" u="sng" dirty="0" err="1" smtClean="0"/>
              <a:t>Ракообразующие</a:t>
            </a:r>
            <a:r>
              <a:rPr lang="ru-RU" u="sng" dirty="0" smtClean="0"/>
              <a:t> – Е131, Е210-217, Е240, Е330. </a:t>
            </a:r>
            <a:br>
              <a:rPr lang="ru-RU" u="sng" dirty="0" smtClean="0"/>
            </a:br>
            <a:r>
              <a:rPr lang="ru-RU" u="sng" dirty="0" smtClean="0"/>
              <a:t>Вызывающие расстройство кишечника – Е221-226. </a:t>
            </a:r>
            <a:br>
              <a:rPr lang="ru-RU" u="sng" dirty="0" smtClean="0"/>
            </a:br>
            <a:r>
              <a:rPr lang="ru-RU" u="sng" dirty="0" smtClean="0"/>
              <a:t>Вредные для кожи – Е230-232, Е239. </a:t>
            </a:r>
            <a:br>
              <a:rPr lang="ru-RU" u="sng" dirty="0" smtClean="0"/>
            </a:br>
            <a:r>
              <a:rPr lang="ru-RU" u="sng" dirty="0" smtClean="0"/>
              <a:t>Вызывающие нарушение давления – Е250, Е251. </a:t>
            </a:r>
            <a:br>
              <a:rPr lang="ru-RU" u="sng" dirty="0" smtClean="0"/>
            </a:br>
            <a:r>
              <a:rPr lang="ru-RU" u="sng" dirty="0" smtClean="0"/>
              <a:t>Провоцирующие появление сыпи – Е311, Е312. </a:t>
            </a:r>
            <a:br>
              <a:rPr lang="ru-RU" u="sng" dirty="0" smtClean="0"/>
            </a:br>
            <a:r>
              <a:rPr lang="ru-RU" u="sng" dirty="0" smtClean="0"/>
              <a:t>Повышающие холестерин – Е320, Е321. </a:t>
            </a:r>
            <a:br>
              <a:rPr lang="ru-RU" u="sng" dirty="0" smtClean="0"/>
            </a:br>
            <a:r>
              <a:rPr lang="ru-RU" u="sng" dirty="0" smtClean="0"/>
              <a:t>Вызывающие расстройство желудка – Е338-341, Е407, Е450, Е461-466 </a:t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Продукты, которые полезно есть, чтобы оставаться здоровым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 descr="C:\Users\Максим\Downloads\382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3124" y="2786058"/>
            <a:ext cx="5600876" cy="39019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 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</a:t>
            </a:r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</a:rPr>
              <a:t>2. Сон.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Положительно влияет на организм человека. Много споров вокруг того, сколько же надо спать человеку? Раньше утверждалось, что ребенок - 10-12 часов, подросток – 9-10 часов, взрослый – 8 часов. Сейчас многие приходят к мнению, что это все индивидуально, некоторым нужно побольше, некоторым поменьше. Но главное – человек не должен чувствовать усталость после сна и быть бодрым весь день.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Пословицы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1. От хорошего сна …</a:t>
            </a:r>
            <a:endParaRPr lang="ru-RU" sz="32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2. Сон – лучшее …</a:t>
            </a:r>
            <a:endParaRPr lang="ru-RU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3200" b="1" i="1" dirty="0" smtClean="0">
                <a:solidFill>
                  <a:srgbClr val="00B050"/>
                </a:solidFill>
              </a:rPr>
              <a:t>3. Выспишься - …</a:t>
            </a:r>
            <a:endParaRPr lang="ru-RU" sz="3200" dirty="0" smtClean="0">
              <a:solidFill>
                <a:srgbClr val="00B050"/>
              </a:solidFill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4. Выспался – будто вновь…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704088"/>
            <a:ext cx="5329246" cy="1143000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chemeClr val="accent2">
                    <a:lumMod val="75000"/>
                  </a:schemeClr>
                </a:solidFill>
              </a:rPr>
              <a:t>3. Активная деятельность </a:t>
            </a:r>
            <a:br>
              <a:rPr lang="ru-RU" sz="3600" b="1" u="sng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u="sng" dirty="0" smtClean="0">
                <a:solidFill>
                  <a:schemeClr val="accent2">
                    <a:lumMod val="75000"/>
                  </a:schemeClr>
                </a:solidFill>
              </a:rPr>
              <a:t>и активный отдых.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50908"/>
          </a:xfrm>
        </p:spPr>
        <p:txBody>
          <a:bodyPr>
            <a:normAutofit lnSpcReduction="10000"/>
          </a:bodyPr>
          <a:lstStyle/>
          <a:p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Статистика: сидячий образ жизни – это одна из ведущих 10-и причин смерти и инвалидности во всем мире. Дефицит физической активности – это причина 2-х миллионов смертей в год. Менее 30% молодежи ведет активный образ жизни, достаточный для того, чтобы в будущем сохранить свое здоровье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http://go3.imgsmail.ru/imgpreview?key=http%3A//susanin.udm.ru/upload/iblock/196/1964ccc3e386b6d512b5ed3422625ad6.JPG&amp;mb=imgdb_preview_10020&amp;q=90&amp;w=1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2571736" cy="1749480"/>
          </a:xfrm>
          <a:prstGeom prst="rect">
            <a:avLst/>
          </a:prstGeom>
          <a:noFill/>
        </p:spPr>
      </p:pic>
      <p:pic>
        <p:nvPicPr>
          <p:cNvPr id="6149" name="Picture 5" descr="C:\Users\Максим\Downloads\1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699294"/>
            <a:ext cx="3428992" cy="21587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C:\Users\Максим\Downloads\10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8786875" cy="59910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Максим\Downloads\10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3429000" cy="5753100"/>
          </a:xfrm>
          <a:prstGeom prst="rect">
            <a:avLst/>
          </a:prstGeom>
          <a:noFill/>
        </p:spPr>
      </p:pic>
      <p:pic>
        <p:nvPicPr>
          <p:cNvPr id="27651" name="Picture 3" descr="C:\Users\Максим\Downloads\104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000108"/>
            <a:ext cx="5368674" cy="44291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571480"/>
            <a:ext cx="5329246" cy="12756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>       </a:t>
            </a:r>
            <a:br>
              <a:rPr lang="ru-RU" sz="2700" b="1" cap="all" dirty="0" smtClean="0"/>
            </a:br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/>
            </a:r>
            <a:br>
              <a:rPr lang="ru-RU" sz="2700" b="1" cap="all" dirty="0" smtClean="0"/>
            </a:br>
            <a:r>
              <a:rPr lang="ru-RU" sz="2700" b="1" cap="all" dirty="0" smtClean="0"/>
              <a:t> </a:t>
            </a:r>
            <a:r>
              <a:rPr lang="ru-RU" sz="2700" b="1" cap="all" dirty="0" smtClean="0">
                <a:solidFill>
                  <a:schemeClr val="accent2">
                    <a:lumMod val="75000"/>
                  </a:schemeClr>
                </a:solidFill>
              </a:rPr>
              <a:t>Основные вредные факторы, </a:t>
            </a:r>
            <a:br>
              <a:rPr lang="ru-RU" sz="2700" b="1" cap="all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cap="all" dirty="0" smtClean="0">
                <a:solidFill>
                  <a:schemeClr val="accent2">
                    <a:lumMod val="75000"/>
                  </a:schemeClr>
                </a:solidFill>
              </a:rPr>
              <a:t>действующие  на человека</a:t>
            </a:r>
            <a:br>
              <a:rPr lang="ru-RU" sz="2700" b="1" cap="all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cap="all" dirty="0" smtClean="0">
                <a:solidFill>
                  <a:schemeClr val="accent2">
                    <a:lumMod val="75000"/>
                  </a:schemeClr>
                </a:solidFill>
              </a:rPr>
              <a:t> за компьютером: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·      </a:t>
            </a:r>
            <a:r>
              <a:rPr lang="ru-RU" dirty="0" smtClean="0">
                <a:solidFill>
                  <a:srgbClr val="00B050"/>
                </a:solidFill>
              </a:rPr>
              <a:t>   сидячее положение в течение длительного времени;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·       </a:t>
            </a:r>
            <a:r>
              <a:rPr lang="ru-RU" dirty="0" smtClean="0">
                <a:solidFill>
                  <a:srgbClr val="FF0000"/>
                </a:solidFill>
              </a:rPr>
              <a:t>  воздействие электромагнитного излучения монитора;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·         </a:t>
            </a:r>
            <a:r>
              <a:rPr lang="ru-RU" dirty="0" smtClean="0">
                <a:solidFill>
                  <a:srgbClr val="274B3A"/>
                </a:solidFill>
              </a:rPr>
              <a:t>утомление глаз, нагрузка на зрение;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·         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перегрузка суставов кистей;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·        </a:t>
            </a:r>
            <a:r>
              <a:rPr lang="ru-RU" dirty="0" smtClean="0">
                <a:solidFill>
                  <a:srgbClr val="0070C0"/>
                </a:solidFill>
              </a:rPr>
              <a:t> стресс при потере информации.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Максим\Downloads\052008161952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2245194" cy="1571636"/>
          </a:xfrm>
          <a:prstGeom prst="rect">
            <a:avLst/>
          </a:prstGeom>
          <a:noFill/>
        </p:spPr>
      </p:pic>
      <p:pic>
        <p:nvPicPr>
          <p:cNvPr id="2052" name="Picture 4" descr="C:\Users\Максим\Downloads\0120071122031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214818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               </a:t>
            </a:r>
            <a:r>
              <a:rPr lang="ru-RU" sz="4000" b="1" u="sng" dirty="0" smtClean="0">
                <a:solidFill>
                  <a:schemeClr val="accent2">
                    <a:lumMod val="75000"/>
                  </a:schemeClr>
                </a:solidFill>
              </a:rPr>
              <a:t>4. Вредные привычки</a:t>
            </a:r>
            <a:r>
              <a:rPr lang="ru-RU" sz="4000" u="sng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КУРЕНИЕ</a:t>
            </a:r>
            <a:endParaRPr lang="ru-RU" sz="4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АЛКОГОЛИЗМ</a:t>
            </a:r>
            <a:endParaRPr lang="ru-RU" sz="4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4000" b="1" dirty="0" smtClean="0">
                <a:solidFill>
                  <a:srgbClr val="00B050"/>
                </a:solidFill>
              </a:rPr>
              <a:t>НАРКОМАНИЯ</a:t>
            </a:r>
            <a:endParaRPr lang="ru-RU" sz="4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выглядят легкие курящего человека</a:t>
            </a:r>
            <a:endParaRPr lang="ru-RU" dirty="0"/>
          </a:p>
        </p:txBody>
      </p:sp>
      <p:pic>
        <p:nvPicPr>
          <p:cNvPr id="29698" name="Picture 2" descr="C:\Users\Максим\Downloads\foto-legkix-kyriawego-4elovek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54"/>
            <a:ext cx="3843957" cy="4786346"/>
          </a:xfrm>
          <a:prstGeom prst="rect">
            <a:avLst/>
          </a:prstGeom>
          <a:noFill/>
        </p:spPr>
      </p:pic>
      <p:pic>
        <p:nvPicPr>
          <p:cNvPr id="29699" name="Picture 3" descr="C:\Users\Максим\Downloads\legkie-kurilshchika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786058"/>
            <a:ext cx="5572132" cy="26746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Users\Максим\Downloads\0009-009-V-organizme-alkogol-okazyvaet-chetyre-osnovnykh-effekta-Obespechivae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04088"/>
            <a:ext cx="3400420" cy="1939094"/>
          </a:xfrm>
        </p:spPr>
        <p:txBody>
          <a:bodyPr>
            <a:noAutofit/>
          </a:bodyPr>
          <a:lstStyle/>
          <a:p>
            <a:r>
              <a:rPr lang="ru-RU" sz="1800" b="1" i="1" dirty="0" smtClean="0"/>
              <a:t>1.Фото наркомана со стажем и с нулевым иммунитетом</a:t>
            </a:r>
            <a:br>
              <a:rPr lang="ru-RU" sz="1800" b="1" i="1" dirty="0" smtClean="0"/>
            </a:br>
            <a:r>
              <a:rPr lang="ru-RU" sz="1800" b="1" i="1" dirty="0" smtClean="0"/>
              <a:t/>
            </a:r>
            <a:br>
              <a:rPr lang="ru-RU" sz="1800" b="1" i="1" dirty="0" smtClean="0"/>
            </a:br>
            <a:r>
              <a:rPr lang="ru-RU" sz="1800" b="1" i="1" dirty="0" smtClean="0"/>
              <a:t> 2.Фото наркомана, некроз тканей голени от </a:t>
            </a:r>
            <a:r>
              <a:rPr lang="ru-RU" sz="1800" b="1" i="1" dirty="0" err="1" smtClean="0"/>
              <a:t>иньекций</a:t>
            </a:r>
            <a:r>
              <a:rPr lang="ru-RU" sz="1800" b="1" i="1" dirty="0" smtClean="0"/>
              <a:t> наркотиков + СПИД</a:t>
            </a:r>
            <a:endParaRPr lang="ru-RU" sz="1800" dirty="0"/>
          </a:p>
        </p:txBody>
      </p:sp>
      <p:pic>
        <p:nvPicPr>
          <p:cNvPr id="31746" name="Picture 2" descr="C:\Users\Максим\Downloads\foto-narkomanov-5_00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500438"/>
            <a:ext cx="4762500" cy="3171825"/>
          </a:xfrm>
          <a:prstGeom prst="rect">
            <a:avLst/>
          </a:prstGeom>
          <a:noFill/>
        </p:spPr>
      </p:pic>
      <p:pic>
        <p:nvPicPr>
          <p:cNvPr id="31747" name="Picture 3" descr="C:\Users\Максим\Downloads\foto-narkomanov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62500" cy="37433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079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 Викторина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r>
              <a:rPr lang="ru-RU" b="1" i="1" dirty="0" smtClean="0"/>
              <a:t> </a:t>
            </a:r>
            <a:endParaRPr lang="ru-RU" b="1" dirty="0" smtClean="0"/>
          </a:p>
          <a:p>
            <a:r>
              <a:rPr lang="ru-RU" b="1" dirty="0" smtClean="0"/>
              <a:t>1.     Почему могут быть опасны для здоровья консервированные продукты? </a:t>
            </a:r>
          </a:p>
          <a:p>
            <a:r>
              <a:rPr lang="ru-RU" b="1" dirty="0" smtClean="0"/>
              <a:t>2.     При сжигании в городе мусора воздух загрязняется ядовитыми веществами. Назовите 4 опасных вещества. </a:t>
            </a:r>
          </a:p>
          <a:p>
            <a:r>
              <a:rPr lang="ru-RU" b="1" dirty="0" smtClean="0"/>
              <a:t>3.     Несколько приемов удаления нитратов из овощей. </a:t>
            </a:r>
          </a:p>
          <a:p>
            <a:r>
              <a:rPr lang="ru-RU" b="1" dirty="0" smtClean="0"/>
              <a:t>4.     Табачный дым содержит много химических соединений, веществ и элементов. Назовите их примерное количество. </a:t>
            </a:r>
          </a:p>
          <a:p>
            <a:r>
              <a:rPr lang="ru-RU" b="1" dirty="0" smtClean="0"/>
              <a:t>5.     Среди них в табачном дыму содержится аммиак, ацетон, пропилен, никотин, пиридин и другие вещества. Назовите вещество,  вызывающее привыкание к курению. </a:t>
            </a:r>
          </a:p>
          <a:p>
            <a:r>
              <a:rPr lang="ru-RU" b="1" dirty="0" smtClean="0"/>
              <a:t>6.     Сколько процентов вредных веществ получает пассивный курильщик? </a:t>
            </a:r>
          </a:p>
          <a:p>
            <a:r>
              <a:rPr lang="ru-RU" b="1" dirty="0" smtClean="0"/>
              <a:t>7.     Водопроводную воду перед употреблением лучше отстаивать. Почему? </a:t>
            </a:r>
          </a:p>
          <a:p>
            <a:r>
              <a:rPr lang="ru-RU" b="1" dirty="0" smtClean="0"/>
              <a:t>8.     Назовите вещество, которое полностью нейтрализует действие нитратов. </a:t>
            </a:r>
          </a:p>
          <a:p>
            <a:r>
              <a:rPr lang="ru-RU" b="1" dirty="0" smtClean="0"/>
              <a:t>9.     Из повседневных продуктов питания, какие самые опасные для здоровья? </a:t>
            </a:r>
          </a:p>
          <a:p>
            <a:r>
              <a:rPr lang="ru-RU" b="1" dirty="0" smtClean="0"/>
              <a:t>10.   Назовите принципы закаливания – три П. </a:t>
            </a:r>
          </a:p>
          <a:p>
            <a:r>
              <a:rPr lang="ru-RU" b="1" dirty="0" smtClean="0"/>
              <a:t>11.    Какая поговорка учит нас правильному режиму </a:t>
            </a:r>
            <a:r>
              <a:rPr lang="ru-RU" b="1" dirty="0" err="1" smtClean="0"/>
              <a:t>питаниия</a:t>
            </a:r>
            <a:r>
              <a:rPr lang="ru-RU" b="1" dirty="0" smtClean="0"/>
              <a:t>? </a:t>
            </a:r>
          </a:p>
          <a:p>
            <a:r>
              <a:rPr lang="ru-RU" b="1" dirty="0" smtClean="0"/>
              <a:t>12.   Сколько часов в сутки должен спать человек? </a:t>
            </a:r>
          </a:p>
          <a:p>
            <a:r>
              <a:rPr lang="ru-RU" b="1" dirty="0" smtClean="0"/>
              <a:t>13.   Какими видами спорта следует заниматься для формирования осанки</a:t>
            </a:r>
            <a:r>
              <a:rPr lang="ru-RU" b="1" smtClean="0"/>
              <a:t>? </a:t>
            </a:r>
            <a:endParaRPr lang="ru-RU" b="1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3757610" cy="321471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Желаю вам: </a:t>
            </a:r>
            <a:b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Никогда не болеть;</a:t>
            </a:r>
            <a:b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Правильно питаться;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Быть бодрыми;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4A402C"/>
                </a:solidFill>
              </a:rPr>
              <a:t>Вершить добрые дела.</a:t>
            </a:r>
            <a:r>
              <a:rPr lang="ru-RU" b="1" dirty="0" smtClean="0">
                <a:solidFill>
                  <a:srgbClr val="4A402C"/>
                </a:solidFill>
              </a:rPr>
              <a:t/>
            </a:r>
            <a:br>
              <a:rPr lang="ru-RU" b="1" dirty="0" smtClean="0">
                <a:solidFill>
                  <a:srgbClr val="4A402C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72074"/>
            <a:ext cx="8715404" cy="11810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 общем, вести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здоровый образ жизни!</a:t>
            </a:r>
          </a:p>
          <a:p>
            <a:endParaRPr lang="ru-RU" dirty="0"/>
          </a:p>
        </p:txBody>
      </p:sp>
      <p:pic>
        <p:nvPicPr>
          <p:cNvPr id="3073" name="Picture 1" descr="C:\Users\Максим\Downloads\faktory-zdorovj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14290"/>
            <a:ext cx="4976812" cy="47434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</TotalTime>
  <Words>587</Words>
  <PresentationFormat>Экран (4:3)</PresentationFormat>
  <Paragraphs>73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«Здоровый образ жизни» </vt:lpstr>
      <vt:lpstr>Слайд 2</vt:lpstr>
      <vt:lpstr>Слайд 3</vt:lpstr>
      <vt:lpstr>          Правила здорового образа жизни: </vt:lpstr>
      <vt:lpstr>       1. Правильное питание—основа здорового образа </vt:lpstr>
      <vt:lpstr>Слайд 6</vt:lpstr>
      <vt:lpstr>Известны коды пищевых добавок, которым по воздействию на организм человека можно дать следующие характеристики:</vt:lpstr>
      <vt:lpstr>Слайд 8</vt:lpstr>
      <vt:lpstr>                                                    2. Сон.   </vt:lpstr>
      <vt:lpstr>Пословицы </vt:lpstr>
      <vt:lpstr>3. Активная деятельность  и активный отдых. </vt:lpstr>
      <vt:lpstr>Слайд 12</vt:lpstr>
      <vt:lpstr>Слайд 13</vt:lpstr>
      <vt:lpstr>              Основные вредные факторы,  действующие  на человека  за компьютером: </vt:lpstr>
      <vt:lpstr>               4. Вредные привычки.  </vt:lpstr>
      <vt:lpstr>как выглядят легкие курящего человека</vt:lpstr>
      <vt:lpstr>Слайд 17</vt:lpstr>
      <vt:lpstr>1.Фото наркомана со стажем и с нулевым иммунитетом   2.Фото наркомана, некроз тканей голени от иньекций наркотиков + СПИД</vt:lpstr>
      <vt:lpstr>Слайд 19</vt:lpstr>
      <vt:lpstr>Желаю вам:   Никогда не болеть;  Правильно питаться;  Быть бодрыми;  Вершить добрые дела.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«Здоровый образ жизни» </dc:title>
  <dc:creator>Максим</dc:creator>
  <cp:lastModifiedBy>mk</cp:lastModifiedBy>
  <cp:revision>10</cp:revision>
  <dcterms:created xsi:type="dcterms:W3CDTF">2013-11-16T11:01:26Z</dcterms:created>
  <dcterms:modified xsi:type="dcterms:W3CDTF">2013-11-18T07:06:51Z</dcterms:modified>
</cp:coreProperties>
</file>