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7"/>
  </p:notesMasterIdLst>
  <p:sldIdLst>
    <p:sldId id="259" r:id="rId2"/>
    <p:sldId id="302" r:id="rId3"/>
    <p:sldId id="260" r:id="rId4"/>
    <p:sldId id="257" r:id="rId5"/>
    <p:sldId id="258" r:id="rId6"/>
    <p:sldId id="261" r:id="rId7"/>
    <p:sldId id="262" r:id="rId8"/>
    <p:sldId id="298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64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7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9" r:id="rId44"/>
    <p:sldId id="300" r:id="rId45"/>
    <p:sldId id="301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8F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62" d="100"/>
          <a:sy n="62" d="100"/>
        </p:scale>
        <p:origin x="-84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24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F4928FC-7551-4DCF-BCB2-449501716C27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B61A61F-BBE9-460A-AE1F-07F658555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2FE03E-265A-41D9-BFA7-DC34A1178E4F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60F2B5-3383-4A6D-B761-BFE784628107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06548-0E69-473D-B25E-0C16F335A625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7E523-8485-413C-80D7-B229DDBF7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F735E-FE15-42C5-A7C3-C825FB29177B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C5DE9-8FCF-4B53-B176-05204848D7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35775-E9AB-45CD-A06C-9F788FAA2D1C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C04A3-57D0-4AFB-B487-B6CB587C4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487A0-944E-495A-A455-648D5F0C16E6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1D593-97AD-4053-B58F-D83F1CA3A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1DDD9-15BD-427D-B88C-093440049E64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7AF24-F7D7-4936-AE37-D2FB0AA88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6DB75-BA94-4B8A-9B2F-5A34729A3DD4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585EC-25CC-4E98-95E7-1A39150DC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4EE32-77AC-4979-9D8A-6A55C84C7A7D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F984B-BCC9-47E2-9761-46C131233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736D8-5BCE-4D34-A346-FFB6C79EBEA9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CAB0A-0439-4078-8FD4-574339E9B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056F-F845-4EE2-B043-19057934A18F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E0220-C1E7-454F-8F4C-7505949DF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A1EC6-EABE-4F64-BA20-03DDE8818C2E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301AC-0400-4D69-B535-EA37AD058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E01EC-821B-43D0-AED3-A8B8C844EFDF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765EF-97FE-4C2E-AD05-BBD217062C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FB3561-87B0-4256-8720-5A83682DA39A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2CAF1E-F42D-45F1-A9F2-0CF9E2DE4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7" r:id="rId9"/>
    <p:sldLayoutId id="2147483825" r:id="rId10"/>
    <p:sldLayoutId id="21474838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B32C16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B32C16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F5CD2D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22.xml"/><Relationship Id="rId3" Type="http://schemas.openxmlformats.org/officeDocument/2006/relationships/slide" Target="slide12.xml"/><Relationship Id="rId7" Type="http://schemas.openxmlformats.org/officeDocument/2006/relationships/slide" Target="slide16.xml"/><Relationship Id="rId12" Type="http://schemas.openxmlformats.org/officeDocument/2006/relationships/slide" Target="slide21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slide" Target="slide20.xml"/><Relationship Id="rId5" Type="http://schemas.openxmlformats.org/officeDocument/2006/relationships/slide" Target="slide14.xml"/><Relationship Id="rId10" Type="http://schemas.openxmlformats.org/officeDocument/2006/relationships/slide" Target="slide19.xml"/><Relationship Id="rId4" Type="http://schemas.openxmlformats.org/officeDocument/2006/relationships/slide" Target="slide45.xml"/><Relationship Id="rId9" Type="http://schemas.openxmlformats.org/officeDocument/2006/relationships/slide" Target="slide18.xml"/><Relationship Id="rId14" Type="http://schemas.openxmlformats.org/officeDocument/2006/relationships/slide" Target="slide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itogi.ru/7-days/img/616/cvt53715.jpg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s47.radikal.ru/i117/0908/de/1d040f3ac6a0.jpg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3minut.ru/wp-content/uploads/2009/09/d180d183d0b1d0bbd18c.jpg" TargetMode="External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fisland.ru/my_images/6149_big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www.rus-online.ru/files/hotels/f1964308.jpg" TargetMode="Externa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yseduw.ru/albums/image/normal_4ef55f08b19a58c667a35ffe31f9e26b.jpg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ves.lv/article/img.php?image=f005e17eabbb0d38b06b8a78f3637d85&amp;w=400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yandex.ru/schoolsearch?p=15&amp;ed=1&amp;text=%D0%BA%D0%B0%D1%80%D1%82%D0%B8%D0%BD%D0%BA%D0%B0%20%D0%91%D0%BB%D0%B5%D0%B7%20%D0%9F%D0%B0%D1%81%D0%BA%D0%B0%D0%BB%D1%8C&amp;spsite=fake-013-1613407.ru&amp;clid=46021&amp;img_url=www.funeralportal.ru/articles/images/4668821284912c84d77948.jpg&amp;rpt=simage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038.radikal.ru/0805/42/e65c02c183b6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://www.megabook.ru/MObjects2/DATA2/otherfiles/salonikes18101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mathematik.ch/mathematiker/Leibniz.jpg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cisc.narod.ru/HISTORY/img/ris10.jpg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eekpedia.com/gallery/fullsize/Microsoft%20Excel%202007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hyperlink" Target="http://informatio.ru/wp-content/uploads/2009/06/excel.jpg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41.xml"/><Relationship Id="rId3" Type="http://schemas.openxmlformats.org/officeDocument/2006/relationships/slide" Target="slide31.xml"/><Relationship Id="rId7" Type="http://schemas.openxmlformats.org/officeDocument/2006/relationships/slide" Target="slide35.xml"/><Relationship Id="rId12" Type="http://schemas.openxmlformats.org/officeDocument/2006/relationships/slide" Target="slide40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11" Type="http://schemas.openxmlformats.org/officeDocument/2006/relationships/slide" Target="slide39.xml"/><Relationship Id="rId5" Type="http://schemas.openxmlformats.org/officeDocument/2006/relationships/slide" Target="slide33.xml"/><Relationship Id="rId10" Type="http://schemas.openxmlformats.org/officeDocument/2006/relationships/slide" Target="slide38.xml"/><Relationship Id="rId4" Type="http://schemas.openxmlformats.org/officeDocument/2006/relationships/slide" Target="slide32.xml"/><Relationship Id="rId9" Type="http://schemas.openxmlformats.org/officeDocument/2006/relationships/slide" Target="slide37.xml"/><Relationship Id="rId14" Type="http://schemas.openxmlformats.org/officeDocument/2006/relationships/slide" Target="slide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venturascafe.com/secure/images/kid_menu-254_grill_chicken,.jp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pictures.imhonet.ru/images/blogs/c4549078a3086992ba94d3310ea7ec48.jpeg" TargetMode="External"/><Relationship Id="rId2" Type="http://schemas.openxmlformats.org/officeDocument/2006/relationships/slide" Target="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ctus.ru/media/1/lobachev.jpg" TargetMode="External"/><Relationship Id="rId2" Type="http://schemas.openxmlformats.org/officeDocument/2006/relationships/slide" Target="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hyperlink" Target="http://s43.radikal.ru/i099/0902/26/4ec9c629e6cc.jpg" TargetMode="Externa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.damochka.ru/images/dnevnik/081/833081/5.1230156971.jpg" TargetMode="External"/><Relationship Id="rId2" Type="http://schemas.openxmlformats.org/officeDocument/2006/relationships/slide" Target="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torix.ru/albums/hotkis/globusy/374255.JPG" TargetMode="External"/><Relationship Id="rId2" Type="http://schemas.openxmlformats.org/officeDocument/2006/relationships/slide" Target="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zzle.com/img/articleImages/293165-1135-24.jpg" TargetMode="External"/><Relationship Id="rId2" Type="http://schemas.openxmlformats.org/officeDocument/2006/relationships/slide" Target="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exaw.com/uploads/news/5/1251614469.jpg" TargetMode="External"/><Relationship Id="rId2" Type="http://schemas.openxmlformats.org/officeDocument/2006/relationships/slide" Target="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29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schoolsearch?p=15&amp;ed=1&amp;text=%D0%B8%D0%B7%D0%BE%D0%B1%D1%80%D0%B0%D0%B6%D0%B5%D0%BD%D0%B8%D0%B5%20%D0%BA%D0%BE%D0%BC%D0%BF%D1%8C%D1%8E%D1%82%D0%B5%D1%80%D0%BD%D0%BE%D0%B9%20%D0%BC%D1%8B%D1%88%D0%B8&amp;spsite=fake-025-2618440.ru&amp;clid=46021&amp;img_url=prezwho.com/wp-content/uploads/2006/11/mouse3s.gif&amp;rpt=simag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images.yandex.ru/schoolsearch?p=34&amp;ed=1&amp;stype=simage&amp;text=%D0%B8%D0%B7%D0%BE%D0%B1%D1%80%D0%B0%D0%B6%D0%B5%D0%BD%D0%B8%D0%B5%20%D0%BA%D0%BE%D0%BC%D0%BF%D1%8C%D1%8E%D1%82%D0%B5%D1%80%D0%BD%D0%BE%D0%B9%20%D0%BC%D1%8B%D1%88%D0%B8&amp;spsite=fake-003-131648.ru&amp;clid=46021&amp;img_url=i072.radikal.ru/0907/18/8ff0c84c957b.jpg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alyzemath.com/Geometry/MediansTriangle/MediansTriangle-1.gif" TargetMode="External"/><Relationship Id="rId2" Type="http://schemas.openxmlformats.org/officeDocument/2006/relationships/slide" Target="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s51.radikal.ru/i134/0907/e5/c8c155cf79f6.jpg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images.yandex.ru/schoolsearch?p=11&amp;ed=1&amp;text=%D0%B8%D0%B7%D0%BE%D0%B1%D1%80%D0%B0%D0%B6%D0%B5%D0%BD%D0%B8%D0%B5%20%D0%BA%D0%BE%D0%BC%D0%BF%D1%8C%D1%8E%D1%82%D0%B5%D1%80%D0%BD%D0%BE%D0%B9%20%D0%BC%D1%8B%D1%88%D0%B8&amp;spsite=fake-001-116026.ru&amp;clid=46021&amp;img_url=www.andrews.edu/services/studentlife/img/rc.jpg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schoolsearch?p=45&amp;ed=1&amp;stype=simage&amp;text=%D0%B8%D0%B7%D0%BE%D0%B1%D1%80%D0%B0%D0%B6%D0%B5%D0%BD%D0%B8%D0%B5%20%D0%BA%D0%BE%D0%BC%D0%BF%D1%8C%D1%8E%D1%82%D0%B5%D1%80%D0%BD%D0%BE%D0%B9%20%D0%BC%D1%8B%D1%88%D0%B8&amp;spsite=fake-009-424042.ru&amp;clid=46021&amp;img_url=www.nix.ru/autocatalog/mouse_microsoft/NotebookOpticalMouse2.0a_large.jpg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becti.net/uploads/posts/2009-06/becti_net_r771322d29t13117n23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ятно 2 6"/>
          <p:cNvSpPr/>
          <p:nvPr/>
        </p:nvSpPr>
        <p:spPr>
          <a:xfrm>
            <a:off x="2428875" y="1285875"/>
            <a:ext cx="4572000" cy="22860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Лента лицом вверх 4"/>
          <p:cNvSpPr/>
          <p:nvPr/>
        </p:nvSpPr>
        <p:spPr>
          <a:xfrm>
            <a:off x="428597" y="642918"/>
            <a:ext cx="8358246" cy="771346"/>
          </a:xfrm>
          <a:prstGeom prst="ribbon2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/>
                <a:solidFill>
                  <a:srgbClr val="C00000"/>
                </a:solidFill>
              </a:rPr>
              <a:t>НАУЧНОЕ КАФЕ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2000240"/>
            <a:ext cx="284975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/>
                <a:solidFill>
                  <a:srgbClr val="C00000"/>
                </a:solidFill>
              </a:rPr>
              <a:t>«АБАК»</a:t>
            </a: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214313" y="3643313"/>
            <a:ext cx="8643937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Москаленко Людмила Александровна</a:t>
            </a:r>
          </a:p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Кузнецова Ирина Анатольевна, </a:t>
            </a:r>
          </a:p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учителя математики </a:t>
            </a:r>
          </a:p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МБОУ Лаишевской СОШ №2</a:t>
            </a:r>
          </a:p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г. Лаишево Лаишевского района</a:t>
            </a:r>
          </a:p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Республики Татарстан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63" y="704850"/>
            <a:ext cx="8186737" cy="723900"/>
          </a:xfrm>
        </p:spPr>
        <p:txBody>
          <a:bodyPr/>
          <a:lstStyle/>
          <a:p>
            <a:endParaRPr lang="ru-RU" smtClean="0"/>
          </a:p>
        </p:txBody>
      </p:sp>
      <p:graphicFrame>
        <p:nvGraphicFramePr>
          <p:cNvPr id="8227" name="Group 35"/>
          <p:cNvGraphicFramePr>
            <a:graphicFrameLocks noGrp="1"/>
          </p:cNvGraphicFramePr>
          <p:nvPr>
            <p:ph idx="1"/>
          </p:nvPr>
        </p:nvGraphicFramePr>
        <p:xfrm>
          <a:off x="762000" y="1500188"/>
          <a:ext cx="8001000" cy="4579594"/>
        </p:xfrm>
        <a:graphic>
          <a:graphicData uri="http://schemas.openxmlformats.org/drawingml/2006/table">
            <a:tbl>
              <a:tblPr bandRow="1"/>
              <a:tblGrid>
                <a:gridCol w="2370667"/>
                <a:gridCol w="1407583"/>
                <a:gridCol w="1407583"/>
                <a:gridCol w="1481667"/>
                <a:gridCol w="1333500"/>
              </a:tblGrid>
              <a:tr h="1390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Основы математики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rId2" action="ppaction://hlinksldjump"/>
                        </a:rPr>
                        <a:t>10</a:t>
                      </a:r>
                      <a:endParaRPr kumimoji="0" lang="ru-RU" sz="36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rId3" action="ppaction://hlinksldjump"/>
                        </a:rPr>
                        <a:t>20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rId4" action="ppaction://hlinksldjump"/>
                        </a:rPr>
                        <a:t>30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rId5" action="ppaction://hlinksldjump"/>
                        </a:rPr>
                        <a:t>40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0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Семь раз отмерь – один раз отрежь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rId6" action="ppaction://hlinksldjump"/>
                        </a:rPr>
                        <a:t>10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rId7" action="ppaction://hlinksldjump"/>
                        </a:rPr>
                        <a:t>20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rId8" action="ppaction://hlinksldjump"/>
                        </a:rPr>
                        <a:t>30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rId9" action="ppaction://hlinksldjump"/>
                        </a:rPr>
                        <a:t>40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0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Смекай, отгадывай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rId10" action="ppaction://hlinksldjump"/>
                        </a:rPr>
                        <a:t>10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rId11" action="ppaction://hlinksldjump"/>
                        </a:rPr>
                        <a:t>20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rId12" action="ppaction://hlinksldjump"/>
                        </a:rPr>
                        <a:t>30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rId13" action="ppaction://hlinksldjump"/>
                        </a:rPr>
                        <a:t>40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17" name="TextBox 3"/>
          <p:cNvSpPr txBox="1">
            <a:spLocks noChangeArrowheads="1"/>
          </p:cNvSpPr>
          <p:nvPr/>
        </p:nvSpPr>
        <p:spPr bwMode="auto">
          <a:xfrm>
            <a:off x="2895600" y="9144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609601"/>
            <a:ext cx="850112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Окрошка«загадочная»</a:t>
            </a:r>
          </a:p>
        </p:txBody>
      </p:sp>
      <p:sp>
        <p:nvSpPr>
          <p:cNvPr id="7" name="Солнце 6">
            <a:hlinkClick r:id="rId14" action="ppaction://hlinksldjump"/>
          </p:cNvPr>
          <p:cNvSpPr/>
          <p:nvPr/>
        </p:nvSpPr>
        <p:spPr>
          <a:xfrm>
            <a:off x="8072438" y="6286500"/>
            <a:ext cx="500062" cy="42862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57250"/>
            <a:ext cx="8229600" cy="42862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8000" b="1" dirty="0" smtClean="0">
                <a:solidFill>
                  <a:srgbClr val="C00000"/>
                </a:solidFill>
              </a:rPr>
              <a:t>10. </a:t>
            </a: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>Высказывание, принимаемое без доказательства.</a:t>
            </a:r>
            <a:endParaRPr lang="ru-RU" sz="8000" dirty="0" smtClean="0">
              <a:solidFill>
                <a:schemeClr val="accent3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5000625"/>
            <a:ext cx="8229600" cy="132397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8000" b="1" smtClean="0">
                <a:solidFill>
                  <a:srgbClr val="C00000"/>
                </a:solidFill>
              </a:rPr>
              <a:t>Аксиома</a:t>
            </a:r>
          </a:p>
        </p:txBody>
      </p:sp>
      <p:sp>
        <p:nvSpPr>
          <p:cNvPr id="13316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165850"/>
            <a:ext cx="433387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/>
            <a:r>
              <a:rPr lang="ru-RU" sz="7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20.</a:t>
            </a:r>
            <a:r>
              <a:rPr lang="ru-RU" sz="7200" b="1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  <a:defRPr/>
            </a:pPr>
            <a:r>
              <a:rPr lang="ru-RU" sz="6000" dirty="0" smtClean="0">
                <a:solidFill>
                  <a:schemeClr val="tx2"/>
                </a:solidFill>
              </a:rPr>
              <a:t>Плата за</a:t>
            </a:r>
            <a:r>
              <a:rPr lang="en-US" sz="6000" dirty="0" smtClean="0">
                <a:solidFill>
                  <a:schemeClr val="tx2"/>
                </a:solidFill>
              </a:rPr>
              <a:t> </a:t>
            </a:r>
            <a:r>
              <a:rPr lang="ru-RU" sz="6000" dirty="0" smtClean="0">
                <a:solidFill>
                  <a:schemeClr val="tx2"/>
                </a:solidFill>
              </a:rPr>
              <a:t>кредит.</a:t>
            </a:r>
            <a:endParaRPr lang="ru-RU" sz="6000" dirty="0">
              <a:solidFill>
                <a:schemeClr val="accent3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4800" b="1" smtClean="0">
                <a:solidFill>
                  <a:srgbClr val="C00000"/>
                </a:solidFill>
              </a:rPr>
              <a:t>Процент</a:t>
            </a:r>
            <a:endParaRPr lang="en-US" sz="4800" b="1" smtClean="0">
              <a:solidFill>
                <a:srgbClr val="C00000"/>
              </a:solidFill>
            </a:endParaRPr>
          </a:p>
          <a:p>
            <a:pPr algn="ctr">
              <a:buFont typeface="Wingdings 2" pitchFamily="18" charset="2"/>
              <a:buNone/>
            </a:pPr>
            <a:endParaRPr lang="ru-RU" sz="4800" b="1" smtClean="0">
              <a:solidFill>
                <a:srgbClr val="C00000"/>
              </a:solidFill>
            </a:endParaRP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14341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532813" y="6237288"/>
            <a:ext cx="611187" cy="62071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i-main-pic" descr="Картинка 14 из 24555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3071813"/>
            <a:ext cx="4252912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500042"/>
            <a:ext cx="7851648" cy="392909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30.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>
                <a:solidFill>
                  <a:schemeClr val="tx2"/>
                </a:solidFill>
              </a:rPr>
              <a:t>Имеет ли смысл выражение </a:t>
            </a:r>
            <a:br>
              <a:rPr lang="ru-RU" sz="6000" dirty="0" smtClean="0">
                <a:solidFill>
                  <a:schemeClr val="tx2"/>
                </a:solidFill>
              </a:rPr>
            </a:br>
            <a:r>
              <a:rPr lang="en-US" sz="6000" dirty="0" smtClean="0">
                <a:solidFill>
                  <a:schemeClr val="tx2"/>
                </a:solidFill>
              </a:rPr>
              <a:t> </a:t>
            </a:r>
            <a:r>
              <a:rPr lang="en-US" sz="6000" dirty="0" smtClean="0">
                <a:solidFill>
                  <a:schemeClr val="tx2"/>
                </a:solidFill>
                <a:sym typeface="Symbol" pitchFamily="18" charset="2"/>
              </a:rPr>
              <a:t></a:t>
            </a:r>
            <a:r>
              <a:rPr lang="ru-RU" sz="6000" dirty="0" smtClean="0">
                <a:solidFill>
                  <a:schemeClr val="tx2"/>
                </a:solidFill>
                <a:sym typeface="Symbol" pitchFamily="18" charset="2"/>
              </a:rPr>
              <a:t>-</a:t>
            </a:r>
            <a:r>
              <a:rPr lang="en-US" sz="6000" dirty="0" smtClean="0">
                <a:solidFill>
                  <a:schemeClr val="tx2"/>
                </a:solidFill>
                <a:sym typeface="Symbol" pitchFamily="18" charset="2"/>
              </a:rPr>
              <a:t>2</a:t>
            </a:r>
            <a:r>
              <a:rPr lang="ru-RU" sz="6000" dirty="0" smtClean="0">
                <a:solidFill>
                  <a:schemeClr val="tx2"/>
                </a:solidFill>
                <a:sym typeface="Symbol" pitchFamily="18" charset="2"/>
              </a:rPr>
              <a:t>,5+1,7 ?</a:t>
            </a:r>
            <a:endParaRPr lang="ru-RU" sz="6000" dirty="0" smtClean="0">
              <a:solidFill>
                <a:schemeClr val="tx2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33400" y="4929188"/>
            <a:ext cx="7854950" cy="1428750"/>
          </a:xfrm>
        </p:spPr>
        <p:txBody>
          <a:bodyPr/>
          <a:lstStyle/>
          <a:p>
            <a:pPr marR="0" algn="ctr"/>
            <a:r>
              <a:rPr lang="ru-RU" sz="6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</a:p>
        </p:txBody>
      </p:sp>
      <p:sp>
        <p:nvSpPr>
          <p:cNvPr id="15364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532813" y="6237288"/>
            <a:ext cx="611187" cy="62071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214688" y="3571875"/>
            <a:ext cx="257175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071546"/>
            <a:ext cx="7851648" cy="307183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40.</a:t>
            </a:r>
            <a:r>
              <a:rPr lang="ru-RU" sz="7200" dirty="0" smtClean="0">
                <a:solidFill>
                  <a:schemeClr val="tx2"/>
                </a:solidFill>
              </a:rPr>
              <a:t/>
            </a:r>
            <a:br>
              <a:rPr lang="ru-RU" sz="7200" dirty="0" smtClean="0">
                <a:solidFill>
                  <a:schemeClr val="tx2"/>
                </a:solidFill>
              </a:rPr>
            </a:br>
            <a:r>
              <a:rPr lang="ru-RU" sz="7200" dirty="0" smtClean="0">
                <a:solidFill>
                  <a:schemeClr val="tx2"/>
                </a:solidFill>
              </a:rPr>
              <a:t>Решите уравнение</a:t>
            </a:r>
            <a:br>
              <a:rPr lang="ru-RU" sz="7200" dirty="0" smtClean="0">
                <a:solidFill>
                  <a:schemeClr val="tx2"/>
                </a:solidFill>
              </a:rPr>
            </a:br>
            <a:r>
              <a:rPr lang="en-US" sz="7200" dirty="0" smtClean="0">
                <a:solidFill>
                  <a:schemeClr val="tx2"/>
                </a:solidFill>
              </a:rPr>
              <a:t>x</a:t>
            </a:r>
            <a:r>
              <a:rPr lang="ru-RU" sz="7200" baseline="30000" dirty="0" smtClean="0">
                <a:solidFill>
                  <a:schemeClr val="tx2"/>
                </a:solidFill>
              </a:rPr>
              <a:t>2</a:t>
            </a:r>
            <a:r>
              <a:rPr lang="ru-RU" sz="7200" dirty="0" smtClean="0">
                <a:solidFill>
                  <a:schemeClr val="tx2"/>
                </a:solidFill>
              </a:rPr>
              <a:t> – 6 </a:t>
            </a:r>
            <a:r>
              <a:rPr lang="en-US" sz="7200" dirty="0" smtClean="0">
                <a:solidFill>
                  <a:schemeClr val="tx2"/>
                </a:solidFill>
              </a:rPr>
              <a:t>=</a:t>
            </a:r>
            <a:r>
              <a:rPr lang="ru-RU" sz="7200" dirty="0" smtClean="0">
                <a:solidFill>
                  <a:schemeClr val="tx2"/>
                </a:solidFill>
              </a:rPr>
              <a:t> </a:t>
            </a:r>
            <a:r>
              <a:rPr lang="en-US" sz="7200" dirty="0" smtClean="0">
                <a:solidFill>
                  <a:schemeClr val="tx2"/>
                </a:solidFill>
              </a:rPr>
              <a:t>3.</a:t>
            </a:r>
            <a:endParaRPr lang="ru-RU" sz="7200" dirty="0" smtClean="0">
              <a:solidFill>
                <a:schemeClr val="tx2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3400" y="4429125"/>
            <a:ext cx="7854950" cy="1714500"/>
          </a:xfrm>
        </p:spPr>
        <p:txBody>
          <a:bodyPr/>
          <a:lstStyle/>
          <a:p>
            <a:pPr marR="0" algn="ctr"/>
            <a:r>
              <a:rPr lang="ru-RU" sz="5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5400" b="1" baseline="-25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5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3 ; Х</a:t>
            </a:r>
            <a:r>
              <a:rPr lang="ru-RU" sz="5400" b="1" baseline="-25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5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-3</a:t>
            </a:r>
          </a:p>
        </p:txBody>
      </p:sp>
      <p:sp>
        <p:nvSpPr>
          <p:cNvPr id="16388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532813" y="6165850"/>
            <a:ext cx="611187" cy="69215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8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10.</a:t>
            </a:r>
            <a:endParaRPr lang="ru-RU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4800" dirty="0" smtClean="0">
                <a:solidFill>
                  <a:schemeClr val="tx2"/>
                </a:solidFill>
              </a:rPr>
              <a:t>Сказка Пушкина, в названии которой есть число 7.</a:t>
            </a:r>
            <a:endParaRPr lang="ru-RU" sz="4800" dirty="0" smtClean="0">
              <a:solidFill>
                <a:schemeClr val="accent3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785938"/>
            <a:ext cx="4038600" cy="4568825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«Сказка о мертвой царевне и 7 богатырях»</a:t>
            </a: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  <a:defRPr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>
              <a:buFont typeface="Wingdings 2" pitchFamily="18" charset="2"/>
              <a:buNone/>
              <a:defRPr/>
            </a:pPr>
            <a:endParaRPr lang="ru-RU" dirty="0"/>
          </a:p>
        </p:txBody>
      </p:sp>
      <p:sp>
        <p:nvSpPr>
          <p:cNvPr id="17413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610600" y="6248400"/>
            <a:ext cx="533400" cy="6096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i-main-pic" descr="Картинка 1 из 95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2714625"/>
            <a:ext cx="264318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53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500042"/>
            <a:ext cx="7851648" cy="3929090"/>
          </a:xfrm>
        </p:spPr>
        <p:txBody>
          <a:bodyPr>
            <a:normAutofit fontScale="90000"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7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20.</a:t>
            </a:r>
            <a:r>
              <a:rPr lang="ru-RU" sz="6000" dirty="0" smtClean="0">
                <a:solidFill>
                  <a:schemeClr val="accent4"/>
                </a:solidFill>
              </a:rPr>
              <a:t/>
            </a:r>
            <a:br>
              <a:rPr lang="ru-RU" sz="6000" dirty="0" smtClean="0">
                <a:solidFill>
                  <a:schemeClr val="accent4"/>
                </a:solidFill>
              </a:rPr>
            </a:br>
            <a:r>
              <a:rPr lang="ru-RU" sz="5400" dirty="0" smtClean="0">
                <a:solidFill>
                  <a:schemeClr val="tx2"/>
                </a:solidFill>
              </a:rPr>
              <a:t>Русская пословица, в которой говорится о том, что группа людей махнула рукой на опоздавшего</a:t>
            </a:r>
            <a:r>
              <a:rPr lang="ru-RU" sz="6000" dirty="0" smtClean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786313"/>
            <a:ext cx="7854950" cy="1857375"/>
          </a:xfrm>
        </p:spPr>
        <p:txBody>
          <a:bodyPr/>
          <a:lstStyle/>
          <a:p>
            <a:pPr marL="273050" marR="0" indent="-273050" algn="ctr"/>
            <a:r>
              <a:rPr lang="ru-RU" sz="6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Семеро одного не ждут.</a:t>
            </a:r>
          </a:p>
        </p:txBody>
      </p:sp>
      <p:sp>
        <p:nvSpPr>
          <p:cNvPr id="18436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019800"/>
            <a:ext cx="685800" cy="6096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407194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7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30.</a:t>
            </a:r>
            <a:r>
              <a:rPr lang="ru-RU" sz="4800" dirty="0" smtClean="0">
                <a:solidFill>
                  <a:schemeClr val="accent4"/>
                </a:solidFill>
              </a:rPr>
              <a:t/>
            </a:r>
            <a:br>
              <a:rPr lang="ru-RU" sz="4800" dirty="0" smtClean="0">
                <a:solidFill>
                  <a:schemeClr val="accent4"/>
                </a:solidFill>
              </a:rPr>
            </a:br>
            <a:r>
              <a:rPr lang="ru-RU" sz="5300" dirty="0" smtClean="0">
                <a:solidFill>
                  <a:schemeClr val="tx2"/>
                </a:solidFill>
              </a:rPr>
              <a:t>Назвать автора и название произведения, в котором роковую роль сыграли тройка, семерка, туз.</a:t>
            </a:r>
            <a:endParaRPr lang="ru-RU" sz="5300" dirty="0">
              <a:solidFill>
                <a:schemeClr val="tx2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929063"/>
            <a:ext cx="7854950" cy="2357437"/>
          </a:xfrm>
        </p:spPr>
        <p:txBody>
          <a:bodyPr/>
          <a:lstStyle/>
          <a:p>
            <a:pPr marR="0" algn="ctr"/>
            <a:r>
              <a:rPr lang="ru-RU" sz="6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«Пиковая дама»</a:t>
            </a:r>
          </a:p>
          <a:p>
            <a:pPr marR="0" algn="ctr"/>
            <a:r>
              <a:rPr lang="ru-RU" sz="6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А.С.Пушкин</a:t>
            </a:r>
          </a:p>
        </p:txBody>
      </p:sp>
      <p:sp>
        <p:nvSpPr>
          <p:cNvPr id="19460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610600" y="6248400"/>
            <a:ext cx="533400" cy="6096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214290"/>
            <a:ext cx="7851648" cy="478634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40.</a:t>
            </a:r>
            <a:r>
              <a:rPr lang="ru-RU" sz="6600" dirty="0" smtClean="0">
                <a:solidFill>
                  <a:schemeClr val="accent4"/>
                </a:solidFill>
              </a:rPr>
              <a:t/>
            </a:r>
            <a:br>
              <a:rPr lang="ru-RU" sz="6600" dirty="0" smtClean="0">
                <a:solidFill>
                  <a:schemeClr val="accent4"/>
                </a:solidFill>
              </a:rPr>
            </a:br>
            <a:r>
              <a:rPr lang="ru-RU" sz="6700" dirty="0" smtClean="0">
                <a:solidFill>
                  <a:schemeClr val="tx2"/>
                </a:solidFill>
              </a:rPr>
              <a:t>В какой координатной четверти находится вершина параболы:</a:t>
            </a:r>
            <a:br>
              <a:rPr lang="ru-RU" sz="6700" dirty="0" smtClean="0">
                <a:solidFill>
                  <a:schemeClr val="tx2"/>
                </a:solidFill>
              </a:rPr>
            </a:br>
            <a:r>
              <a:rPr lang="ru-RU" sz="6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= (х-7)</a:t>
            </a:r>
            <a:r>
              <a:rPr lang="ru-RU" sz="6700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6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- 7</a:t>
            </a:r>
            <a:endParaRPr lang="ru-RU" sz="6700" dirty="0">
              <a:solidFill>
                <a:schemeClr val="tx2"/>
              </a:solidFill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3400" y="5357813"/>
            <a:ext cx="7854950" cy="1143000"/>
          </a:xfrm>
        </p:spPr>
        <p:txBody>
          <a:bodyPr/>
          <a:lstStyle/>
          <a:p>
            <a:pPr marR="0" algn="ctr"/>
            <a:r>
              <a:rPr lang="ru-RU" sz="6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6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6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четверти.</a:t>
            </a:r>
          </a:p>
        </p:txBody>
      </p:sp>
      <p:sp>
        <p:nvSpPr>
          <p:cNvPr id="20484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685800" cy="6096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571480"/>
            <a:ext cx="7851648" cy="435771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7200" dirty="0" smtClean="0">
                <a:solidFill>
                  <a:schemeClr val="bg1"/>
                </a:solidFill>
              </a:rPr>
              <a:t/>
            </a:r>
            <a:br>
              <a:rPr lang="ru-RU" sz="7200" dirty="0" smtClean="0">
                <a:solidFill>
                  <a:schemeClr val="bg1"/>
                </a:solidFill>
              </a:rPr>
            </a:br>
            <a:r>
              <a:rPr lang="ru-RU" sz="6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столе лежат 2 монеты, в сумме они дают три рубля. Одна из них – не рубль. Какие это монеты?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3400" y="5286375"/>
            <a:ext cx="7854950" cy="1214438"/>
          </a:xfrm>
        </p:spPr>
        <p:txBody>
          <a:bodyPr/>
          <a:lstStyle/>
          <a:p>
            <a:pPr marR="0" algn="ctr"/>
            <a:r>
              <a:rPr lang="en-US" sz="6600" smtClean="0">
                <a:solidFill>
                  <a:srgbClr val="C00000"/>
                </a:solidFill>
              </a:rPr>
              <a:t>           </a:t>
            </a:r>
            <a:r>
              <a:rPr lang="ru-RU" sz="6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и 2 рубля.</a:t>
            </a:r>
          </a:p>
        </p:txBody>
      </p:sp>
      <p:sp>
        <p:nvSpPr>
          <p:cNvPr id="21508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29600" y="6096000"/>
            <a:ext cx="533400" cy="4572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1509" name="i-main-pic" descr="Картинка 6 из 617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57750"/>
            <a:ext cx="25717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ятно 2 6"/>
          <p:cNvSpPr/>
          <p:nvPr/>
        </p:nvSpPr>
        <p:spPr>
          <a:xfrm>
            <a:off x="2428875" y="1285875"/>
            <a:ext cx="4572000" cy="22860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ru-RU" smtClean="0"/>
          </a:p>
        </p:txBody>
      </p:sp>
      <p:sp>
        <p:nvSpPr>
          <p:cNvPr id="5" name="Лента лицом вверх 4"/>
          <p:cNvSpPr/>
          <p:nvPr/>
        </p:nvSpPr>
        <p:spPr>
          <a:xfrm>
            <a:off x="428597" y="642918"/>
            <a:ext cx="8358246" cy="771346"/>
          </a:xfrm>
          <a:prstGeom prst="ribbon2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/>
                <a:solidFill>
                  <a:srgbClr val="C00000"/>
                </a:solidFill>
              </a:rPr>
              <a:t>НАУЧНОЕ КАФЕ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2000240"/>
            <a:ext cx="284975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/>
                <a:solidFill>
                  <a:srgbClr val="C00000"/>
                </a:solidFill>
              </a:rPr>
              <a:t>«АБАК»</a:t>
            </a:r>
          </a:p>
        </p:txBody>
      </p:sp>
      <p:pic>
        <p:nvPicPr>
          <p:cNvPr id="9" name="i-main-pic" descr="Картинка 76 из 11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88" y="3336925"/>
            <a:ext cx="3521075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-main-pic" descr="Картинка 40 из 23200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" y="3571875"/>
            <a:ext cx="45720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28604"/>
            <a:ext cx="7851648" cy="435771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20.</a:t>
            </a:r>
            <a:r>
              <a:rPr lang="ru-RU" sz="5400" dirty="0" smtClean="0">
                <a:solidFill>
                  <a:schemeClr val="bg1"/>
                </a:solidFill>
              </a:rPr>
              <a:t/>
            </a:r>
            <a:br>
              <a:rPr lang="ru-RU" sz="5400" dirty="0" smtClean="0">
                <a:solidFill>
                  <a:schemeClr val="bg1"/>
                </a:solidFill>
              </a:rPr>
            </a:br>
            <a:r>
              <a:rPr lang="ru-RU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какой скоростью должна бежать собака, чтобы не слышать звона сковородки, привязанной к ее хвосту?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3400" y="4929188"/>
            <a:ext cx="7854950" cy="1428750"/>
          </a:xfrm>
        </p:spPr>
        <p:txBody>
          <a:bodyPr/>
          <a:lstStyle/>
          <a:p>
            <a:pPr marR="0" algn="ctr"/>
            <a:r>
              <a:rPr lang="ru-RU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 сверхзвуковой или просто стоять на месте.</a:t>
            </a:r>
          </a:p>
        </p:txBody>
      </p:sp>
      <p:sp>
        <p:nvSpPr>
          <p:cNvPr id="22532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4572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85728"/>
            <a:ext cx="7851648" cy="5214974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6600" dirty="0" smtClean="0">
                <a:solidFill>
                  <a:srgbClr val="FF0000"/>
                </a:solidFill>
              </a:rPr>
              <a:t>  </a:t>
            </a:r>
            <a:r>
              <a:rPr lang="en-US" sz="6600" dirty="0" smtClean="0">
                <a:solidFill>
                  <a:srgbClr val="FF0000"/>
                </a:solidFill>
              </a:rPr>
              <a:t>                  </a:t>
            </a:r>
            <a:r>
              <a:rPr lang="ru-RU" sz="7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30.</a:t>
            </a:r>
            <a:r>
              <a:rPr lang="ru-RU" sz="6600" dirty="0" smtClean="0">
                <a:solidFill>
                  <a:schemeClr val="bg1"/>
                </a:solidFill>
              </a:rPr>
              <a:t/>
            </a:r>
            <a:br>
              <a:rPr lang="ru-RU" sz="6600" dirty="0" smtClean="0">
                <a:solidFill>
                  <a:schemeClr val="bg1"/>
                </a:solidFill>
              </a:rPr>
            </a:br>
            <a:r>
              <a:rPr lang="ru-RU" sz="4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Возьми ты первую из</a:t>
            </a:r>
            <a:r>
              <a:rPr lang="en-US" sz="4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нот, и к ней прибавь</a:t>
            </a:r>
            <a:r>
              <a:rPr lang="en-US" sz="4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ты слово «ход».</a:t>
            </a:r>
            <a:r>
              <a:rPr lang="en-US" sz="4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Получишь то, о чем </a:t>
            </a:r>
            <a:r>
              <a:rPr lang="en-US" sz="4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мечтает любой, кто</a:t>
            </a:r>
            <a:r>
              <a:rPr lang="en-US" sz="4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бизнес начинает.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3400" y="5429250"/>
            <a:ext cx="7854950" cy="1214438"/>
          </a:xfrm>
        </p:spPr>
        <p:txBody>
          <a:bodyPr/>
          <a:lstStyle/>
          <a:p>
            <a:pPr marR="0" algn="ctr"/>
            <a:r>
              <a:rPr lang="ru-RU" sz="7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Доход</a:t>
            </a:r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556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458200" y="6172200"/>
            <a:ext cx="457200" cy="4572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" name="i-main-pic" descr="Картинка 16 из 8609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1428750"/>
            <a:ext cx="264318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Один оборот вокруг Земли спутник делает за 1 час 40 мин., а другой – за 100 минут. Как это может быть?</a:t>
            </a:r>
          </a:p>
        </p:txBody>
      </p:sp>
      <p:sp>
        <p:nvSpPr>
          <p:cNvPr id="24580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458200" y="6096000"/>
            <a:ext cx="457200" cy="4572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час 40 мин. = 100 мин.</a:t>
            </a:r>
          </a:p>
          <a:p>
            <a:pPr>
              <a:buFont typeface="Wingdings 2" pitchFamily="18" charset="2"/>
              <a:buNone/>
            </a:pPr>
            <a:r>
              <a:rPr lang="ru-RU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mtClean="0"/>
          </a:p>
        </p:txBody>
      </p:sp>
      <p:pic>
        <p:nvPicPr>
          <p:cNvPr id="10" name="i-main-pic" descr="Картинка 51 из 23200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3000375"/>
            <a:ext cx="3806825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1285875"/>
          </a:xfrm>
        </p:spPr>
        <p:txBody>
          <a:bodyPr/>
          <a:lstStyle/>
          <a:p>
            <a:pPr algn="ctr" eaLnBrk="1" hangingPunct="1"/>
            <a:r>
              <a:rPr lang="ru-RU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«Уха математическая»</a:t>
            </a:r>
          </a:p>
        </p:txBody>
      </p:sp>
      <p:pic>
        <p:nvPicPr>
          <p:cNvPr id="23555" name="Содержимое 3" descr="DreamCalc Professional Edition 4.5.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3000375"/>
            <a:ext cx="3714750" cy="2714625"/>
          </a:xfrm>
        </p:spPr>
      </p:pic>
      <p:pic>
        <p:nvPicPr>
          <p:cNvPr id="23556" name="Рисунок 4" descr="Русские самосчёты Академика Буняковског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2786063"/>
            <a:ext cx="350043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509713"/>
          </a:xfrm>
        </p:spPr>
        <p:txBody>
          <a:bodyPr/>
          <a:lstStyle/>
          <a:p>
            <a:pPr algn="ctr"/>
            <a:r>
              <a:rPr lang="ru-RU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Блез Паскаль</a:t>
            </a:r>
            <a:br>
              <a:rPr lang="ru-RU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(1623-1662)</a:t>
            </a:r>
            <a:endParaRPr lang="ru-RU" sz="4800" smtClean="0"/>
          </a:p>
        </p:txBody>
      </p:sp>
      <p:pic>
        <p:nvPicPr>
          <p:cNvPr id="24579" name="Рисунок 4" descr="http://im4-tub.yandex.net/i?id=69730676&amp;tov=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2428875"/>
            <a:ext cx="25400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214563"/>
            <a:ext cx="5829300" cy="4110037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Французский математик, физик,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dirty="0" smtClean="0"/>
              <a:t>религиозный философ и писатель.</a:t>
            </a:r>
          </a:p>
          <a:p>
            <a:pPr>
              <a:defRPr/>
            </a:pPr>
            <a:r>
              <a:rPr lang="ru-RU" dirty="0" smtClean="0"/>
              <a:t>Создал  работы по арифметике,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dirty="0" smtClean="0"/>
              <a:t>теории чисел, алгебре, теории вероятностей. </a:t>
            </a:r>
          </a:p>
          <a:p>
            <a:pPr marL="0" indent="0">
              <a:defRPr/>
            </a:pPr>
            <a:r>
              <a:rPr lang="ru-RU" dirty="0" smtClean="0"/>
              <a:t>Паскаль в 19-летнем возрасте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dirty="0" smtClean="0"/>
              <a:t>построил первую вычислительную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dirty="0" smtClean="0"/>
              <a:t>машину, позволявшую безошибочно производить умножение и деление.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Блез Паскаль</a:t>
            </a:r>
            <a:br>
              <a:rPr lang="ru-RU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(1623-1662)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ru-RU" sz="3200" dirty="0" smtClean="0"/>
              <a:t>Сконструировал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3200" dirty="0" smtClean="0"/>
              <a:t>в </a:t>
            </a:r>
            <a:r>
              <a:rPr lang="ru-RU" sz="3200" u="sng" dirty="0" smtClean="0">
                <a:solidFill>
                  <a:srgbClr val="C00000"/>
                </a:solidFill>
              </a:rPr>
              <a:t>1641</a:t>
            </a:r>
            <a:r>
              <a:rPr lang="ru-RU" sz="3200" u="sng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году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3200" dirty="0" smtClean="0"/>
              <a:t>суммирующую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3200" dirty="0" smtClean="0"/>
              <a:t>машину.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25604" name="i-main-pic" descr="Картинка 2 из 3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5438" y="2000250"/>
            <a:ext cx="5008562" cy="35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i-main-pic" descr="Картинка 1 из 3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57688"/>
            <a:ext cx="4071938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/>
            <a:r>
              <a:rPr lang="ru-RU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Лейбниц Готфрид </a:t>
            </a:r>
            <a:br>
              <a:rPr lang="ru-RU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Вильгельм </a:t>
            </a:r>
            <a:r>
              <a:rPr lang="ru-RU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(1646-1716)</a:t>
            </a:r>
            <a:endParaRPr lang="ru-RU" smtClean="0"/>
          </a:p>
        </p:txBody>
      </p:sp>
      <p:pic>
        <p:nvPicPr>
          <p:cNvPr id="26627" name="i-main-pic" descr="Картинка 12 из 1456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29250" y="2143125"/>
            <a:ext cx="3357563" cy="4071938"/>
          </a:xfrm>
        </p:spPr>
      </p:pic>
      <p:sp>
        <p:nvSpPr>
          <p:cNvPr id="26628" name="Содержимое 5"/>
          <p:cNvSpPr>
            <a:spLocks noGrp="1"/>
          </p:cNvSpPr>
          <p:nvPr>
            <p:ph sz="half" idx="2"/>
          </p:nvPr>
        </p:nvSpPr>
        <p:spPr>
          <a:xfrm>
            <a:off x="285750" y="1920875"/>
            <a:ext cx="4857750" cy="4433888"/>
          </a:xfrm>
        </p:spPr>
        <p:txBody>
          <a:bodyPr/>
          <a:lstStyle/>
          <a:p>
            <a:r>
              <a:rPr lang="ru-RU" sz="2400" smtClean="0"/>
              <a:t>Немецкий философ, математик, физик, языковед.  </a:t>
            </a:r>
          </a:p>
          <a:p>
            <a:r>
              <a:rPr lang="ru-RU" sz="2400" smtClean="0"/>
              <a:t>Основатель и президент (с 1700) Бранденбургского научного общества (позднее — Берлинская АН). </a:t>
            </a:r>
          </a:p>
          <a:p>
            <a:r>
              <a:rPr lang="ru-RU" sz="2400" smtClean="0"/>
              <a:t>По просьбе Петра I разработал проекты развития образования и государственного управления в России.  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/>
            <a:r>
              <a:rPr 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Лейбниц Готфрид </a:t>
            </a:r>
            <a:br>
              <a:rPr 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Вильгельм </a:t>
            </a:r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(1646-1716)</a:t>
            </a:r>
            <a:endParaRPr lang="ru-RU" smtClean="0"/>
          </a:p>
        </p:txBody>
      </p:sp>
      <p:sp>
        <p:nvSpPr>
          <p:cNvPr id="27651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r>
              <a:rPr lang="ru-RU" sz="2800" smtClean="0"/>
              <a:t>В 1671 г. Лейбниц изобрел машину, построенную со значительными улучшениями в 1673 г. Оригинал этой машины и поныне стоит в Ганноверской библиотеке.  </a:t>
            </a:r>
          </a:p>
          <a:p>
            <a:endParaRPr lang="ru-RU" smtClean="0"/>
          </a:p>
        </p:txBody>
      </p:sp>
      <p:pic>
        <p:nvPicPr>
          <p:cNvPr id="27652" name="i-main-pic" descr="Картинка 7 из 24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2357438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857250"/>
          </a:xfrm>
        </p:spPr>
        <p:txBody>
          <a:bodyPr/>
          <a:lstStyle/>
          <a:p>
            <a:pPr algn="ctr"/>
            <a:r>
              <a:rPr lang="ru-RU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«Мониторный гарнир»</a:t>
            </a:r>
            <a:endParaRPr lang="ru-RU" sz="6000" smtClean="0"/>
          </a:p>
        </p:txBody>
      </p:sp>
      <p:sp>
        <p:nvSpPr>
          <p:cNvPr id="28675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r>
              <a:rPr lang="ru-RU" smtClean="0"/>
              <a:t>В offi</a:t>
            </a:r>
            <a:r>
              <a:rPr lang="en-US" smtClean="0"/>
              <a:t>s</a:t>
            </a:r>
            <a:r>
              <a:rPr lang="ru-RU" smtClean="0"/>
              <a:t>e программа есть</a:t>
            </a:r>
            <a:br>
              <a:rPr lang="ru-RU" smtClean="0"/>
            </a:br>
            <a:r>
              <a:rPr lang="ru-RU" smtClean="0"/>
              <a:t>Для расчетов создана,</a:t>
            </a:r>
            <a:br>
              <a:rPr lang="ru-RU" smtClean="0"/>
            </a:br>
            <a:r>
              <a:rPr lang="ru-RU" smtClean="0"/>
              <a:t>И бухгалтерам нужна.</a:t>
            </a:r>
            <a:br>
              <a:rPr lang="ru-RU" smtClean="0"/>
            </a:br>
            <a:r>
              <a:rPr lang="ru-RU" smtClean="0"/>
              <a:t>Ты скажи дружок быстрее</a:t>
            </a:r>
            <a:br>
              <a:rPr lang="ru-RU" smtClean="0"/>
            </a:br>
            <a:r>
              <a:rPr lang="ru-RU" smtClean="0"/>
              <a:t>Как, названа была она.</a:t>
            </a:r>
            <a:endParaRPr lang="en-US" smtClean="0"/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r>
              <a:rPr lang="ru-RU" i="1" smtClean="0"/>
              <a:t>(Microsoft Excel)</a:t>
            </a:r>
            <a:endParaRPr lang="ru-RU" smtClean="0"/>
          </a:p>
          <a:p>
            <a:endParaRPr lang="ru-RU" smtClean="0"/>
          </a:p>
        </p:txBody>
      </p:sp>
      <p:pic>
        <p:nvPicPr>
          <p:cNvPr id="28676" name="i-main-pic" descr="Картинка 19 из 36536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313" y="1785938"/>
            <a:ext cx="4286250" cy="3643312"/>
          </a:xfrm>
        </p:spPr>
      </p:pic>
      <p:pic>
        <p:nvPicPr>
          <p:cNvPr id="28677" name="i-main-pic" descr="Картинка 3 из 15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50" y="5214938"/>
            <a:ext cx="9652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8227" name="Group 35"/>
          <p:cNvGraphicFramePr>
            <a:graphicFrameLocks noGrp="1"/>
          </p:cNvGraphicFramePr>
          <p:nvPr>
            <p:ph idx="1"/>
          </p:nvPr>
        </p:nvGraphicFramePr>
        <p:xfrm>
          <a:off x="457200" y="1714500"/>
          <a:ext cx="8229600" cy="4286280"/>
        </p:xfrm>
        <a:graphic>
          <a:graphicData uri="http://schemas.openxmlformats.org/drawingml/2006/table">
            <a:tbl>
              <a:tblPr/>
              <a:tblGrid>
                <a:gridCol w="2438400"/>
                <a:gridCol w="1447800"/>
                <a:gridCol w="1447800"/>
                <a:gridCol w="1524000"/>
                <a:gridCol w="1371600"/>
              </a:tblGrid>
              <a:tr h="139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Галопом по Европам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rId2" action="ppaction://hlinksldjump"/>
                        </a:rPr>
                        <a:t>10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rId3" action="ppaction://hlinksldjump"/>
                        </a:rPr>
                        <a:t>20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rId4" action="ppaction://hlinksldjump"/>
                        </a:rPr>
                        <a:t>30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rId5" action="ppaction://hlinksldjump"/>
                        </a:rPr>
                        <a:t>40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Глобус крутится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rId6" action="ppaction://hlinksldjump"/>
                        </a:rPr>
                        <a:t>10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rId7" action="ppaction://hlinksldjump"/>
                        </a:rPr>
                        <a:t>20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rId8" action="ppaction://hlinksldjump"/>
                        </a:rPr>
                        <a:t>30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rId9" action="ppaction://hlinksldjump"/>
                        </a:rPr>
                        <a:t>40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Линии, фигуры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rId10" action="ppaction://hlinksldjump"/>
                        </a:rPr>
                        <a:t>10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rId11" action="ppaction://hlinksldjump"/>
                        </a:rPr>
                        <a:t>20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rId12" action="ppaction://hlinksldjump"/>
                        </a:rPr>
                        <a:t>30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rId13" action="ppaction://hlinksldjump"/>
                        </a:rPr>
                        <a:t>40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285728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«Математическое рагу»</a:t>
            </a:r>
          </a:p>
        </p:txBody>
      </p:sp>
      <p:sp>
        <p:nvSpPr>
          <p:cNvPr id="5" name="Солнце 4">
            <a:hlinkClick r:id="rId14" action="ppaction://hlinksldjump"/>
          </p:cNvPr>
          <p:cNvSpPr/>
          <p:nvPr/>
        </p:nvSpPr>
        <p:spPr>
          <a:xfrm>
            <a:off x="8286750" y="6143625"/>
            <a:ext cx="500063" cy="500063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000125"/>
          </a:xfrm>
        </p:spPr>
        <p:txBody>
          <a:bodyPr/>
          <a:lstStyle/>
          <a:p>
            <a:pPr algn="ctr" eaLnBrk="1" hangingPunct="1"/>
            <a:r>
              <a:rPr lang="ru-RU" sz="8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Меню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33463"/>
            <a:ext cx="8229600" cy="52530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Салаты: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ru-RU" dirty="0" smtClean="0"/>
              <a:t>Мышь под шубой  </a:t>
            </a:r>
          </a:p>
          <a:p>
            <a:pPr eaLnBrk="1" hangingPunct="1">
              <a:defRPr/>
            </a:pPr>
            <a:r>
              <a:rPr lang="ru-RU" dirty="0" smtClean="0"/>
              <a:t>Математический винегрет 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Первые блюда: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ru-RU" dirty="0" smtClean="0"/>
              <a:t>Компьютерная солянка </a:t>
            </a:r>
          </a:p>
          <a:p>
            <a:pPr eaLnBrk="1" hangingPunct="1">
              <a:defRPr/>
            </a:pPr>
            <a:r>
              <a:rPr lang="ru-RU" dirty="0" smtClean="0"/>
              <a:t> Окрошка «Загадочная»</a:t>
            </a:r>
          </a:p>
          <a:p>
            <a:pPr eaLnBrk="1" hangingPunct="1">
              <a:defRPr/>
            </a:pPr>
            <a:r>
              <a:rPr lang="ru-RU" dirty="0" smtClean="0"/>
              <a:t>Уха математическая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Вторые блюда: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ru-RU" dirty="0" smtClean="0"/>
              <a:t>Мониторный гарнир  </a:t>
            </a:r>
          </a:p>
          <a:p>
            <a:pPr eaLnBrk="1" hangingPunct="1">
              <a:defRPr/>
            </a:pPr>
            <a:r>
              <a:rPr lang="ru-RU" dirty="0" smtClean="0"/>
              <a:t>Математическое рагу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Десерт:</a:t>
            </a:r>
          </a:p>
          <a:p>
            <a:pPr eaLnBrk="1" hangingPunct="1">
              <a:defRPr/>
            </a:pPr>
            <a:r>
              <a:rPr lang="ru-RU" dirty="0" smtClean="0"/>
              <a:t>Информационный коктейль  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4" name="i-main-pic" descr="Картинка 6 из 827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1857375"/>
            <a:ext cx="3165475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endParaRPr lang="ru-RU" sz="5400" smtClean="0"/>
          </a:p>
        </p:txBody>
      </p:sp>
      <p:sp>
        <p:nvSpPr>
          <p:cNvPr id="5" name="Подзаголовок 4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40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Каким по счету Иваном был Иван Васильевич Грозный?</a:t>
            </a:r>
          </a:p>
        </p:txBody>
      </p:sp>
      <p:sp>
        <p:nvSpPr>
          <p:cNvPr id="32772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165850"/>
            <a:ext cx="433387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4" name="Прямоугольник 3"/>
          <p:cNvSpPr>
            <a:spLocks noChangeArrowheads="1"/>
          </p:cNvSpPr>
          <p:nvPr/>
        </p:nvSpPr>
        <p:spPr bwMode="auto">
          <a:xfrm>
            <a:off x="304800" y="571500"/>
            <a:ext cx="7848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7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10.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1785938"/>
            <a:ext cx="4038600" cy="456882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6000" b="1" smtClean="0">
                <a:solidFill>
                  <a:srgbClr val="C00000"/>
                </a:solidFill>
              </a:rPr>
              <a:t>IV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9" name="i-main-pic" descr="Картинка 4 из 7851">
            <a:hlinkClick r:id="rId3"/>
          </p:cNvPr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88" y="2786063"/>
            <a:ext cx="29908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88"/>
            <a:ext cx="8229600" cy="10001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20.</a:t>
            </a:r>
            <a:r>
              <a:rPr lang="ru-RU" sz="6600" dirty="0" smtClean="0"/>
              <a:t>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500188"/>
            <a:ext cx="4038600" cy="4854575"/>
          </a:xfrm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Древнегреческий математик, который в своей книге «Начала» сформулировал исходные положения геометрии.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571625"/>
            <a:ext cx="4038600" cy="4783138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4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ЕВКЛИД  </a:t>
            </a:r>
          </a:p>
          <a:p>
            <a:pPr algn="ctr">
              <a:buFont typeface="Wingdings 2" pitchFamily="18" charset="2"/>
              <a:buNone/>
            </a:pPr>
            <a:r>
              <a:rPr lang="en-US" sz="4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(III </a:t>
            </a:r>
            <a:r>
              <a:rPr lang="ru-RU" sz="4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 до н.э.)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3379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237288"/>
            <a:ext cx="611187" cy="62071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Рисунок 6" descr="http://www.piplz.ru/photo/evkl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3286125"/>
            <a:ext cx="300037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/>
          <a:lstStyle/>
          <a:p>
            <a:pPr algn="ctr" eaLnBrk="1" hangingPunct="1"/>
            <a:r>
              <a:rPr lang="ru-RU" sz="7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071563"/>
            <a:ext cx="4038600" cy="52832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Ректором какого университета был русский математик Н.И. Лобачевский?</a:t>
            </a:r>
          </a:p>
          <a:p>
            <a:endParaRPr lang="ru-RU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071563"/>
            <a:ext cx="4038600" cy="52832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Казанского Государственного Университета</a:t>
            </a:r>
          </a:p>
          <a:p>
            <a:pPr>
              <a:buFont typeface="Wingdings 2" pitchFamily="18" charset="2"/>
              <a:buNone/>
              <a:defRPr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buFont typeface="Wingdings 2" pitchFamily="18" charset="2"/>
              <a:buNone/>
              <a:defRPr/>
            </a:pP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482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165850"/>
            <a:ext cx="611187" cy="69215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i-main-pic" descr="Картинка 21 из 5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2928938"/>
            <a:ext cx="2643188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6 из 337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0" y="3071813"/>
            <a:ext cx="42862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7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571625"/>
            <a:ext cx="4400550" cy="4783138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4000" smtClean="0">
                <a:solidFill>
                  <a:schemeClr val="tx2"/>
                </a:solidFill>
              </a:rPr>
              <a:t>Кто из математиков был олимпийским чемпионом по кулачному бою?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857750" y="1500188"/>
            <a:ext cx="3829050" cy="485775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ПИФАГОР</a:t>
            </a:r>
          </a:p>
        </p:txBody>
      </p:sp>
      <p:sp>
        <p:nvSpPr>
          <p:cNvPr id="3584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237288"/>
            <a:ext cx="611187" cy="62071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i-main-pic" descr="Картинка 8 из 313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2428875"/>
            <a:ext cx="3286125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3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071563"/>
          </a:xfrm>
        </p:spPr>
        <p:txBody>
          <a:bodyPr/>
          <a:lstStyle/>
          <a:p>
            <a:pPr algn="ctr" eaLnBrk="1" hangingPunct="1"/>
            <a:r>
              <a:rPr lang="ru-RU" sz="6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1285875"/>
            <a:ext cx="5214938" cy="5572125"/>
          </a:xfrm>
        </p:spPr>
        <p:txBody>
          <a:bodyPr/>
          <a:lstStyle/>
          <a:p>
            <a:pPr indent="-4763">
              <a:buFont typeface="Wingdings 2" pitchFamily="18" charset="2"/>
              <a:buNone/>
              <a:defRPr/>
            </a:pPr>
            <a:r>
              <a:rPr lang="ru-RU" sz="4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Сколько материков на Земле?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500688" y="1357313"/>
            <a:ext cx="3186112" cy="499745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10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686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248400"/>
            <a:ext cx="533400" cy="6096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" name="i-main-pic" descr="Картинка 1 из 188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63" y="3286125"/>
            <a:ext cx="450056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3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928688"/>
          </a:xfrm>
        </p:spPr>
        <p:txBody>
          <a:bodyPr/>
          <a:lstStyle/>
          <a:p>
            <a:pPr algn="ctr"/>
            <a:r>
              <a:rPr lang="ru-RU" sz="7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20.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285750" y="1357313"/>
            <a:ext cx="4429125" cy="53578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6000" smtClean="0">
                <a:solidFill>
                  <a:schemeClr val="tx2"/>
                </a:solidFill>
              </a:rPr>
              <a:t> </a:t>
            </a:r>
            <a:r>
              <a:rPr lang="ru-RU" sz="4000" smtClean="0">
                <a:solidFill>
                  <a:schemeClr val="tx2"/>
                </a:solidFill>
              </a:rPr>
              <a:t>Назвать высочайшую точку Земли и ее высоту.</a:t>
            </a:r>
          </a:p>
          <a:p>
            <a:pPr eaLnBrk="1" hangingPunct="1">
              <a:buFont typeface="Wingdings" pitchFamily="2" charset="2"/>
              <a:buNone/>
            </a:pPr>
            <a:endParaRPr lang="ru-RU" sz="4000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sz="4400" smtClean="0">
              <a:solidFill>
                <a:schemeClr val="tx2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286375" y="1643063"/>
            <a:ext cx="3400425" cy="47117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Эверест      Пик    Джомолунгма 8848 м над уровнем моря</a:t>
            </a:r>
          </a:p>
        </p:txBody>
      </p:sp>
      <p:sp>
        <p:nvSpPr>
          <p:cNvPr id="3789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019800"/>
            <a:ext cx="685800" cy="6096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i-main-pic" descr="Картинка 14 из 169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4214813"/>
            <a:ext cx="385762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3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1000125"/>
          </a:xfrm>
        </p:spPr>
        <p:txBody>
          <a:bodyPr/>
          <a:lstStyle/>
          <a:p>
            <a:pPr algn="ctr"/>
            <a:r>
              <a:rPr lang="ru-RU" sz="7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30.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57200" y="1920875"/>
            <a:ext cx="3186113" cy="4433888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6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Сколько Штатов в США?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000500" y="1714500"/>
            <a:ext cx="5000625" cy="46402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5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 штатов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3891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248400"/>
            <a:ext cx="533400" cy="6096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i-main-pic" descr="Картинка 3 из 55958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5" y="2643188"/>
            <a:ext cx="47910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3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algn="ctr"/>
            <a:r>
              <a:rPr lang="ru-RU" sz="6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40.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142875" y="1285875"/>
            <a:ext cx="4352925" cy="55721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4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Сколько морей омывают Россию?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5643563"/>
          </a:xfrm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Берега России омываются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12 морями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принадлежащими бассейнам 3 океанов – Атлантического (Балтийское, Черное, Азовское моря), Северного Ледовитого (Баренцево, Белое, Карское, море Лаптевых,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Восточно-Сибирское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Чукотское), Тихого (Берингово, Охотское, Японское) и бессточного Каспийского моря. 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3994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685800" cy="6096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Рисунок 6" descr="http://www.digesttour.ru/assets/images/more/mo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3429000"/>
            <a:ext cx="4022725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313"/>
            <a:ext cx="8229600" cy="1214437"/>
          </a:xfrm>
        </p:spPr>
        <p:txBody>
          <a:bodyPr/>
          <a:lstStyle/>
          <a:p>
            <a:pPr algn="ctr" eaLnBrk="1" hangingPunct="1"/>
            <a:r>
              <a:rPr lang="ru-RU" sz="7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4800" smtClean="0">
                <a:solidFill>
                  <a:schemeClr val="tx2"/>
                </a:solidFill>
              </a:rPr>
              <a:t>Чем отличается окружность от круга?</a:t>
            </a:r>
          </a:p>
        </p:txBody>
      </p:sp>
      <p:sp>
        <p:nvSpPr>
          <p:cNvPr id="40964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29600" y="6096000"/>
            <a:ext cx="533400" cy="4572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43563" y="1571625"/>
            <a:ext cx="2498725" cy="50641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642938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7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14313" y="1920875"/>
            <a:ext cx="4281487" cy="4433888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40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Четырехугольник, у которого две стороны параллельны, а две другие не параллельны.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4000" b="1" smtClean="0">
                <a:solidFill>
                  <a:srgbClr val="C00000"/>
                </a:solidFill>
              </a:rPr>
              <a:t>Трапеция.</a:t>
            </a:r>
          </a:p>
          <a:p>
            <a:pPr algn="ctr">
              <a:buFont typeface="Wingdings 2" pitchFamily="18" charset="2"/>
              <a:buNone/>
            </a:pPr>
            <a:endParaRPr lang="ru-RU" sz="4000" b="1" smtClean="0">
              <a:solidFill>
                <a:srgbClr val="C00000"/>
              </a:solidFill>
            </a:endParaRPr>
          </a:p>
        </p:txBody>
      </p:sp>
      <p:sp>
        <p:nvSpPr>
          <p:cNvPr id="4198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4572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Рисунок 5" descr="http://www.electromonter.info/theory/img/geometry-trapezoi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3071813"/>
            <a:ext cx="392906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Содержимое 1"/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4024312"/>
          </a:xfrm>
        </p:spPr>
        <p:txBody>
          <a:bodyPr/>
          <a:lstStyle/>
          <a:p>
            <a:pPr eaLnBrk="1" hangingPunct="1"/>
            <a:r>
              <a:rPr lang="ru-RU" smtClean="0"/>
              <a:t>9 декабря 1968 года.</a:t>
            </a:r>
          </a:p>
          <a:p>
            <a:pPr eaLnBrk="1" hangingPunct="1"/>
            <a:r>
              <a:rPr lang="ru-RU" smtClean="0"/>
              <a:t>Автор идеи и разработчик Дуглас Энгельбардт.</a:t>
            </a:r>
          </a:p>
          <a:p>
            <a:pPr eaLnBrk="1" hangingPunct="1"/>
            <a:r>
              <a:rPr lang="ru-RU" smtClean="0"/>
              <a:t>Сделана руками аспиранта по имени Билл Инглиш</a:t>
            </a:r>
          </a:p>
          <a:p>
            <a:pPr eaLnBrk="1" hangingPunct="1"/>
            <a:r>
              <a:rPr lang="ru-RU" smtClean="0"/>
              <a:t>Разработчик программного обеспечения для мыши Джеф Рулифсон.</a:t>
            </a:r>
          </a:p>
          <a:p>
            <a:pPr eaLnBrk="1" hangingPunct="1"/>
            <a:r>
              <a:rPr lang="ru-RU" smtClean="0"/>
              <a:t>Выглядела как деревянная коробочка, которая перемещалась по столу на колесиках, отсчитывая их обороты и развороты.</a:t>
            </a:r>
          </a:p>
          <a:p>
            <a:pPr eaLnBrk="1" hangingPunct="1"/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928670"/>
            <a:ext cx="6986528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Изобретение мыши</a:t>
            </a:r>
            <a:endParaRPr lang="ru-RU" sz="6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Рисунок 4" descr="http://im8-tub.yandex.net/i?id=110961614&amp;tov=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5286375"/>
            <a:ext cx="17145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Рисунок 5" descr="http://im4-tub.yandex.net/i?id=20829371&amp;tov=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5" y="5286375"/>
            <a:ext cx="150018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88"/>
            <a:ext cx="8229600" cy="1071562"/>
          </a:xfrm>
        </p:spPr>
        <p:txBody>
          <a:bodyPr/>
          <a:lstStyle/>
          <a:p>
            <a:pPr algn="ctr" eaLnBrk="1" hangingPunct="1"/>
            <a:r>
              <a:rPr lang="ru-RU" sz="7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85750" y="1920875"/>
            <a:ext cx="4210050" cy="4433888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40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Отрезок, проведенный из вершины треугольника к середине противоположной стороны.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4800" b="1" smtClean="0">
                <a:solidFill>
                  <a:srgbClr val="C00000"/>
                </a:solidFill>
              </a:rPr>
              <a:t>Медиана.</a:t>
            </a:r>
          </a:p>
          <a:p>
            <a:pPr algn="ctr">
              <a:buFont typeface="Wingdings 2" pitchFamily="18" charset="2"/>
              <a:buNone/>
            </a:pPr>
            <a:endParaRPr lang="ru-RU" sz="4800" b="1" smtClean="0">
              <a:solidFill>
                <a:srgbClr val="C00000"/>
              </a:solidFill>
            </a:endParaRPr>
          </a:p>
          <a:p>
            <a:pPr algn="ctr">
              <a:buFont typeface="Wingdings 2" pitchFamily="18" charset="2"/>
              <a:buNone/>
            </a:pPr>
            <a:endParaRPr lang="ru-RU" sz="4800" b="1" smtClean="0">
              <a:solidFill>
                <a:srgbClr val="C00000"/>
              </a:solidFill>
            </a:endParaRPr>
          </a:p>
        </p:txBody>
      </p:sp>
      <p:sp>
        <p:nvSpPr>
          <p:cNvPr id="4301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172200"/>
            <a:ext cx="457200" cy="4572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i-main-pic" descr="Картинка 2 из 2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2786063"/>
            <a:ext cx="4094163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7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40.</a:t>
            </a:r>
            <a:endParaRPr lang="ru-RU" sz="4000" smtClean="0">
              <a:solidFill>
                <a:srgbClr val="00B05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4000" smtClean="0">
                <a:solidFill>
                  <a:schemeClr val="tx2"/>
                </a:solidFill>
              </a:rPr>
              <a:t>В правую или левую перчатку переходит правая перчатка при осевой симметрии?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4000" b="1" smtClean="0">
                <a:solidFill>
                  <a:srgbClr val="C00000"/>
                </a:solidFill>
              </a:rPr>
              <a:t>В левую.</a:t>
            </a:r>
          </a:p>
          <a:p>
            <a:pPr algn="ctr">
              <a:buFont typeface="Wingdings 2" pitchFamily="18" charset="2"/>
              <a:buNone/>
            </a:pPr>
            <a:endParaRPr lang="ru-RU" sz="4000" smtClean="0">
              <a:solidFill>
                <a:srgbClr val="C00000"/>
              </a:solidFill>
            </a:endParaRPr>
          </a:p>
          <a:p>
            <a:pPr algn="ctr">
              <a:buFont typeface="Wingdings 2" pitchFamily="18" charset="2"/>
              <a:buNone/>
            </a:pPr>
            <a:endParaRPr lang="ru-RU" sz="4000" smtClean="0">
              <a:solidFill>
                <a:srgbClr val="C00000"/>
              </a:solidFill>
            </a:endParaRPr>
          </a:p>
        </p:txBody>
      </p:sp>
      <p:sp>
        <p:nvSpPr>
          <p:cNvPr id="4403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096000"/>
            <a:ext cx="457200" cy="4572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2714625"/>
            <a:ext cx="3027362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2795588"/>
          </a:xfrm>
        </p:spPr>
        <p:txBody>
          <a:bodyPr/>
          <a:lstStyle/>
          <a:p>
            <a:r>
              <a:rPr lang="ru-RU" sz="8000" b="1" smtClean="0">
                <a:solidFill>
                  <a:srgbClr val="FF0000"/>
                </a:solidFill>
                <a:latin typeface="Monotype Corsiva" pitchFamily="66" charset="0"/>
                <a:ea typeface="Mangal" pitchFamily="2"/>
                <a:cs typeface="Mangal" pitchFamily="2"/>
              </a:rPr>
              <a:t>«Информационный коктейль»</a:t>
            </a:r>
          </a:p>
        </p:txBody>
      </p:sp>
      <p:sp>
        <p:nvSpPr>
          <p:cNvPr id="45059" name="Содержимое 5"/>
          <p:cNvSpPr>
            <a:spLocks noGrp="1"/>
          </p:cNvSpPr>
          <p:nvPr>
            <p:ph idx="1"/>
          </p:nvPr>
        </p:nvSpPr>
        <p:spPr>
          <a:xfrm>
            <a:off x="457200" y="4357688"/>
            <a:ext cx="8229600" cy="2286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" name="i-main-pic" descr="Картинка 4 из 4792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2500313"/>
            <a:ext cx="3122613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785813" y="1214438"/>
            <a:ext cx="7429500" cy="4572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3938588"/>
          </a:xfrm>
        </p:spPr>
        <p:txBody>
          <a:bodyPr/>
          <a:lstStyle/>
          <a:p>
            <a:pPr algn="ctr"/>
            <a:r>
              <a:rPr lang="ru-RU" sz="8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Подведение итогов</a:t>
            </a:r>
          </a:p>
        </p:txBody>
      </p:sp>
      <p:sp>
        <p:nvSpPr>
          <p:cNvPr id="46084" name="Содержимое 2"/>
          <p:cNvSpPr>
            <a:spLocks noGrp="1"/>
          </p:cNvSpPr>
          <p:nvPr>
            <p:ph idx="1"/>
          </p:nvPr>
        </p:nvSpPr>
        <p:spPr>
          <a:xfrm>
            <a:off x="457200" y="5072063"/>
            <a:ext cx="8229600" cy="1252537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sz="48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Высказывание, принимаемое без доказательства.</a:t>
            </a:r>
          </a:p>
          <a:p>
            <a:pPr marL="0" indent="0">
              <a:buFont typeface="Wingdings 2" pitchFamily="18" charset="2"/>
              <a:buNone/>
            </a:pPr>
            <a:endParaRPr lang="ru-RU" sz="480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 2" pitchFamily="18" charset="2"/>
              <a:buNone/>
            </a:pPr>
            <a:r>
              <a:rPr lang="ru-RU" sz="7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Аксиома</a:t>
            </a:r>
          </a:p>
        </p:txBody>
      </p:sp>
      <p:sp>
        <p:nvSpPr>
          <p:cNvPr id="47108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237288"/>
            <a:ext cx="611187" cy="62071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543925" cy="4389437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sz="5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Имеет ли смысл выражение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5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√-2,5+1,7</a:t>
            </a:r>
          </a:p>
          <a:p>
            <a:pPr marL="0" indent="0">
              <a:buFont typeface="Wingdings 2" pitchFamily="18" charset="2"/>
              <a:buNone/>
            </a:pPr>
            <a:endParaRPr lang="ru-RU" sz="480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 2" pitchFamily="18" charset="2"/>
              <a:buNone/>
            </a:pPr>
            <a:r>
              <a:rPr lang="ru-RU" sz="7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</a:p>
        </p:txBody>
      </p:sp>
      <p:sp>
        <p:nvSpPr>
          <p:cNvPr id="48132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237288"/>
            <a:ext cx="611187" cy="62071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714750" y="3000375"/>
            <a:ext cx="2500313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2478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Изобретение мыши</a:t>
            </a:r>
            <a:r>
              <a:rPr lang="ru-RU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Первую в мире оптическую мышь в 1982 году выпустила на рынок компания </a:t>
            </a:r>
            <a:r>
              <a:rPr lang="en-US" smtClean="0"/>
              <a:t>Mouse Systems</a:t>
            </a:r>
            <a:r>
              <a:rPr lang="ru-RU" smtClean="0"/>
              <a:t>. На смену шарикам и роликам пришла высокотехнологичная оптика. </a:t>
            </a:r>
          </a:p>
          <a:p>
            <a:pPr eaLnBrk="1" hangingPunct="1"/>
            <a:r>
              <a:rPr lang="ru-RU" smtClean="0"/>
              <a:t>Сегодня количество компьютерных мышей на планете исчисляется сотнями миллионов.</a:t>
            </a:r>
          </a:p>
          <a:p>
            <a:pPr eaLnBrk="1" hangingPunct="1"/>
            <a:endParaRPr lang="ru-RU" smtClean="0"/>
          </a:p>
        </p:txBody>
      </p:sp>
      <p:pic>
        <p:nvPicPr>
          <p:cNvPr id="6148" name="Рисунок 4" descr="http://im5-tub.yandex.net/i?id=129782626&amp;tov=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63" y="4643438"/>
            <a:ext cx="15716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i-main-pic" descr="Картинка 8 из 3367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0" y="4500563"/>
            <a:ext cx="222567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7" descr="http://im6-tub.yandex.net/i?id=135047696&amp;tov=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25" y="5000625"/>
            <a:ext cx="150018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«Мышь под шубой»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142875" y="1143000"/>
            <a:ext cx="8543925" cy="5181600"/>
          </a:xfrm>
        </p:spPr>
        <p:txBody>
          <a:bodyPr/>
          <a:lstStyle/>
          <a:p>
            <a:pPr eaLnBrk="1" hangingPunct="1"/>
            <a:r>
              <a:rPr lang="ru-RU" sz="2000" smtClean="0"/>
              <a:t>Чтоб найти программу эту</a:t>
            </a:r>
            <a:br>
              <a:rPr lang="ru-RU" sz="2000" smtClean="0"/>
            </a:br>
            <a:r>
              <a:rPr lang="ru-RU" sz="2000" smtClean="0"/>
              <a:t>Нет нужды гулять по свету;</a:t>
            </a:r>
            <a:br>
              <a:rPr lang="ru-RU" sz="2000" smtClean="0"/>
            </a:br>
            <a:r>
              <a:rPr lang="ru-RU" sz="2000" smtClean="0"/>
              <a:t>Чтобы ты ее нашел, </a:t>
            </a:r>
            <a:br>
              <a:rPr lang="ru-RU" sz="2000" smtClean="0"/>
            </a:br>
            <a:r>
              <a:rPr lang="ru-RU" sz="2000" smtClean="0"/>
              <a:t>Рассмотри Рабочий стол!</a:t>
            </a:r>
            <a:br>
              <a:rPr lang="ru-RU" sz="2000" smtClean="0"/>
            </a:br>
            <a:r>
              <a:rPr lang="ru-RU" sz="2000" smtClean="0"/>
              <a:t>Жму на ПУСК внизу экрана – </a:t>
            </a:r>
            <a:br>
              <a:rPr lang="ru-RU" sz="2000" smtClean="0"/>
            </a:br>
            <a:r>
              <a:rPr lang="ru-RU" sz="2000" smtClean="0"/>
              <a:t>Раскрывается МЕНЮ;</a:t>
            </a:r>
            <a:br>
              <a:rPr lang="ru-RU" sz="2000" smtClean="0"/>
            </a:br>
            <a:r>
              <a:rPr lang="ru-RU" sz="2000" smtClean="0"/>
              <a:t>Надо выбрать там ПРОГРАММЫ – </a:t>
            </a:r>
            <a:br>
              <a:rPr lang="ru-RU" sz="2000" smtClean="0"/>
            </a:br>
            <a:r>
              <a:rPr lang="ru-RU" sz="2000" smtClean="0"/>
              <a:t>Мышку снова применю.</a:t>
            </a:r>
            <a:br>
              <a:rPr lang="ru-RU" sz="2000" smtClean="0"/>
            </a:br>
            <a:r>
              <a:rPr lang="ru-RU" sz="2000" smtClean="0"/>
              <a:t>Хоть программ здесь очень много,</a:t>
            </a:r>
            <a:br>
              <a:rPr lang="ru-RU" sz="2000" smtClean="0"/>
            </a:br>
            <a:r>
              <a:rPr lang="ru-RU" sz="2000" smtClean="0"/>
              <a:t>Мы идем своей дорогой:</a:t>
            </a:r>
            <a:br>
              <a:rPr lang="ru-RU" sz="2000" smtClean="0"/>
            </a:br>
            <a:r>
              <a:rPr lang="ru-RU" sz="2000" smtClean="0"/>
              <a:t>В этот списочек войдем, </a:t>
            </a:r>
            <a:br>
              <a:rPr lang="ru-RU" sz="2000" smtClean="0"/>
            </a:br>
            <a:r>
              <a:rPr lang="ru-RU" sz="2000" smtClean="0"/>
              <a:t>Там СТАНДАРТНЫЕ найдем.</a:t>
            </a:r>
            <a:br>
              <a:rPr lang="ru-RU" sz="2000" smtClean="0"/>
            </a:br>
            <a:r>
              <a:rPr lang="ru-RU" sz="2000" smtClean="0"/>
              <a:t>Вот еще МЕНЮ раскрылось;</a:t>
            </a:r>
            <a:br>
              <a:rPr lang="ru-RU" sz="2000" smtClean="0"/>
            </a:br>
            <a:r>
              <a:rPr lang="ru-RU" sz="2000" smtClean="0"/>
              <a:t>Мышь сюда переместилась</a:t>
            </a:r>
            <a:br>
              <a:rPr lang="ru-RU" sz="2000" smtClean="0"/>
            </a:br>
            <a:r>
              <a:rPr lang="ru-RU" sz="2000" smtClean="0"/>
              <a:t>Выберем строку мы с вами</a:t>
            </a:r>
            <a:br>
              <a:rPr lang="ru-RU" sz="2000" smtClean="0"/>
            </a:br>
            <a:r>
              <a:rPr lang="ru-RU" sz="2000" smtClean="0"/>
              <a:t>Ту, где баночка с кистями.</a:t>
            </a:r>
          </a:p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(PAINT)</a:t>
            </a:r>
            <a:endParaRPr lang="ru-RU" sz="3600" b="1" smtClean="0">
              <a:solidFill>
                <a:srgbClr val="FF0000"/>
              </a:solidFill>
            </a:endParaRPr>
          </a:p>
          <a:p>
            <a:pPr eaLnBrk="1" hangingPunct="1"/>
            <a:endParaRPr lang="ru-RU" smtClean="0"/>
          </a:p>
        </p:txBody>
      </p:sp>
      <p:pic>
        <p:nvPicPr>
          <p:cNvPr id="7172" name="Рисунок 3" descr="Вид окна Pa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1214438"/>
            <a:ext cx="4262438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4" descr="Ярлык программы Pa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6072188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714375"/>
          </a:xfrm>
        </p:spPr>
        <p:txBody>
          <a:bodyPr/>
          <a:lstStyle/>
          <a:p>
            <a:pPr algn="ctr" eaLnBrk="1" hangingPunct="1"/>
            <a:r>
              <a:rPr 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«Математический винегрет»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643563"/>
          </a:xfrm>
        </p:spPr>
        <p:txBody>
          <a:bodyPr/>
          <a:lstStyle/>
          <a:p>
            <a:r>
              <a:rPr lang="ru-RU" smtClean="0"/>
              <a:t>Решите неравенство х</a:t>
            </a:r>
            <a:r>
              <a:rPr lang="ru-RU" baseline="30000" smtClean="0"/>
              <a:t>2</a:t>
            </a:r>
            <a:r>
              <a:rPr lang="ru-RU" smtClean="0"/>
              <a:t> &lt; 4. </a:t>
            </a:r>
          </a:p>
          <a:p>
            <a:r>
              <a:rPr lang="ru-RU" smtClean="0"/>
              <a:t>Наглядное изображение функциональной зависимости.  </a:t>
            </a:r>
          </a:p>
          <a:p>
            <a:r>
              <a:rPr lang="ru-RU" smtClean="0"/>
              <a:t>Назовите ученого, который написал самый первый учебник по геометрии. Он однофамилец известного греческого медика.  </a:t>
            </a:r>
          </a:p>
          <a:p>
            <a:r>
              <a:rPr lang="ru-RU" smtClean="0"/>
              <a:t>Чему равен 1 пуд? </a:t>
            </a:r>
          </a:p>
          <a:p>
            <a:r>
              <a:rPr lang="ru-RU" smtClean="0"/>
              <a:t>Сколько треугольников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    изображено на рисунке?  </a:t>
            </a:r>
          </a:p>
          <a:p>
            <a:pPr eaLnBrk="1" hangingPunct="1"/>
            <a:endParaRPr lang="ru-RU" smtClean="0"/>
          </a:p>
        </p:txBody>
      </p:sp>
      <p:pic>
        <p:nvPicPr>
          <p:cNvPr id="8196" name="Рисунок 3" descr="http://festival.1september.ru/articles/417665/img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38" y="3876675"/>
            <a:ext cx="32004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714375"/>
          </a:xfrm>
        </p:spPr>
        <p:txBody>
          <a:bodyPr/>
          <a:lstStyle/>
          <a:p>
            <a:pPr algn="ctr" eaLnBrk="1" hangingPunct="1"/>
            <a:r>
              <a:rPr 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«Математический винегрет»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643563"/>
          </a:xfrm>
        </p:spPr>
        <p:txBody>
          <a:bodyPr/>
          <a:lstStyle/>
          <a:p>
            <a:r>
              <a:rPr lang="ru-RU" smtClean="0"/>
              <a:t>Решите неравенство х</a:t>
            </a:r>
            <a:r>
              <a:rPr lang="ru-RU" baseline="30000" smtClean="0"/>
              <a:t>2</a:t>
            </a:r>
            <a:r>
              <a:rPr lang="ru-RU" smtClean="0"/>
              <a:t> &lt; 4. </a:t>
            </a:r>
            <a:r>
              <a:rPr lang="ru-RU" i="1" smtClean="0"/>
              <a:t> ( – 2; 2)</a:t>
            </a:r>
            <a:r>
              <a:rPr lang="ru-RU" smtClean="0"/>
              <a:t> </a:t>
            </a:r>
          </a:p>
          <a:p>
            <a:r>
              <a:rPr lang="ru-RU" smtClean="0"/>
              <a:t>Наглядное изображение функциональной зависимости. </a:t>
            </a:r>
            <a:r>
              <a:rPr lang="ru-RU" i="1" smtClean="0"/>
              <a:t>(График)</a:t>
            </a:r>
            <a:r>
              <a:rPr lang="ru-RU" smtClean="0"/>
              <a:t> </a:t>
            </a:r>
          </a:p>
          <a:p>
            <a:r>
              <a:rPr lang="ru-RU" smtClean="0"/>
              <a:t>Назовите ученого, который написал самый первый учебник по геометрии. Он однофамилец известного греческого медика. </a:t>
            </a:r>
            <a:r>
              <a:rPr lang="ru-RU" i="1" smtClean="0"/>
              <a:t>(Гиппократ)</a:t>
            </a:r>
            <a:r>
              <a:rPr lang="ru-RU" smtClean="0"/>
              <a:t> </a:t>
            </a:r>
          </a:p>
          <a:p>
            <a:r>
              <a:rPr lang="ru-RU" smtClean="0"/>
              <a:t>Чему равен 1 пуд? </a:t>
            </a:r>
            <a:r>
              <a:rPr lang="ru-RU" i="1" smtClean="0"/>
              <a:t>(16 кг)</a:t>
            </a:r>
            <a:r>
              <a:rPr lang="ru-RU" smtClean="0"/>
              <a:t> </a:t>
            </a:r>
          </a:p>
          <a:p>
            <a:r>
              <a:rPr lang="ru-RU" smtClean="0"/>
              <a:t>Сколько треугольников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    изображено на рисунке? </a:t>
            </a:r>
            <a:r>
              <a:rPr lang="ru-RU" i="1" smtClean="0"/>
              <a:t>(15)</a:t>
            </a:r>
            <a:r>
              <a:rPr lang="ru-RU" smtClean="0"/>
              <a:t> 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10244" name="Рисунок 3" descr="http://festival.1september.ru/articles/417665/img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38" y="3876675"/>
            <a:ext cx="32004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43938" cy="857250"/>
          </a:xfrm>
        </p:spPr>
        <p:txBody>
          <a:bodyPr/>
          <a:lstStyle/>
          <a:p>
            <a:pPr algn="ctr" eaLnBrk="1" hangingPunct="1"/>
            <a:r>
              <a:rPr 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«Компьютерная солянка»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324475"/>
          </a:xfrm>
        </p:spPr>
        <p:txBody>
          <a:bodyPr/>
          <a:lstStyle/>
          <a:p>
            <a:pPr eaLnBrk="1" hangingPunct="1"/>
            <a:r>
              <a:rPr lang="ru-RU" sz="2400" smtClean="0"/>
              <a:t>Раскрывается окно</a:t>
            </a:r>
            <a:br>
              <a:rPr lang="ru-RU" sz="2400" smtClean="0"/>
            </a:br>
            <a:r>
              <a:rPr lang="ru-RU" sz="2400" smtClean="0"/>
              <a:t>Сколько здесь всего дано</a:t>
            </a:r>
            <a:br>
              <a:rPr lang="ru-RU" sz="2400" smtClean="0"/>
            </a:br>
            <a:r>
              <a:rPr lang="ru-RU" sz="2400" smtClean="0"/>
              <a:t>Сверху надписи здесь есть – </a:t>
            </a:r>
            <a:br>
              <a:rPr lang="ru-RU" sz="2400" smtClean="0"/>
            </a:br>
            <a:r>
              <a:rPr lang="ru-RU" sz="2400" smtClean="0"/>
              <a:t>Нужно будет их прочесть.</a:t>
            </a:r>
            <a:br>
              <a:rPr lang="ru-RU" sz="2400" smtClean="0"/>
            </a:br>
            <a:r>
              <a:rPr lang="ru-RU" sz="2400" smtClean="0"/>
              <a:t>Справа, возле уголка</a:t>
            </a:r>
            <a:br>
              <a:rPr lang="ru-RU" sz="2400" smtClean="0"/>
            </a:br>
            <a:r>
              <a:rPr lang="ru-RU" sz="2400" smtClean="0"/>
              <a:t>Три знакомые значка</a:t>
            </a:r>
            <a:br>
              <a:rPr lang="ru-RU" sz="2400" smtClean="0"/>
            </a:br>
            <a:r>
              <a:rPr lang="ru-RU" sz="2400" smtClean="0"/>
              <a:t>Минус, крестик и квадрат</a:t>
            </a:r>
            <a:br>
              <a:rPr lang="ru-RU" sz="2400" smtClean="0"/>
            </a:br>
            <a:r>
              <a:rPr lang="ru-RU" sz="2400" smtClean="0"/>
              <a:t>С ними встретиться ты рад.</a:t>
            </a:r>
            <a:br>
              <a:rPr lang="ru-RU" sz="2400" smtClean="0"/>
            </a:br>
            <a:r>
              <a:rPr lang="ru-RU" sz="2400" smtClean="0"/>
              <a:t>Знаешь, как они важны.</a:t>
            </a:r>
            <a:br>
              <a:rPr lang="ru-RU" sz="2400" smtClean="0"/>
            </a:br>
            <a:r>
              <a:rPr lang="ru-RU" sz="2400" smtClean="0"/>
              <a:t>И программам всем нужны.</a:t>
            </a:r>
            <a:br>
              <a:rPr lang="ru-RU" sz="2400" smtClean="0"/>
            </a:br>
            <a:r>
              <a:rPr lang="ru-RU" sz="2400" smtClean="0"/>
              <a:t>Инструментов столько разных</a:t>
            </a:r>
            <a:br>
              <a:rPr lang="ru-RU" sz="2400" smtClean="0"/>
            </a:br>
            <a:r>
              <a:rPr lang="ru-RU" sz="2400" smtClean="0"/>
              <a:t>Ниже на окне висит:</a:t>
            </a:r>
            <a:br>
              <a:rPr lang="ru-RU" sz="2400" smtClean="0"/>
            </a:br>
            <a:r>
              <a:rPr lang="ru-RU" sz="2400" smtClean="0"/>
              <a:t>Здесь и принтер и дискета</a:t>
            </a:r>
            <a:br>
              <a:rPr lang="ru-RU" sz="2400" smtClean="0"/>
            </a:br>
            <a:r>
              <a:rPr lang="ru-RU" sz="2400" smtClean="0"/>
              <a:t>Буква Ж и буква К.</a:t>
            </a:r>
          </a:p>
          <a:p>
            <a:pPr eaLnBrk="1" hangingPunct="1"/>
            <a:r>
              <a:rPr lang="ru-RU" sz="2400" i="1" smtClean="0">
                <a:solidFill>
                  <a:srgbClr val="FF0000"/>
                </a:solidFill>
              </a:rPr>
              <a:t>(Microsoft Word)</a:t>
            </a:r>
            <a:endParaRPr lang="ru-RU" sz="2400" smtClean="0">
              <a:solidFill>
                <a:srgbClr val="FF0000"/>
              </a:solidFill>
            </a:endParaRPr>
          </a:p>
          <a:p>
            <a:pPr eaLnBrk="1" hangingPunct="1"/>
            <a:endParaRPr lang="ru-RU" smtClean="0"/>
          </a:p>
        </p:txBody>
      </p:sp>
      <p:pic>
        <p:nvPicPr>
          <p:cNvPr id="9221" name="Рисунок 4" descr="Окно программы Microsoft Word 2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1785938"/>
            <a:ext cx="378618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Рисунок 3" descr="Ярлык программы Microsoft Wo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5857875"/>
            <a:ext cx="8572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794</TotalTime>
  <Words>815</Words>
  <Application>Microsoft Office PowerPoint</Application>
  <PresentationFormat>Экран (4:3)</PresentationFormat>
  <Paragraphs>186</Paragraphs>
  <Slides>45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5" baseType="lpstr">
      <vt:lpstr>Arial</vt:lpstr>
      <vt:lpstr>Calibri</vt:lpstr>
      <vt:lpstr>Constantia</vt:lpstr>
      <vt:lpstr>Wingdings 2</vt:lpstr>
      <vt:lpstr>Times New Roman</vt:lpstr>
      <vt:lpstr>Verdana</vt:lpstr>
      <vt:lpstr>Wingdings</vt:lpstr>
      <vt:lpstr>Monotype Corsiva</vt:lpstr>
      <vt:lpstr>Mangal</vt:lpstr>
      <vt:lpstr>Поток</vt:lpstr>
      <vt:lpstr>Слайд 1</vt:lpstr>
      <vt:lpstr>Слайд 2</vt:lpstr>
      <vt:lpstr>Меню</vt:lpstr>
      <vt:lpstr>Слайд 4</vt:lpstr>
      <vt:lpstr>Изобретение мыши </vt:lpstr>
      <vt:lpstr>«Мышь под шубой»</vt:lpstr>
      <vt:lpstr>«Математический винегрет»</vt:lpstr>
      <vt:lpstr>«Математический винегрет»</vt:lpstr>
      <vt:lpstr>«Компьютерная солянка»</vt:lpstr>
      <vt:lpstr>Слайд 10</vt:lpstr>
      <vt:lpstr>10.  Высказывание, принимаемое без доказательства.</vt:lpstr>
      <vt:lpstr>20. </vt:lpstr>
      <vt:lpstr>   30. Имеет ли смысл выражение   -2,5+1,7 ?</vt:lpstr>
      <vt:lpstr>40. Решите уравнение x2 – 6 = 3.</vt:lpstr>
      <vt:lpstr>10.</vt:lpstr>
      <vt:lpstr>20. Русская пословица, в которой говорится о том, что группа людей махнула рукой на опоздавшего.</vt:lpstr>
      <vt:lpstr>30. Назвать автора и название произведения, в котором роковую роль сыграли тройка, семерка, туз.</vt:lpstr>
      <vt:lpstr>40. В какой координатной четверти находится вершина параболы: у = (х-7)2 - 7</vt:lpstr>
      <vt:lpstr>10.  На столе лежат 2 монеты, в сумме они дают три рубля. Одна из них – не рубль. Какие это монеты?</vt:lpstr>
      <vt:lpstr>20. С какой скоростью должна бежать собака, чтобы не слышать звона сковородки, привязанной к ее хвосту?</vt:lpstr>
      <vt:lpstr>                    30. Возьми ты первую из  нот, и к ней прибавь  ты слово «ход».  Получишь то, о чем  мечтает любой, кто  бизнес начинает.</vt:lpstr>
      <vt:lpstr>40.</vt:lpstr>
      <vt:lpstr>«Уха математическая»</vt:lpstr>
      <vt:lpstr>Блез Паскаль (1623-1662)</vt:lpstr>
      <vt:lpstr>Блез Паскаль (1623-1662)</vt:lpstr>
      <vt:lpstr>Лейбниц Готфрид  Вильгельм (1646-1716)</vt:lpstr>
      <vt:lpstr>Лейбниц Готфрид  Вильгельм (1646-1716)</vt:lpstr>
      <vt:lpstr>«Мониторный гарнир»</vt:lpstr>
      <vt:lpstr>Слайд 29</vt:lpstr>
      <vt:lpstr>Слайд 30</vt:lpstr>
      <vt:lpstr>20. </vt:lpstr>
      <vt:lpstr>30.</vt:lpstr>
      <vt:lpstr>40.</vt:lpstr>
      <vt:lpstr>10.</vt:lpstr>
      <vt:lpstr>20.</vt:lpstr>
      <vt:lpstr>30.</vt:lpstr>
      <vt:lpstr>40.</vt:lpstr>
      <vt:lpstr>10.</vt:lpstr>
      <vt:lpstr>20.</vt:lpstr>
      <vt:lpstr>30.</vt:lpstr>
      <vt:lpstr>40.</vt:lpstr>
      <vt:lpstr>«Информационный коктейль»</vt:lpstr>
      <vt:lpstr>Подведение итогов</vt:lpstr>
      <vt:lpstr>10</vt:lpstr>
      <vt:lpstr>30</vt:lpstr>
    </vt:vector>
  </TitlesOfParts>
  <Company>ЛСШ № 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«Изобретение мыши» </dc:title>
  <dc:creator>Компьютер 6</dc:creator>
  <cp:lastModifiedBy>1</cp:lastModifiedBy>
  <cp:revision>92</cp:revision>
  <dcterms:created xsi:type="dcterms:W3CDTF">2009-10-05T10:44:52Z</dcterms:created>
  <dcterms:modified xsi:type="dcterms:W3CDTF">2014-02-11T13:53:37Z</dcterms:modified>
</cp:coreProperties>
</file>