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70" r:id="rId9"/>
    <p:sldId id="262" r:id="rId10"/>
    <p:sldId id="272" r:id="rId11"/>
    <p:sldId id="273" r:id="rId12"/>
    <p:sldId id="265" r:id="rId13"/>
    <p:sldId id="274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B1B"/>
    <a:srgbClr val="DA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6144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-licey22.edusite.ru/images/bo1y.gi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hyperlink" Target="http://www.smayli.ru/smile/edaa-799.html" TargetMode="Externa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microsoft.com/office/2007/relationships/hdphoto" Target="../media/hdphoto1.wdp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26428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357694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solidFill>
                  <a:schemeClr val="bg1"/>
                </a:solidFill>
              </a:rPr>
              <a:t>Здоровейску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85749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7286676" cy="150019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Путешествие   по    городу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7" name="Picture 34" descr="a39d897d7c7e83f9b139fb2c2d6bcab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2CBED"/>
              </a:clrFrom>
              <a:clrTo>
                <a:srgbClr val="62CB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946456_PoshdrawingsfromRobertFinale_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10"/>
            <a:ext cx="9144000" cy="6913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00092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КАФЕ    «Вкусной  и  здоровой  пищи»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Картинка 4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6644" y="2714620"/>
            <a:ext cx="378710" cy="34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1142984"/>
            <a:ext cx="67151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Правила приёма пищи: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     Перед каждой едой мыть руки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    Пища должна иметь привлекательный  вид,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          вкус  и  запах.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Принимать пищу нужно в одно и тоже время.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В начале еды полезно употреблять салаты, бульоны,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C00000"/>
                </a:solidFill>
              </a:rPr>
              <a:t>вредно: кофе, чай.          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Пищу  следует  тщательно пережёвывать.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Обязательно употреблять продукты, стимулирующие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   работу 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кишечника.</a:t>
            </a:r>
            <a:endParaRPr lang="ru-RU" sz="20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Избегать слишком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острой, солёной  пищи, а так же  не  злоупотреблять бутербродами, чипсами, сухариками и т.д.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Последний приём пищи – за 1,5-2 часа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           до сна.                                                                       </a:t>
            </a:r>
          </a:p>
          <a:p>
            <a:pPr marL="514350" indent="-514350" algn="ctr"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E63C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E63C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Picture 17" descr="http://www.smayli.ru/data/smiles/edaa-79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8808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285720" y="2571744"/>
            <a:ext cx="2071670" cy="2143140"/>
            <a:chOff x="495318" y="357166"/>
            <a:chExt cx="6934202" cy="4650668"/>
          </a:xfrm>
        </p:grpSpPr>
        <p:pic>
          <p:nvPicPr>
            <p:cNvPr id="6" name="Picture 7" descr="C:\Users\Светлана\Desktop\84927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6" y="1641829"/>
              <a:ext cx="1643074" cy="157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5" descr="Рисунок15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93572">
              <a:off x="3094783" y="3507636"/>
              <a:ext cx="1480469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6" descr="66903788_287e7fe6ff7f1e2dbc3b2ffe315330c0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18" y="357166"/>
              <a:ext cx="6648450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:\Users\Светлана\Desktop\imagesCA5M1P6I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95" y="2776543"/>
              <a:ext cx="1876425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" descr="http://t2.gstatic.com/images?q=tbn:ANd9GcTvv3gtRHCl_em85Xijqjv5sNFhmeUSe5tJTVvnXL_hLNlrOq9b"/>
          <p:cNvPicPr>
            <a:picLocks noChangeAspect="1" noChangeArrowheads="1"/>
          </p:cNvPicPr>
          <p:nvPr/>
        </p:nvPicPr>
        <p:blipFill>
          <a:blip r:embed="rId8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285728"/>
            <a:ext cx="1109685" cy="907930"/>
          </a:xfrm>
          <a:prstGeom prst="ellipse">
            <a:avLst/>
          </a:prstGeom>
          <a:noFill/>
        </p:spPr>
      </p:pic>
      <p:pic>
        <p:nvPicPr>
          <p:cNvPr id="11" name="Picture 13" descr="C:\Users\Светлана\Desktop\Рисунок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28604"/>
            <a:ext cx="928694" cy="750836"/>
          </a:xfrm>
          <a:prstGeom prst="ellipse">
            <a:avLst/>
          </a:prstGeom>
          <a:noFill/>
        </p:spPr>
      </p:pic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3643306" y="142852"/>
            <a:ext cx="1428760" cy="1190601"/>
            <a:chOff x="0" y="1328492"/>
            <a:chExt cx="6000760" cy="4619384"/>
          </a:xfrm>
        </p:grpSpPr>
        <p:pic>
          <p:nvPicPr>
            <p:cNvPr id="13" name="Picture 3" descr="C:\Users\Светлана\Desktop\125302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328492"/>
              <a:ext cx="2809892" cy="2243384"/>
            </a:xfrm>
            <a:prstGeom prst="ellipse">
              <a:avLst/>
            </a:prstGeom>
            <a:noFill/>
          </p:spPr>
        </p:pic>
        <p:pic>
          <p:nvPicPr>
            <p:cNvPr id="14" name="Picture 4" descr="C:\Users\Светлана\Desktop\mastava1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33" t="14999" r="8333" b="13333"/>
            <a:stretch>
              <a:fillRect/>
            </a:stretch>
          </p:blipFill>
          <p:spPr bwMode="auto">
            <a:xfrm>
              <a:off x="0" y="3429000"/>
              <a:ext cx="2928926" cy="251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C:\Users\Светлана\Desktop\grechnevaya-kasha-s-molokom_091124181248_091127081435_F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5" t="5882" r="4465" b="5882"/>
            <a:stretch>
              <a:fillRect/>
            </a:stretch>
          </p:blipFill>
          <p:spPr bwMode="auto">
            <a:xfrm>
              <a:off x="2285984" y="2428868"/>
              <a:ext cx="3714776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4" descr="C:\Users\Светлана\Desktop\Рисунок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5143512"/>
            <a:ext cx="1038230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C:\Users\Светлана\Desktop\Рисунок17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0058">
            <a:off x="7552635" y="5441589"/>
            <a:ext cx="1214429" cy="8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C:\Users\Светлана\Desktop\Рисунок1.png"/>
          <p:cNvPicPr>
            <a:picLocks noChangeAspect="1" noChangeArrowheads="1"/>
          </p:cNvPicPr>
          <p:nvPr/>
        </p:nvPicPr>
        <p:blipFill>
          <a:blip r:embed="rId15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6263">
            <a:off x="7770077" y="5784782"/>
            <a:ext cx="857256" cy="7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215174" y="5143512"/>
            <a:ext cx="1785982" cy="12858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536677" y="5607859"/>
            <a:ext cx="1571636" cy="357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4" descr="C:\Users\Светлана\Desktop\Рисунок10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5572140"/>
            <a:ext cx="642942" cy="53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85720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8" name="Picture 13" descr="C:\Users\Светлана\Desktop\Рисунок11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500702"/>
            <a:ext cx="722060" cy="65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785786" y="5500702"/>
            <a:ext cx="2000264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785786" y="5500702"/>
            <a:ext cx="1928826" cy="714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8a587dd7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6000768"/>
            <a:ext cx="7143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  ПОЛЕЗНЫХ СОВЕТОВ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урок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500438"/>
            <a:ext cx="1928826" cy="17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f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643314"/>
            <a:ext cx="20161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rot="5400000">
            <a:off x="821518" y="35683"/>
            <a:ext cx="3178966" cy="3964809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5" descr="Рисунок16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1010373" cy="9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Рисунок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571612"/>
            <a:ext cx="500066" cy="118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uman3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5716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e0c959e71197b87ae98cf4559b29b1d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2143116"/>
            <a:ext cx="876353" cy="119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Капля 9"/>
          <p:cNvSpPr/>
          <p:nvPr/>
        </p:nvSpPr>
        <p:spPr>
          <a:xfrm rot="6968192">
            <a:off x="5038302" y="87286"/>
            <a:ext cx="3261662" cy="3404315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121442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  <a:latin typeface="Monotype Corsiva" pitchFamily="66" charset="0"/>
              </a:rPr>
              <a:t>Чтоб  учиться  хорошо, Быть всегда  успешным,</a:t>
            </a: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latin typeface="Monotype Corsiva" pitchFamily="66" charset="0"/>
              </a:rPr>
              <a:t>Успевать везде , всегда </a:t>
            </a: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latin typeface="Monotype Corsiva" pitchFamily="66" charset="0"/>
              </a:rPr>
              <a:t>Тебе поможет  </a:t>
            </a:r>
            <a:r>
              <a:rPr lang="ru-RU" b="1" i="1" dirty="0" smtClean="0">
                <a:latin typeface="Monotype Corsiva" pitchFamily="66" charset="0"/>
              </a:rPr>
              <a:t>Режим дня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071546"/>
            <a:ext cx="8072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Режим  дня</a:t>
            </a:r>
            <a:r>
              <a:rPr lang="ru-RU" sz="4400" b="1" dirty="0" smtClean="0">
                <a:solidFill>
                  <a:srgbClr val="0000FF"/>
                </a:solidFill>
                <a:latin typeface="Monotype Corsiva" pitchFamily="66" charset="0"/>
              </a:rPr>
              <a:t>  </a:t>
            </a:r>
            <a:r>
              <a:rPr lang="ru-RU" sz="4400" b="1" dirty="0" smtClean="0">
                <a:solidFill>
                  <a:srgbClr val="0000FF"/>
                </a:solidFill>
              </a:rPr>
              <a:t>– это правильное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 распределение  времени,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 на  основные  жизненные 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 потребности  человека.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 bwMode="auto">
          <a:xfrm>
            <a:off x="447675" y="1123003"/>
            <a:ext cx="8229600" cy="47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7:00 – Подъем, умываемся (чистим зубы).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7:20 – Зарядка.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7:40 – Завтрак.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8:00 –  Дорога  в школу.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8:30 – 13.00 – Школа(учебные занятия).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13:20 – 13:55- Отдых (прогулка).</a:t>
            </a:r>
            <a:endParaRPr lang="ru-RU" sz="3200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14:00 – 14:30 – Обед.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14:30 – 16:00 -  Выполнение домашнего задания.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16:00 – 17:00 –  Посещение кружков, спортивных секций.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17:00 – 17:30 – Дорога  домой.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17:30 – 19:00 – Помощь по дому, игры.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19:00 – Ужин.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19:30 –  Просмотр детских фильмов, телепередач.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20:30 –  Второй ужин.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22:00 – Подготовка ко сну.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/>
              <a:t> 22:30 –   Сон.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6281" y="159123"/>
            <a:ext cx="784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Примерный  режим  дня  школьника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029" descr="c429ee41ba61t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>
            <a:fillRect/>
          </a:stretch>
        </p:blipFill>
        <p:spPr bwMode="auto">
          <a:xfrm>
            <a:off x="6329785" y="882183"/>
            <a:ext cx="876036" cy="88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270915985f52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56"/>
          <a:stretch>
            <a:fillRect/>
          </a:stretch>
        </p:blipFill>
        <p:spPr bwMode="auto">
          <a:xfrm>
            <a:off x="7108846" y="1462138"/>
            <a:ext cx="730618" cy="72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6ef2c4d023c6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3"/>
          <a:stretch>
            <a:fillRect/>
          </a:stretch>
        </p:blipFill>
        <p:spPr bwMode="auto">
          <a:xfrm>
            <a:off x="7713221" y="882183"/>
            <a:ext cx="814344" cy="84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0c6106eabbf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639" y="2062148"/>
            <a:ext cx="893217" cy="89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0" descr="7428d74289b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481" y="2147173"/>
            <a:ext cx="1127140" cy="8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4ca1f4b728bc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526" y="2721705"/>
            <a:ext cx="831461" cy="83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ost-53751-1221158065тб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299" y="4158086"/>
            <a:ext cx="927844" cy="91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3" descr="540bbb08e37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785" y="3375176"/>
            <a:ext cx="950466" cy="95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1" descr="53f2c2f77d9at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432" y="3322702"/>
            <a:ext cx="814707" cy="105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51f16850823bt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75"/>
          <a:stretch>
            <a:fillRect/>
          </a:stretch>
        </p:blipFill>
        <p:spPr bwMode="auto">
          <a:xfrm>
            <a:off x="6532702" y="4759252"/>
            <a:ext cx="907820" cy="8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b2fc97cbd319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539" y="4759252"/>
            <a:ext cx="819341" cy="77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852cb4bd7594t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>
            <a:fillRect/>
          </a:stretch>
        </p:blipFill>
        <p:spPr bwMode="auto">
          <a:xfrm>
            <a:off x="7339351" y="5501183"/>
            <a:ext cx="1000423" cy="10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444" y="901882"/>
            <a:ext cx="7128792" cy="43924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   ЗА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460" y="3284984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внимание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a278ac91b510614492aec55641c667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41" y="3933056"/>
            <a:ext cx="945811" cy="21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278ac91b510614492aec55641c667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71" y="188640"/>
            <a:ext cx="1029347" cy="177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презентации  использованы  интернет - ресурсы</a:t>
            </a:r>
            <a:r>
              <a:rPr lang="ru-RU" altLang="ru-RU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2060848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Автор </a:t>
            </a:r>
          </a:p>
          <a:p>
            <a:pPr algn="ctr"/>
            <a:r>
              <a:rPr lang="ru-RU" sz="2800" dirty="0" smtClean="0"/>
              <a:t> социальный педагог  ГБОУ АО СКОШ №15 </a:t>
            </a:r>
            <a:r>
              <a:rPr lang="ru-RU" sz="2800" dirty="0" err="1" smtClean="0"/>
              <a:t>Павлишинец</a:t>
            </a:r>
            <a:r>
              <a:rPr lang="ru-RU" sz="2800" dirty="0" smtClean="0"/>
              <a:t> Наталья Анатольевна</a:t>
            </a:r>
          </a:p>
          <a:p>
            <a:pPr algn="ctr"/>
            <a:r>
              <a:rPr lang="ru-RU" sz="2800" dirty="0" err="1" smtClean="0"/>
              <a:t>г.Северодвинск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884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39321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3429000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Остановка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« </a:t>
            </a:r>
            <a:r>
              <a:rPr lang="ru-RU" sz="6000" b="1" dirty="0" err="1" smtClean="0">
                <a:solidFill>
                  <a:schemeClr val="bg1"/>
                </a:solidFill>
              </a:rPr>
              <a:t>Мойдодыр</a:t>
            </a:r>
            <a:r>
              <a:rPr lang="ru-RU" sz="6000" b="1" dirty="0" smtClean="0">
                <a:solidFill>
                  <a:schemeClr val="bg1"/>
                </a:solidFill>
              </a:rPr>
              <a:t>»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\IMG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26500" y="1550879"/>
            <a:ext cx="5616624" cy="303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99992" y="116631"/>
            <a:ext cx="38884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Жил </a:t>
            </a:r>
            <a:r>
              <a:rPr lang="ru-RU" sz="2000" b="1" dirty="0"/>
              <a:t>на свете мальчик Саша,</a:t>
            </a:r>
            <a:br>
              <a:rPr lang="ru-RU" sz="2000" b="1" dirty="0"/>
            </a:br>
            <a:r>
              <a:rPr lang="ru-RU" sz="2000" b="1" dirty="0"/>
              <a:t>Трусил </a:t>
            </a:r>
            <a:r>
              <a:rPr lang="ru-RU" sz="2000" b="1" dirty="0" smtClean="0"/>
              <a:t>щётки</a:t>
            </a:r>
            <a:r>
              <a:rPr lang="ru-RU" sz="2000" b="1" dirty="0"/>
              <a:t>, а гребня</a:t>
            </a:r>
            <a:br>
              <a:rPr lang="ru-RU" sz="2000" b="1" dirty="0"/>
            </a:br>
            <a:r>
              <a:rPr lang="ru-RU" sz="2000" b="1" dirty="0"/>
              <a:t>Опасался как огня.</a:t>
            </a:r>
            <a:br>
              <a:rPr lang="ru-RU" sz="2000" b="1" dirty="0"/>
            </a:br>
            <a:r>
              <a:rPr lang="ru-RU" sz="2000" b="1" dirty="0" smtClean="0"/>
              <a:t>Позовёт </a:t>
            </a:r>
            <a:r>
              <a:rPr lang="ru-RU" sz="2000" b="1" dirty="0"/>
              <a:t>его мамаша,</a:t>
            </a:r>
            <a:br>
              <a:rPr lang="ru-RU" sz="2000" b="1" dirty="0"/>
            </a:br>
            <a:r>
              <a:rPr lang="ru-RU" sz="2000" b="1" dirty="0"/>
              <a:t>Хочет вымыть, причесать,</a:t>
            </a:r>
            <a:br>
              <a:rPr lang="ru-RU" sz="2000" b="1" dirty="0"/>
            </a:br>
            <a:r>
              <a:rPr lang="ru-RU" sz="2000" b="1" dirty="0"/>
              <a:t>Приодеть,— не тут-то было:</a:t>
            </a:r>
            <a:br>
              <a:rPr lang="ru-RU" sz="2000" b="1" dirty="0"/>
            </a:br>
            <a:r>
              <a:rPr lang="ru-RU" sz="2000" b="1" dirty="0"/>
              <a:t>Как увидит Саша мыло,</a:t>
            </a:r>
            <a:br>
              <a:rPr lang="ru-RU" sz="2000" b="1" dirty="0"/>
            </a:br>
            <a:r>
              <a:rPr lang="ru-RU" sz="2000" b="1" dirty="0" smtClean="0"/>
              <a:t>Заревёт </a:t>
            </a:r>
            <a:r>
              <a:rPr lang="ru-RU" sz="2000" b="1" dirty="0"/>
              <a:t>и ну бежать!</a:t>
            </a:r>
            <a:br>
              <a:rPr lang="ru-RU" sz="2000" b="1" dirty="0"/>
            </a:br>
            <a:r>
              <a:rPr lang="ru-RU" sz="2000" b="1" dirty="0"/>
              <a:t>Грязен сам, грязна рубашка,</a:t>
            </a:r>
            <a:br>
              <a:rPr lang="ru-RU" sz="2000" b="1" dirty="0"/>
            </a:br>
            <a:r>
              <a:rPr lang="ru-RU" sz="2000" b="1" dirty="0"/>
              <a:t>Локоть продран; волоса —</a:t>
            </a:r>
            <a:br>
              <a:rPr lang="ru-RU" sz="2000" b="1" dirty="0"/>
            </a:br>
            <a:r>
              <a:rPr lang="ru-RU" sz="2000" b="1" dirty="0"/>
              <a:t>Что дремучие леса.</a:t>
            </a:r>
            <a:br>
              <a:rPr lang="ru-RU" sz="2000" b="1" dirty="0"/>
            </a:br>
            <a:r>
              <a:rPr lang="ru-RU" sz="2000" b="1" dirty="0"/>
              <a:t>Вот он, Саша-Замарашка...</a:t>
            </a:r>
            <a:br>
              <a:rPr lang="ru-RU" sz="2000" b="1" dirty="0"/>
            </a:br>
            <a:r>
              <a:rPr lang="ru-RU" sz="2000" b="1" dirty="0"/>
              <a:t>Как ни билась с ним родня,</a:t>
            </a:r>
            <a:br>
              <a:rPr lang="ru-RU" sz="2000" b="1" dirty="0"/>
            </a:br>
            <a:r>
              <a:rPr lang="ru-RU" sz="2000" b="1" dirty="0"/>
              <a:t>Выходило проку мало,—</a:t>
            </a:r>
            <a:br>
              <a:rPr lang="ru-RU" sz="2000" b="1" dirty="0"/>
            </a:br>
            <a:r>
              <a:rPr lang="ru-RU" sz="2000" b="1" dirty="0"/>
              <a:t>Он боялся, как бывало,</a:t>
            </a:r>
            <a:br>
              <a:rPr lang="ru-RU" sz="2000" b="1" dirty="0"/>
            </a:br>
            <a:r>
              <a:rPr lang="ru-RU" sz="2000" b="1" dirty="0"/>
              <a:t>Мыла, </a:t>
            </a:r>
            <a:r>
              <a:rPr lang="ru-RU" sz="2000" b="1" dirty="0" smtClean="0"/>
              <a:t>щётки </a:t>
            </a:r>
            <a:r>
              <a:rPr lang="ru-RU" sz="2000" b="1" dirty="0"/>
              <a:t>и гребня!</a:t>
            </a:r>
            <a:br>
              <a:rPr lang="ru-RU" sz="2000" b="1" dirty="0"/>
            </a:br>
            <a:r>
              <a:rPr lang="ru-RU" sz="2000" b="1" dirty="0"/>
              <a:t>Кто ж виной, судите сами,</a:t>
            </a:r>
            <a:br>
              <a:rPr lang="ru-RU" sz="2000" b="1" dirty="0"/>
            </a:br>
            <a:r>
              <a:rPr lang="ru-RU" sz="2000" b="1" dirty="0"/>
              <a:t>Что немил наш мальчик всем,</a:t>
            </a:r>
            <a:br>
              <a:rPr lang="ru-RU" sz="2000" b="1" dirty="0"/>
            </a:br>
            <a:r>
              <a:rPr lang="ru-RU" sz="2000" b="1" dirty="0"/>
              <a:t>Что, обросши волосами,</a:t>
            </a:r>
            <a:br>
              <a:rPr lang="ru-RU" sz="2000" b="1" dirty="0"/>
            </a:br>
            <a:r>
              <a:rPr lang="ru-RU" sz="2000" b="1" dirty="0"/>
              <a:t>Стал </a:t>
            </a:r>
            <a:r>
              <a:rPr lang="ru-RU" sz="2000" b="1" dirty="0" err="1"/>
              <a:t>барбоскою</a:t>
            </a:r>
            <a:r>
              <a:rPr lang="ru-RU" sz="2000" b="1" dirty="0"/>
              <a:t> совсем?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1" y="6015031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САША-ЗАМАРАШКА</a:t>
            </a:r>
          </a:p>
          <a:p>
            <a:pPr algn="ctr"/>
            <a:r>
              <a:rPr lang="ru-RU" i="1" dirty="0"/>
              <a:t>К. Льдов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новая\IMG_000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50" y="184624"/>
            <a:ext cx="5135591" cy="410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49796" y="5229200"/>
            <a:ext cx="457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i="1" dirty="0" smtClean="0"/>
              <a:t>От простой воды и мыла</a:t>
            </a:r>
          </a:p>
          <a:p>
            <a:r>
              <a:rPr lang="ru-RU" sz="2800" b="1" i="1" dirty="0" smtClean="0"/>
              <a:t>У микробов тают силы…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21796" y="602384"/>
            <a:ext cx="40147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Надо, надо умываться</a:t>
            </a:r>
          </a:p>
          <a:p>
            <a:r>
              <a:rPr lang="ru-RU" sz="2400" b="1" dirty="0" smtClean="0"/>
              <a:t>По утрам и вечерам,</a:t>
            </a:r>
          </a:p>
          <a:p>
            <a:r>
              <a:rPr lang="ru-RU" sz="2400" b="1" dirty="0" smtClean="0"/>
              <a:t>А нечистым трубочистам</a:t>
            </a:r>
          </a:p>
          <a:p>
            <a:r>
              <a:rPr lang="ru-RU" sz="2400" b="1" dirty="0" smtClean="0"/>
              <a:t>Стыд и срам, стыд и срам!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12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новая\IMG_0002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571736" y="428604"/>
            <a:ext cx="4890226" cy="530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Капля 2"/>
          <p:cNvSpPr/>
          <p:nvPr/>
        </p:nvSpPr>
        <p:spPr>
          <a:xfrm>
            <a:off x="323528" y="4077072"/>
            <a:ext cx="3960440" cy="2160239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2882" y="4462816"/>
            <a:ext cx="3955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 здравствует мыло душистое!</a:t>
            </a:r>
          </a:p>
          <a:p>
            <a:r>
              <a:rPr lang="ru-RU" sz="2000" b="1" dirty="0" smtClean="0"/>
              <a:t>И полотенце пушистое,</a:t>
            </a:r>
          </a:p>
          <a:p>
            <a:r>
              <a:rPr lang="ru-RU" sz="2000" b="1" dirty="0" smtClean="0"/>
              <a:t>И зубной порошок,</a:t>
            </a:r>
          </a:p>
          <a:p>
            <a:r>
              <a:rPr lang="ru-RU" sz="2000" b="1" dirty="0" smtClean="0"/>
              <a:t>И густой гребешок!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528638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4582213"/>
            <a:ext cx="508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Речка  </a:t>
            </a:r>
            <a:r>
              <a:rPr lang="ru-RU" sz="4400" b="1" dirty="0" err="1" smtClean="0">
                <a:solidFill>
                  <a:schemeClr val="bg1"/>
                </a:solidFill>
              </a:rPr>
              <a:t>Закаляйка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248464746_33d50e04b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794" y="114298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Река   </a:t>
            </a:r>
            <a:r>
              <a:rPr lang="ru-RU" sz="4000" b="1" i="1" dirty="0" err="1" smtClean="0"/>
              <a:t>Закаляйка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507207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69057" y="0"/>
            <a:ext cx="689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Основные факторы закаливания - природные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  и доступные “Солнце, Воздух и Вода”</a:t>
            </a:r>
            <a:endParaRPr lang="ru-RU" sz="2400" b="1" dirty="0"/>
          </a:p>
        </p:txBody>
      </p:sp>
      <p:pic>
        <p:nvPicPr>
          <p:cNvPr id="9" name="Picture 3" descr="J02327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164" y="4714883"/>
            <a:ext cx="1373188" cy="1711325"/>
          </a:xfrm>
          <a:prstGeom prst="rect">
            <a:avLst/>
          </a:prstGeom>
          <a:noFill/>
        </p:spPr>
      </p:pic>
      <p:pic>
        <p:nvPicPr>
          <p:cNvPr id="11" name="Picture 11" descr="j03237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92" y="86297"/>
            <a:ext cx="1714512" cy="17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9" descr="1d622fabce89d32b4ea206673efef1b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0" y="754231"/>
            <a:ext cx="1285868" cy="112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103" y="906163"/>
            <a:ext cx="1349342" cy="1792200"/>
          </a:xfrm>
          <a:prstGeom prst="rect">
            <a:avLst/>
          </a:prstGeom>
        </p:spPr>
      </p:pic>
      <p:pic>
        <p:nvPicPr>
          <p:cNvPr id="3074" name="Picture 2" descr="G:\новая\IMG_0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394252"/>
            <a:ext cx="1440301" cy="164307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19" r="16249"/>
          <a:stretch/>
        </p:blipFill>
        <p:spPr>
          <a:xfrm>
            <a:off x="5629103" y="3458488"/>
            <a:ext cx="1552061" cy="1798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981" y="1887507"/>
            <a:ext cx="3561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8000"/>
                </a:solidFill>
              </a:rPr>
              <a:t>Говорил я им зимой: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</a:rPr>
              <a:t>Закалялись </a:t>
            </a:r>
            <a:r>
              <a:rPr lang="ru-RU" b="1" dirty="0">
                <a:solidFill>
                  <a:srgbClr val="008000"/>
                </a:solidFill>
              </a:rPr>
              <a:t>бы со мной!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Утром бег и душ бодрящий</a:t>
            </a:r>
            <a:r>
              <a:rPr lang="ru-RU" b="1" dirty="0" smtClean="0">
                <a:solidFill>
                  <a:srgbClr val="008000"/>
                </a:solidFill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</a:rPr>
              <a:t>Как </a:t>
            </a:r>
            <a:r>
              <a:rPr lang="ru-RU" b="1" dirty="0">
                <a:solidFill>
                  <a:srgbClr val="008000"/>
                </a:solidFill>
              </a:rPr>
              <a:t>для взрослых, настоящий!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На ночь - окна открывать,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</a:rPr>
              <a:t>Свежим </a:t>
            </a:r>
            <a:r>
              <a:rPr lang="ru-RU" b="1" dirty="0">
                <a:solidFill>
                  <a:srgbClr val="008000"/>
                </a:solidFill>
              </a:rPr>
              <a:t>воздухом дышать,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Ноги мыть водой холодной,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</a:rPr>
              <a:t>И </a:t>
            </a:r>
            <a:r>
              <a:rPr lang="ru-RU" b="1" dirty="0">
                <a:solidFill>
                  <a:srgbClr val="008000"/>
                </a:solidFill>
              </a:rPr>
              <a:t>тогда микроб голодный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Вас вовек не одолеет.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</a:rPr>
              <a:t>Не </a:t>
            </a:r>
            <a:r>
              <a:rPr lang="ru-RU" b="1" dirty="0">
                <a:solidFill>
                  <a:srgbClr val="008000"/>
                </a:solidFill>
              </a:rPr>
              <a:t>послушались, болеют…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562855"/>
            <a:ext cx="4006989" cy="187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8000"/>
                </a:solidFill>
              </a:rPr>
              <a:t>Поздно поняли мы</a:t>
            </a:r>
            <a:r>
              <a:rPr lang="ru-RU" b="1" dirty="0" smtClean="0">
                <a:solidFill>
                  <a:srgbClr val="008000"/>
                </a:solidFill>
              </a:rPr>
              <a:t>, </a:t>
            </a:r>
            <a:r>
              <a:rPr lang="ru-RU" b="1" dirty="0">
                <a:solidFill>
                  <a:srgbClr val="008000"/>
                </a:solidFill>
              </a:rPr>
              <a:t>братцы,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8000"/>
                </a:solidFill>
              </a:rPr>
              <a:t>К</a:t>
            </a:r>
            <a:r>
              <a:rPr lang="ru-RU" b="1" dirty="0" smtClean="0">
                <a:solidFill>
                  <a:srgbClr val="008000"/>
                </a:solidFill>
              </a:rPr>
              <a:t>ак </a:t>
            </a:r>
            <a:r>
              <a:rPr lang="ru-RU" b="1" dirty="0">
                <a:solidFill>
                  <a:srgbClr val="008000"/>
                </a:solidFill>
              </a:rPr>
              <a:t>полезно закаляться.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Кончим кашлять и чихать, 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Станем душ мы принимать </a:t>
            </a:r>
            <a:endParaRPr lang="ru-RU" b="1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8000"/>
                </a:solidFill>
              </a:rPr>
              <a:t>И</a:t>
            </a:r>
            <a:r>
              <a:rPr lang="ru-RU" b="1" dirty="0" smtClean="0">
                <a:solidFill>
                  <a:srgbClr val="008000"/>
                </a:solidFill>
              </a:rPr>
              <a:t>з </a:t>
            </a:r>
            <a:r>
              <a:rPr lang="ru-RU" b="1" dirty="0">
                <a:solidFill>
                  <a:srgbClr val="008000"/>
                </a:solidFill>
              </a:rPr>
              <a:t>водицы ледяной.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8000"/>
                </a:solidFill>
              </a:rPr>
              <a:t>Погодите, </a:t>
            </a:r>
            <a:r>
              <a:rPr lang="ru-RU" b="1" dirty="0" err="1" smtClean="0">
                <a:solidFill>
                  <a:srgbClr val="008000"/>
                </a:solidFill>
              </a:rPr>
              <a:t>ой-ё-ёй</a:t>
            </a:r>
            <a:r>
              <a:rPr lang="ru-RU" b="1" dirty="0">
                <a:solidFill>
                  <a:srgbClr val="008000"/>
                </a:solidFill>
              </a:rPr>
              <a:t>!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Крепким стать нельзя мгновенно!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Закаляйтесь </a:t>
            </a:r>
            <a:r>
              <a:rPr lang="ru-RU" b="1" dirty="0">
                <a:solidFill>
                  <a:srgbClr val="008000"/>
                </a:solidFill>
              </a:rPr>
              <a:t>постепенно!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 Анатольевна\Pictures\салаты\0919d2177036bb5ef49340109e23ed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28" y="5934670"/>
            <a:ext cx="60258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 сезонная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5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859" y="1350019"/>
            <a:ext cx="2745485" cy="2709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723" t="3246" r="13883" b="3395"/>
          <a:stretch/>
        </p:blipFill>
        <p:spPr>
          <a:xfrm>
            <a:off x="7020272" y="1710980"/>
            <a:ext cx="1988625" cy="3302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3"/>
          <a:stretch/>
        </p:blipFill>
        <p:spPr>
          <a:xfrm>
            <a:off x="1971260" y="3152657"/>
            <a:ext cx="1585364" cy="133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5" b="19179"/>
          <a:stretch/>
        </p:blipFill>
        <p:spPr>
          <a:xfrm>
            <a:off x="5039380" y="4331952"/>
            <a:ext cx="2052900" cy="1965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42" y="4331952"/>
            <a:ext cx="1564567" cy="1362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868373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980729"/>
            <a:ext cx="1584176" cy="1275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483" y="2038613"/>
            <a:ext cx="1568459" cy="1332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</a:rPr>
              <a:t>Одевайся  по  погоде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04" y="188640"/>
            <a:ext cx="0" cy="64807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6669360"/>
            <a:ext cx="87849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1111970"/>
            <a:ext cx="0" cy="54133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1520" y="6525344"/>
            <a:ext cx="7560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393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Наталья Анатольевна</cp:lastModifiedBy>
  <cp:revision>64</cp:revision>
  <dcterms:modified xsi:type="dcterms:W3CDTF">2014-02-25T20:57:53Z</dcterms:modified>
</cp:coreProperties>
</file>