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282" r:id="rId5"/>
    <p:sldId id="284" r:id="rId6"/>
    <p:sldId id="28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0872D-5030-429B-B603-D4208229AD3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B0A4-7764-4D4A-AF32-472D788A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96EF-0654-4138-B608-1092F9B71906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68F8-7727-4828-8DC0-1C09E14C355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46A7-33CD-4405-BC55-55C5A1B93072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FFC2F5-52BD-48AB-BCE5-78C5FC22C07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5C3F48-C1CD-46E5-A2B7-2A45E145DA6C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37FF59-71C2-4E8F-A606-FDF5B4F538F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DFB7-F328-428D-A7C9-BEFBD91E4438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9DAE-9348-48A4-A665-3EE53B254159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F9DFBD-F647-40B4-BAFE-3B1C70D702C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FABF-9627-4458-9D37-38CAB63B23F5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076A8C-460E-4D4B-AE1D-C9ECABE1C9A2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852D-F8C2-4AAC-AA52-7E1519026676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635207-DB98-4B54-8B64-389FD38D2B8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D8F-5226-45C5-AEAF-94D40BAAB473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F6D6-4755-44E3-9716-D5F231055A63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E39CB-28DF-4DE9-8732-0EBF5D698465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E4A1C-BE64-45E5-A43D-05C6433BCA61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603BA-E7F9-47C6-B053-4FA0E7A1134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AB3272-C51A-49D1-A7ED-84CE76B37272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F920-DD39-41C7-A40C-B32C060FCDE8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44497-A16F-494F-9BA4-FBF17AE2FBC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79F9-DD29-4BAE-B174-B6056EE425A7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653-CB73-497B-B736-AA2FB93EBE5A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EEE7B-8590-4102-9F4F-EDF323A76629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4EFF6-ECA9-4A2B-81A9-D0159F3F9AA4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45E33-FB7D-47BC-ACD2-83EFB5D9D09E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A6550-E9EA-4417-839A-AF892EBAA009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FFC2F5-52BD-48AB-BCE5-78C5FC22C07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C3F48-C1CD-46E5-A2B7-2A45E145DA6C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37FF59-71C2-4E8F-A606-FDF5B4F538F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CDFB7-F328-428D-A7C9-BEFBD91E4438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D9DAE-9348-48A4-A665-3EE53B254159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9DFBD-F647-40B4-BAFE-3B1C70D702C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B5D-1A93-4462-BD26-0AF14963B586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DFABF-9627-4458-9D37-38CAB63B23F5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076A8C-460E-4D4B-AE1D-C9ECABE1C9A2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635207-DB98-4B54-8B64-389FD38D2B80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0D8F-5226-45C5-AEAF-94D40BAAB473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BF6D6-4755-44E3-9716-D5F231055A63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100-BD2D-4A44-9C2E-40E39F6AD45B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9E40-3F9F-49AB-8A67-9428425C7592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8983-6CAD-4559-AB9F-27CDF0346797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7772-2A95-4262-A2B7-C82684F71951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7BD5-977E-4366-AAC7-C1E752358425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2568-C17B-4A82-8BE5-D8698E9689BF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40A405-C6C7-4B96-A248-89348FD11791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A9ED63-D85C-4563-AC7E-C0DE1EBEF6AF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422568-C17B-4A82-8BE5-D8698E9689BF}" type="datetime1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1CDF4A-9C54-4AB1-8A48-97A6EF83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oples.ru/friday/histori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42910" y="285728"/>
            <a:ext cx="80010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бюджетное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школа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вида) № 69 Курортного района Санкт-Петербурга.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ГБОУ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школа № 69)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2500306"/>
            <a:ext cx="5892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Шапиро Елена Николаевна</a:t>
            </a:r>
          </a:p>
          <a:p>
            <a:pPr algn="ctr"/>
            <a:r>
              <a:rPr lang="ru-RU" sz="2800" dirty="0" smtClean="0"/>
              <a:t>Учитель русского языка и литературы</a:t>
            </a:r>
          </a:p>
          <a:p>
            <a:pPr algn="ctr"/>
            <a:r>
              <a:rPr lang="ru-RU" sz="2800" dirty="0" smtClean="0"/>
              <a:t>Классный руководитель 6 класса.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4429132"/>
            <a:ext cx="4174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Презентация к классному часу</a:t>
            </a:r>
          </a:p>
          <a:p>
            <a:r>
              <a:rPr lang="ru-RU" sz="2400" dirty="0" smtClean="0"/>
              <a:t>«История олимпийских игр»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4180344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Древнегреческий историк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Тимей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ввёл особое олимпийское летоисчисление.</a:t>
            </a:r>
          </a:p>
          <a:p>
            <a:pPr marL="0" marR="0" lvl="0" indent="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Олимпийский праздник отмечали "между жатвой и сбором винограда". Он должен был повторяться через каждые четыре года, составлявших Олимпиаду – греческий «олимпийский» год. Следовательно, Олимпиада – это период из четырех календарных последовательных лет.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5" name="Picture 5" descr="http://glammilk.ru/wp-content/uploads/Ancient-Olympic-Games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428625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5042118"/>
            <a:ext cx="8858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в Греции установился обычай, по которому раз в четыре года греки откладывали оружие в сторону и отправлялись в Олимпию, чтобы восхищаться гармонично развитыми атлетами и славить богов.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7" name="Picture 3" descr="http://gorod.tomsk.ru/uploads/47343/1295083643/Olympic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1" cy="524096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4214818"/>
            <a:ext cx="88583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Более 11 веков в Олимпии проводились общегреческие Олимпийские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394 году Олимпийские игры, 293 по счету, были запрещены как языческое празднество  декретом римского императора Феодосия I Великого.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1" name="Picture 3" descr="http://tio.by/uploads/tinymce_images/OLIMPIA/3f203d34621855cfb001362930c655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8625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4786322"/>
            <a:ext cx="86439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конце 19 века Олимпийские Игры были возрождены по инициативе Пьера де Кубертена и стали самым популярным международным спортивным праздником современности.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 descr="http://kadin.npi-tu.ru/upload/image/_2012/23/Image0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06733"/>
          </a:xfrm>
          <a:prstGeom prst="rect">
            <a:avLst/>
          </a:prstGeom>
          <a:noFill/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715140" y="6500834"/>
            <a:ext cx="1285929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dirty="0" smtClean="0"/>
              <a:t>Вернуться к содержанию</a:t>
            </a:r>
            <a:endParaRPr lang="ru-RU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00694" y="0"/>
            <a:ext cx="1785950" cy="457200"/>
          </a:xfrm>
          <a:prstGeom prst="rect">
            <a:avLst/>
          </a:prstGeom>
          <a:noFill/>
        </p:spPr>
      </p:pic>
      <p:pic>
        <p:nvPicPr>
          <p:cNvPr id="2560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/>
          <a:stretch>
            <a:fillRect/>
          </a:stretch>
        </p:blipFill>
        <p:spPr bwMode="auto">
          <a:xfrm>
            <a:off x="7286645" y="0"/>
            <a:ext cx="1714512" cy="457200"/>
          </a:xfrm>
          <a:prstGeom prst="rect">
            <a:avLst/>
          </a:prstGeom>
          <a:noFill/>
        </p:spPr>
      </p:pic>
      <p:pic>
        <p:nvPicPr>
          <p:cNvPr id="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14744" y="0"/>
            <a:ext cx="1785950" cy="457200"/>
          </a:xfrm>
          <a:prstGeom prst="rect">
            <a:avLst/>
          </a:prstGeom>
          <a:noFill/>
        </p:spPr>
      </p:pic>
      <p:pic>
        <p:nvPicPr>
          <p:cNvPr id="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1928794" y="0"/>
            <a:ext cx="1785950" cy="457200"/>
          </a:xfrm>
          <a:prstGeom prst="rect">
            <a:avLst/>
          </a:prstGeom>
          <a:noFill/>
        </p:spPr>
      </p:pic>
      <p:pic>
        <p:nvPicPr>
          <p:cNvPr id="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0"/>
            <a:ext cx="1785950" cy="457200"/>
          </a:xfrm>
          <a:prstGeom prst="rect">
            <a:avLst/>
          </a:prstGeom>
          <a:noFill/>
        </p:spPr>
      </p:pic>
      <p:pic>
        <p:nvPicPr>
          <p:cNvPr id="7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7358050" y="6400800"/>
            <a:ext cx="1571668" cy="457200"/>
          </a:xfrm>
          <a:prstGeom prst="rect">
            <a:avLst/>
          </a:prstGeom>
          <a:noFill/>
        </p:spPr>
      </p:pic>
      <p:pic>
        <p:nvPicPr>
          <p:cNvPr id="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72132" y="6400800"/>
            <a:ext cx="1785950" cy="457200"/>
          </a:xfrm>
          <a:prstGeom prst="rect">
            <a:avLst/>
          </a:prstGeom>
          <a:noFill/>
        </p:spPr>
      </p:pic>
      <p:pic>
        <p:nvPicPr>
          <p:cNvPr id="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86182" y="6400800"/>
            <a:ext cx="1785950" cy="457200"/>
          </a:xfrm>
          <a:prstGeom prst="rect">
            <a:avLst/>
          </a:prstGeom>
          <a:noFill/>
        </p:spPr>
      </p:pic>
      <p:pic>
        <p:nvPicPr>
          <p:cNvPr id="1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000232" y="6400800"/>
            <a:ext cx="1785950" cy="457200"/>
          </a:xfrm>
          <a:prstGeom prst="rect">
            <a:avLst/>
          </a:prstGeom>
          <a:noFill/>
        </p:spPr>
      </p:pic>
      <p:pic>
        <p:nvPicPr>
          <p:cNvPr id="11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6400800"/>
            <a:ext cx="1785950" cy="457200"/>
          </a:xfrm>
          <a:prstGeom prst="rect">
            <a:avLst/>
          </a:prstGeom>
          <a:noFill/>
        </p:spPr>
      </p:pic>
      <p:pic>
        <p:nvPicPr>
          <p:cNvPr id="1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1021541"/>
            <a:ext cx="1785950" cy="457200"/>
          </a:xfrm>
          <a:prstGeom prst="rect">
            <a:avLst/>
          </a:prstGeom>
          <a:noFill/>
        </p:spPr>
      </p:pic>
      <p:pic>
        <p:nvPicPr>
          <p:cNvPr id="1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2807491"/>
            <a:ext cx="1785950" cy="457200"/>
          </a:xfrm>
          <a:prstGeom prst="rect">
            <a:avLst/>
          </a:prstGeom>
          <a:noFill/>
        </p:spPr>
      </p:pic>
      <p:pic>
        <p:nvPicPr>
          <p:cNvPr id="1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4593441"/>
            <a:ext cx="1785950" cy="457200"/>
          </a:xfrm>
          <a:prstGeom prst="rect">
            <a:avLst/>
          </a:prstGeom>
          <a:noFill/>
        </p:spPr>
      </p:pic>
      <p:pic>
        <p:nvPicPr>
          <p:cNvPr id="1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5379259"/>
            <a:ext cx="1785950" cy="457200"/>
          </a:xfrm>
          <a:prstGeom prst="rect">
            <a:avLst/>
          </a:prstGeom>
          <a:noFill/>
        </p:spPr>
      </p:pic>
      <p:pic>
        <p:nvPicPr>
          <p:cNvPr id="1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1021541"/>
            <a:ext cx="1785950" cy="457200"/>
          </a:xfrm>
          <a:prstGeom prst="rect">
            <a:avLst/>
          </a:prstGeom>
          <a:noFill/>
        </p:spPr>
      </p:pic>
      <p:pic>
        <p:nvPicPr>
          <p:cNvPr id="1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2807491"/>
            <a:ext cx="1785950" cy="457200"/>
          </a:xfrm>
          <a:prstGeom prst="rect">
            <a:avLst/>
          </a:prstGeom>
          <a:noFill/>
        </p:spPr>
      </p:pic>
      <p:pic>
        <p:nvPicPr>
          <p:cNvPr id="1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4593441"/>
            <a:ext cx="1785950" cy="457200"/>
          </a:xfrm>
          <a:prstGeom prst="rect">
            <a:avLst/>
          </a:prstGeom>
          <a:noFill/>
        </p:spPr>
      </p:pic>
      <p:pic>
        <p:nvPicPr>
          <p:cNvPr id="2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5307821"/>
            <a:ext cx="1785950" cy="457200"/>
          </a:xfrm>
          <a:prstGeom prst="rect">
            <a:avLst/>
          </a:prstGeom>
          <a:noFill/>
        </p:spPr>
      </p:pic>
      <p:pic>
        <p:nvPicPr>
          <p:cNvPr id="25604" name="Picture 4" descr="http://d.foto.radikal.ru/0607/8cd2b38368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3"/>
            <a:ext cx="8001056" cy="595969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85852" y="1571612"/>
            <a:ext cx="63363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Мифы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возникновении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Олимпийских игр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00694" y="0"/>
            <a:ext cx="1785950" cy="457200"/>
          </a:xfrm>
          <a:prstGeom prst="rect">
            <a:avLst/>
          </a:prstGeom>
          <a:noFill/>
        </p:spPr>
      </p:pic>
      <p:pic>
        <p:nvPicPr>
          <p:cNvPr id="2560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/>
          <a:stretch>
            <a:fillRect/>
          </a:stretch>
        </p:blipFill>
        <p:spPr bwMode="auto">
          <a:xfrm>
            <a:off x="7286645" y="0"/>
            <a:ext cx="1714512" cy="457200"/>
          </a:xfrm>
          <a:prstGeom prst="rect">
            <a:avLst/>
          </a:prstGeom>
          <a:noFill/>
        </p:spPr>
      </p:pic>
      <p:pic>
        <p:nvPicPr>
          <p:cNvPr id="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14744" y="0"/>
            <a:ext cx="1785950" cy="457200"/>
          </a:xfrm>
          <a:prstGeom prst="rect">
            <a:avLst/>
          </a:prstGeom>
          <a:noFill/>
        </p:spPr>
      </p:pic>
      <p:pic>
        <p:nvPicPr>
          <p:cNvPr id="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1928794" y="0"/>
            <a:ext cx="1785950" cy="457200"/>
          </a:xfrm>
          <a:prstGeom prst="rect">
            <a:avLst/>
          </a:prstGeom>
          <a:noFill/>
        </p:spPr>
      </p:pic>
      <p:pic>
        <p:nvPicPr>
          <p:cNvPr id="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0"/>
            <a:ext cx="1785950" cy="457200"/>
          </a:xfrm>
          <a:prstGeom prst="rect">
            <a:avLst/>
          </a:prstGeom>
          <a:noFill/>
        </p:spPr>
      </p:pic>
      <p:pic>
        <p:nvPicPr>
          <p:cNvPr id="7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7358050" y="6400800"/>
            <a:ext cx="1571668" cy="457200"/>
          </a:xfrm>
          <a:prstGeom prst="rect">
            <a:avLst/>
          </a:prstGeom>
          <a:noFill/>
        </p:spPr>
      </p:pic>
      <p:pic>
        <p:nvPicPr>
          <p:cNvPr id="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72132" y="6400800"/>
            <a:ext cx="1785950" cy="457200"/>
          </a:xfrm>
          <a:prstGeom prst="rect">
            <a:avLst/>
          </a:prstGeom>
          <a:noFill/>
        </p:spPr>
      </p:pic>
      <p:pic>
        <p:nvPicPr>
          <p:cNvPr id="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86182" y="6400800"/>
            <a:ext cx="1785950" cy="457200"/>
          </a:xfrm>
          <a:prstGeom prst="rect">
            <a:avLst/>
          </a:prstGeom>
          <a:noFill/>
        </p:spPr>
      </p:pic>
      <p:pic>
        <p:nvPicPr>
          <p:cNvPr id="1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000232" y="6400800"/>
            <a:ext cx="1785950" cy="457200"/>
          </a:xfrm>
          <a:prstGeom prst="rect">
            <a:avLst/>
          </a:prstGeom>
          <a:noFill/>
        </p:spPr>
      </p:pic>
      <p:pic>
        <p:nvPicPr>
          <p:cNvPr id="11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6400800"/>
            <a:ext cx="1785950" cy="457200"/>
          </a:xfrm>
          <a:prstGeom prst="rect">
            <a:avLst/>
          </a:prstGeom>
          <a:noFill/>
        </p:spPr>
      </p:pic>
      <p:pic>
        <p:nvPicPr>
          <p:cNvPr id="1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1021541"/>
            <a:ext cx="1785950" cy="457200"/>
          </a:xfrm>
          <a:prstGeom prst="rect">
            <a:avLst/>
          </a:prstGeom>
          <a:noFill/>
        </p:spPr>
      </p:pic>
      <p:pic>
        <p:nvPicPr>
          <p:cNvPr id="1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2807491"/>
            <a:ext cx="1785950" cy="457200"/>
          </a:xfrm>
          <a:prstGeom prst="rect">
            <a:avLst/>
          </a:prstGeom>
          <a:noFill/>
        </p:spPr>
      </p:pic>
      <p:pic>
        <p:nvPicPr>
          <p:cNvPr id="1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4593441"/>
            <a:ext cx="1785950" cy="457200"/>
          </a:xfrm>
          <a:prstGeom prst="rect">
            <a:avLst/>
          </a:prstGeom>
          <a:noFill/>
        </p:spPr>
      </p:pic>
      <p:pic>
        <p:nvPicPr>
          <p:cNvPr id="1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5379259"/>
            <a:ext cx="1785950" cy="457200"/>
          </a:xfrm>
          <a:prstGeom prst="rect">
            <a:avLst/>
          </a:prstGeom>
          <a:noFill/>
        </p:spPr>
      </p:pic>
      <p:pic>
        <p:nvPicPr>
          <p:cNvPr id="1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1021541"/>
            <a:ext cx="1785950" cy="457200"/>
          </a:xfrm>
          <a:prstGeom prst="rect">
            <a:avLst/>
          </a:prstGeom>
          <a:noFill/>
        </p:spPr>
      </p:pic>
      <p:pic>
        <p:nvPicPr>
          <p:cNvPr id="1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2807491"/>
            <a:ext cx="1785950" cy="457200"/>
          </a:xfrm>
          <a:prstGeom prst="rect">
            <a:avLst/>
          </a:prstGeom>
          <a:noFill/>
        </p:spPr>
      </p:pic>
      <p:pic>
        <p:nvPicPr>
          <p:cNvPr id="1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4593441"/>
            <a:ext cx="1785950" cy="457200"/>
          </a:xfrm>
          <a:prstGeom prst="rect">
            <a:avLst/>
          </a:prstGeom>
          <a:noFill/>
        </p:spPr>
      </p:pic>
      <p:pic>
        <p:nvPicPr>
          <p:cNvPr id="2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5307821"/>
            <a:ext cx="1785950" cy="457200"/>
          </a:xfrm>
          <a:prstGeom prst="rect">
            <a:avLst/>
          </a:prstGeom>
          <a:noFill/>
        </p:spPr>
      </p:pic>
      <p:pic>
        <p:nvPicPr>
          <p:cNvPr id="25604" name="Picture 4" descr="http://d.foto.radikal.ru/0607/8cd2b383682f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71472" y="428603"/>
            <a:ext cx="8001056" cy="595969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42910" y="428604"/>
            <a:ext cx="3567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Миф первый</a:t>
            </a:r>
            <a:endParaRPr lang="ru-RU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48" y="1857364"/>
            <a:ext cx="76530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Зевс в смертельной схватке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победил своего отца Крона,</a:t>
            </a:r>
          </a:p>
          <a:p>
            <a:r>
              <a:rPr lang="ru-RU" sz="2800" b="1" i="1" dirty="0" smtClean="0">
                <a:latin typeface="Book Antiqua" pitchFamily="18" charset="0"/>
              </a:rPr>
              <a:t> который пожирал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Собственных  детей.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Зевс освободил своих братьев и</a:t>
            </a:r>
          </a:p>
          <a:p>
            <a:r>
              <a:rPr lang="ru-RU" sz="2800" b="1" i="1" dirty="0" smtClean="0">
                <a:latin typeface="Book Antiqua" pitchFamily="18" charset="0"/>
              </a:rPr>
              <a:t>сестёр. В честь этого радостного события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Зевс повелел проводить игры, которые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назвали Олимпийскими, поскольку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проходили они у подножия горы Олимп.</a:t>
            </a:r>
            <a:endParaRPr lang="ru-RU" sz="2800" b="1" i="1" dirty="0">
              <a:latin typeface="Book Antiqua" pitchFamily="18" charset="0"/>
            </a:endParaRPr>
          </a:p>
        </p:txBody>
      </p:sp>
      <p:pic>
        <p:nvPicPr>
          <p:cNvPr id="26627" name="Picture 3" descr="http://myfhology.info/gods/greece-gods/zeus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500042"/>
            <a:ext cx="2500306" cy="312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00694" y="0"/>
            <a:ext cx="1785950" cy="457200"/>
          </a:xfrm>
          <a:prstGeom prst="rect">
            <a:avLst/>
          </a:prstGeom>
          <a:noFill/>
        </p:spPr>
      </p:pic>
      <p:pic>
        <p:nvPicPr>
          <p:cNvPr id="2560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/>
          <a:stretch>
            <a:fillRect/>
          </a:stretch>
        </p:blipFill>
        <p:spPr bwMode="auto">
          <a:xfrm>
            <a:off x="7286645" y="0"/>
            <a:ext cx="1714512" cy="457200"/>
          </a:xfrm>
          <a:prstGeom prst="rect">
            <a:avLst/>
          </a:prstGeom>
          <a:noFill/>
        </p:spPr>
      </p:pic>
      <p:pic>
        <p:nvPicPr>
          <p:cNvPr id="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14744" y="0"/>
            <a:ext cx="1785950" cy="457200"/>
          </a:xfrm>
          <a:prstGeom prst="rect">
            <a:avLst/>
          </a:prstGeom>
          <a:noFill/>
        </p:spPr>
      </p:pic>
      <p:pic>
        <p:nvPicPr>
          <p:cNvPr id="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1928794" y="0"/>
            <a:ext cx="1785950" cy="457200"/>
          </a:xfrm>
          <a:prstGeom prst="rect">
            <a:avLst/>
          </a:prstGeom>
          <a:noFill/>
        </p:spPr>
      </p:pic>
      <p:pic>
        <p:nvPicPr>
          <p:cNvPr id="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0"/>
            <a:ext cx="1785950" cy="457200"/>
          </a:xfrm>
          <a:prstGeom prst="rect">
            <a:avLst/>
          </a:prstGeom>
          <a:noFill/>
        </p:spPr>
      </p:pic>
      <p:pic>
        <p:nvPicPr>
          <p:cNvPr id="7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7358050" y="6400800"/>
            <a:ext cx="1571668" cy="457200"/>
          </a:xfrm>
          <a:prstGeom prst="rect">
            <a:avLst/>
          </a:prstGeom>
          <a:noFill/>
        </p:spPr>
      </p:pic>
      <p:pic>
        <p:nvPicPr>
          <p:cNvPr id="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72132" y="6400800"/>
            <a:ext cx="1785950" cy="457200"/>
          </a:xfrm>
          <a:prstGeom prst="rect">
            <a:avLst/>
          </a:prstGeom>
          <a:noFill/>
        </p:spPr>
      </p:pic>
      <p:pic>
        <p:nvPicPr>
          <p:cNvPr id="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86182" y="6400800"/>
            <a:ext cx="1785950" cy="457200"/>
          </a:xfrm>
          <a:prstGeom prst="rect">
            <a:avLst/>
          </a:prstGeom>
          <a:noFill/>
        </p:spPr>
      </p:pic>
      <p:pic>
        <p:nvPicPr>
          <p:cNvPr id="1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000232" y="6400800"/>
            <a:ext cx="1785950" cy="457200"/>
          </a:xfrm>
          <a:prstGeom prst="rect">
            <a:avLst/>
          </a:prstGeom>
          <a:noFill/>
        </p:spPr>
      </p:pic>
      <p:pic>
        <p:nvPicPr>
          <p:cNvPr id="11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6400800"/>
            <a:ext cx="1785950" cy="457200"/>
          </a:xfrm>
          <a:prstGeom prst="rect">
            <a:avLst/>
          </a:prstGeom>
          <a:noFill/>
        </p:spPr>
      </p:pic>
      <p:pic>
        <p:nvPicPr>
          <p:cNvPr id="1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1021541"/>
            <a:ext cx="1785950" cy="457200"/>
          </a:xfrm>
          <a:prstGeom prst="rect">
            <a:avLst/>
          </a:prstGeom>
          <a:noFill/>
        </p:spPr>
      </p:pic>
      <p:pic>
        <p:nvPicPr>
          <p:cNvPr id="1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2807491"/>
            <a:ext cx="1785950" cy="457200"/>
          </a:xfrm>
          <a:prstGeom prst="rect">
            <a:avLst/>
          </a:prstGeom>
          <a:noFill/>
        </p:spPr>
      </p:pic>
      <p:pic>
        <p:nvPicPr>
          <p:cNvPr id="1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4593441"/>
            <a:ext cx="1785950" cy="457200"/>
          </a:xfrm>
          <a:prstGeom prst="rect">
            <a:avLst/>
          </a:prstGeom>
          <a:noFill/>
        </p:spPr>
      </p:pic>
      <p:pic>
        <p:nvPicPr>
          <p:cNvPr id="1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5379259"/>
            <a:ext cx="1785950" cy="457200"/>
          </a:xfrm>
          <a:prstGeom prst="rect">
            <a:avLst/>
          </a:prstGeom>
          <a:noFill/>
        </p:spPr>
      </p:pic>
      <p:pic>
        <p:nvPicPr>
          <p:cNvPr id="1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1021541"/>
            <a:ext cx="1785950" cy="457200"/>
          </a:xfrm>
          <a:prstGeom prst="rect">
            <a:avLst/>
          </a:prstGeom>
          <a:noFill/>
        </p:spPr>
      </p:pic>
      <p:pic>
        <p:nvPicPr>
          <p:cNvPr id="1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2807491"/>
            <a:ext cx="1785950" cy="457200"/>
          </a:xfrm>
          <a:prstGeom prst="rect">
            <a:avLst/>
          </a:prstGeom>
          <a:noFill/>
        </p:spPr>
      </p:pic>
      <p:pic>
        <p:nvPicPr>
          <p:cNvPr id="1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4593441"/>
            <a:ext cx="1785950" cy="457200"/>
          </a:xfrm>
          <a:prstGeom prst="rect">
            <a:avLst/>
          </a:prstGeom>
          <a:noFill/>
        </p:spPr>
      </p:pic>
      <p:pic>
        <p:nvPicPr>
          <p:cNvPr id="2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5307821"/>
            <a:ext cx="1785950" cy="457200"/>
          </a:xfrm>
          <a:prstGeom prst="rect">
            <a:avLst/>
          </a:prstGeom>
          <a:noFill/>
        </p:spPr>
      </p:pic>
      <p:pic>
        <p:nvPicPr>
          <p:cNvPr id="25604" name="Picture 4" descr="http://d.foto.radikal.ru/0607/8cd2b383682f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71472" y="428603"/>
            <a:ext cx="8001056" cy="595969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42910" y="428604"/>
            <a:ext cx="3962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Book Antiqua" pitchFamily="18" charset="0"/>
                <a:cs typeface="Courier New" pitchFamily="49" charset="0"/>
              </a:rPr>
              <a:t>Миф</a:t>
            </a:r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 второй</a:t>
            </a:r>
            <a:endParaRPr lang="ru-RU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321" y="1285860"/>
            <a:ext cx="85186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Геракл – сын Зевса отмерил</a:t>
            </a:r>
          </a:p>
          <a:p>
            <a:r>
              <a:rPr lang="ru-RU" sz="2800" b="1" dirty="0" smtClean="0">
                <a:latin typeface="Book Antiqua" pitchFamily="18" charset="0"/>
              </a:rPr>
              <a:t> собственными стопами</a:t>
            </a:r>
          </a:p>
          <a:p>
            <a:r>
              <a:rPr lang="ru-RU" sz="2800" b="1" dirty="0" smtClean="0">
                <a:latin typeface="Book Antiqua" pitchFamily="18" charset="0"/>
              </a:rPr>
              <a:t> дистанцию для бега, которая</a:t>
            </a:r>
          </a:p>
          <a:p>
            <a:r>
              <a:rPr lang="ru-RU" sz="2800" b="1" dirty="0" smtClean="0">
                <a:latin typeface="Book Antiqua" pitchFamily="18" charset="0"/>
              </a:rPr>
              <a:t>составляла 600 стоп. Именно </a:t>
            </a:r>
          </a:p>
          <a:p>
            <a:r>
              <a:rPr lang="ru-RU" sz="2800" b="1" dirty="0" smtClean="0">
                <a:latin typeface="Book Antiqua" pitchFamily="18" charset="0"/>
              </a:rPr>
              <a:t>так появилась мера длины, </a:t>
            </a:r>
          </a:p>
          <a:p>
            <a:r>
              <a:rPr lang="ru-RU" sz="2800" b="1" dirty="0" smtClean="0">
                <a:latin typeface="Book Antiqua" pitchFamily="18" charset="0"/>
              </a:rPr>
              <a:t>которая называлась «стадия».</a:t>
            </a:r>
          </a:p>
          <a:p>
            <a:r>
              <a:rPr lang="ru-RU" sz="2800" b="1" dirty="0" smtClean="0">
                <a:latin typeface="Book Antiqua" pitchFamily="18" charset="0"/>
              </a:rPr>
              <a:t>От этого названия и возникло слово «стадион».</a:t>
            </a:r>
          </a:p>
          <a:p>
            <a:r>
              <a:rPr lang="ru-RU" sz="2800" b="1" dirty="0" smtClean="0">
                <a:latin typeface="Book Antiqua" pitchFamily="18" charset="0"/>
              </a:rPr>
              <a:t>Долгое время спортсмены выявляли</a:t>
            </a:r>
          </a:p>
          <a:p>
            <a:r>
              <a:rPr lang="ru-RU" sz="2800" b="1" dirty="0" smtClean="0">
                <a:latin typeface="Book Antiqua" pitchFamily="18" charset="0"/>
              </a:rPr>
              <a:t>победителей только в беге на стадии, пока</a:t>
            </a:r>
          </a:p>
          <a:p>
            <a:r>
              <a:rPr lang="ru-RU" sz="2800" b="1" dirty="0" smtClean="0">
                <a:latin typeface="Book Antiqua" pitchFamily="18" charset="0"/>
              </a:rPr>
              <a:t>Геракл не ввёл другие дисциплины. Одна</a:t>
            </a:r>
          </a:p>
          <a:p>
            <a:r>
              <a:rPr lang="ru-RU" sz="2800" b="1" dirty="0" smtClean="0">
                <a:latin typeface="Book Antiqua" pitchFamily="18" charset="0"/>
              </a:rPr>
              <a:t>из них – панкратион – вид спорта, который</a:t>
            </a:r>
          </a:p>
          <a:p>
            <a:r>
              <a:rPr lang="ru-RU" sz="2800" b="1" dirty="0" smtClean="0">
                <a:latin typeface="Book Antiqua" pitchFamily="18" charset="0"/>
              </a:rPr>
              <a:t>соединяет в себе кулачный бой и борьбу.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26" name="Рисунок 25" descr="1266527437_170220105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428604"/>
            <a:ext cx="241103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00694" y="0"/>
            <a:ext cx="1785950" cy="457200"/>
          </a:xfrm>
          <a:prstGeom prst="rect">
            <a:avLst/>
          </a:prstGeom>
          <a:noFill/>
        </p:spPr>
      </p:pic>
      <p:pic>
        <p:nvPicPr>
          <p:cNvPr id="2560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/>
          <a:stretch>
            <a:fillRect/>
          </a:stretch>
        </p:blipFill>
        <p:spPr bwMode="auto">
          <a:xfrm>
            <a:off x="7286645" y="0"/>
            <a:ext cx="1714512" cy="457200"/>
          </a:xfrm>
          <a:prstGeom prst="rect">
            <a:avLst/>
          </a:prstGeom>
          <a:noFill/>
        </p:spPr>
      </p:pic>
      <p:pic>
        <p:nvPicPr>
          <p:cNvPr id="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14744" y="0"/>
            <a:ext cx="1785950" cy="457200"/>
          </a:xfrm>
          <a:prstGeom prst="rect">
            <a:avLst/>
          </a:prstGeom>
          <a:noFill/>
        </p:spPr>
      </p:pic>
      <p:pic>
        <p:nvPicPr>
          <p:cNvPr id="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1928794" y="0"/>
            <a:ext cx="1785950" cy="457200"/>
          </a:xfrm>
          <a:prstGeom prst="rect">
            <a:avLst/>
          </a:prstGeom>
          <a:noFill/>
        </p:spPr>
      </p:pic>
      <p:pic>
        <p:nvPicPr>
          <p:cNvPr id="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0"/>
            <a:ext cx="1785950" cy="457200"/>
          </a:xfrm>
          <a:prstGeom prst="rect">
            <a:avLst/>
          </a:prstGeom>
          <a:noFill/>
        </p:spPr>
      </p:pic>
      <p:pic>
        <p:nvPicPr>
          <p:cNvPr id="7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7358050" y="6400800"/>
            <a:ext cx="1571668" cy="457200"/>
          </a:xfrm>
          <a:prstGeom prst="rect">
            <a:avLst/>
          </a:prstGeom>
          <a:noFill/>
        </p:spPr>
      </p:pic>
      <p:pic>
        <p:nvPicPr>
          <p:cNvPr id="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5572132" y="6400800"/>
            <a:ext cx="1785950" cy="457200"/>
          </a:xfrm>
          <a:prstGeom prst="rect">
            <a:avLst/>
          </a:prstGeom>
          <a:noFill/>
        </p:spPr>
      </p:pic>
      <p:pic>
        <p:nvPicPr>
          <p:cNvPr id="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3786182" y="6400800"/>
            <a:ext cx="1785950" cy="457200"/>
          </a:xfrm>
          <a:prstGeom prst="rect">
            <a:avLst/>
          </a:prstGeom>
          <a:noFill/>
        </p:spPr>
      </p:pic>
      <p:pic>
        <p:nvPicPr>
          <p:cNvPr id="1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000232" y="6400800"/>
            <a:ext cx="1785950" cy="457200"/>
          </a:xfrm>
          <a:prstGeom prst="rect">
            <a:avLst/>
          </a:prstGeom>
          <a:noFill/>
        </p:spPr>
      </p:pic>
      <p:pic>
        <p:nvPicPr>
          <p:cNvPr id="11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>
            <a:off x="214282" y="6400800"/>
            <a:ext cx="1785950" cy="457200"/>
          </a:xfrm>
          <a:prstGeom prst="rect">
            <a:avLst/>
          </a:prstGeom>
          <a:noFill/>
        </p:spPr>
      </p:pic>
      <p:pic>
        <p:nvPicPr>
          <p:cNvPr id="12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1021541"/>
            <a:ext cx="1785950" cy="457200"/>
          </a:xfrm>
          <a:prstGeom prst="rect">
            <a:avLst/>
          </a:prstGeom>
          <a:noFill/>
        </p:spPr>
      </p:pic>
      <p:pic>
        <p:nvPicPr>
          <p:cNvPr id="13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2807491"/>
            <a:ext cx="1785950" cy="457200"/>
          </a:xfrm>
          <a:prstGeom prst="rect">
            <a:avLst/>
          </a:prstGeom>
          <a:noFill/>
        </p:spPr>
      </p:pic>
      <p:pic>
        <p:nvPicPr>
          <p:cNvPr id="14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4593441"/>
            <a:ext cx="1785950" cy="457200"/>
          </a:xfrm>
          <a:prstGeom prst="rect">
            <a:avLst/>
          </a:prstGeom>
          <a:noFill/>
        </p:spPr>
      </p:pic>
      <p:pic>
        <p:nvPicPr>
          <p:cNvPr id="15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16200000">
            <a:off x="-521531" y="5379259"/>
            <a:ext cx="1785950" cy="457200"/>
          </a:xfrm>
          <a:prstGeom prst="rect">
            <a:avLst/>
          </a:prstGeom>
          <a:noFill/>
        </p:spPr>
      </p:pic>
      <p:pic>
        <p:nvPicPr>
          <p:cNvPr id="16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1021541"/>
            <a:ext cx="1785950" cy="457200"/>
          </a:xfrm>
          <a:prstGeom prst="rect">
            <a:avLst/>
          </a:prstGeom>
          <a:noFill/>
        </p:spPr>
      </p:pic>
      <p:pic>
        <p:nvPicPr>
          <p:cNvPr id="18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2807491"/>
            <a:ext cx="1785950" cy="457200"/>
          </a:xfrm>
          <a:prstGeom prst="rect">
            <a:avLst/>
          </a:prstGeom>
          <a:noFill/>
        </p:spPr>
      </p:pic>
      <p:pic>
        <p:nvPicPr>
          <p:cNvPr id="19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4593441"/>
            <a:ext cx="1785950" cy="457200"/>
          </a:xfrm>
          <a:prstGeom prst="rect">
            <a:avLst/>
          </a:prstGeom>
          <a:noFill/>
        </p:spPr>
      </p:pic>
      <p:pic>
        <p:nvPicPr>
          <p:cNvPr id="20" name="Picture 2" descr="http://www.antique-jewelry-investor.com/images/629B3-greek-key.gif"/>
          <p:cNvPicPr>
            <a:picLocks noChangeAspect="1" noChangeArrowheads="1"/>
          </p:cNvPicPr>
          <p:nvPr/>
        </p:nvPicPr>
        <p:blipFill>
          <a:blip r:embed="rId2"/>
          <a:srcRect l="3704" r="3702"/>
          <a:stretch>
            <a:fillRect/>
          </a:stretch>
        </p:blipFill>
        <p:spPr bwMode="auto">
          <a:xfrm rot="5400000">
            <a:off x="7836715" y="5307821"/>
            <a:ext cx="1785950" cy="457200"/>
          </a:xfrm>
          <a:prstGeom prst="rect">
            <a:avLst/>
          </a:prstGeom>
          <a:noFill/>
        </p:spPr>
      </p:pic>
      <p:pic>
        <p:nvPicPr>
          <p:cNvPr id="25604" name="Picture 4" descr="http://d.foto.radikal.ru/0607/8cd2b383682f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71472" y="428603"/>
            <a:ext cx="8001056" cy="595969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42910" y="428604"/>
            <a:ext cx="3962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Book Antiqua" pitchFamily="18" charset="0"/>
                <a:cs typeface="Courier New" pitchFamily="49" charset="0"/>
              </a:rPr>
              <a:t>Миф</a:t>
            </a:r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 третий</a:t>
            </a:r>
            <a:endParaRPr lang="ru-RU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1357298"/>
            <a:ext cx="75520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Олимпийские игры</a:t>
            </a:r>
          </a:p>
          <a:p>
            <a:r>
              <a:rPr lang="ru-RU" sz="2800" b="1" i="1" dirty="0" smtClean="0">
                <a:latin typeface="Book Antiqua" pitchFamily="18" charset="0"/>
              </a:rPr>
              <a:t> учредили в честь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победы в состязаниях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на колесницах </a:t>
            </a:r>
            <a:r>
              <a:rPr lang="ru-RU" sz="2800" b="1" i="1" dirty="0" err="1" smtClean="0">
                <a:latin typeface="Book Antiqua" pitchFamily="18" charset="0"/>
              </a:rPr>
              <a:t>Пелопса</a:t>
            </a:r>
            <a:r>
              <a:rPr lang="ru-RU" sz="2800" b="1" i="1" dirty="0" smtClean="0">
                <a:latin typeface="Book Antiqua" pitchFamily="18" charset="0"/>
              </a:rPr>
              <a:t>,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внука Зевса, над царём города </a:t>
            </a:r>
            <a:r>
              <a:rPr lang="ru-RU" sz="2800" b="1" i="1" dirty="0" err="1" smtClean="0">
                <a:latin typeface="Book Antiqua" pitchFamily="18" charset="0"/>
              </a:rPr>
              <a:t>Писы</a:t>
            </a:r>
            <a:endParaRPr lang="ru-RU" sz="2800" b="1" i="1" dirty="0" smtClean="0">
              <a:latin typeface="Book Antiqua" pitchFamily="18" charset="0"/>
            </a:endParaRPr>
          </a:p>
          <a:p>
            <a:r>
              <a:rPr lang="ru-RU" sz="2800" b="1" i="1" dirty="0" err="1" smtClean="0">
                <a:latin typeface="Book Antiqua" pitchFamily="18" charset="0"/>
              </a:rPr>
              <a:t>Эномаем</a:t>
            </a:r>
            <a:r>
              <a:rPr lang="ru-RU" sz="2800" b="1" i="1" dirty="0" smtClean="0">
                <a:latin typeface="Book Antiqua" pitchFamily="18" charset="0"/>
              </a:rPr>
              <a:t>. В благодарность за победу</a:t>
            </a:r>
          </a:p>
          <a:p>
            <a:r>
              <a:rPr lang="ru-RU" sz="2800" b="1" i="1" dirty="0" err="1" smtClean="0">
                <a:latin typeface="Book Antiqua" pitchFamily="18" charset="0"/>
              </a:rPr>
              <a:t>Пелопс</a:t>
            </a:r>
            <a:r>
              <a:rPr lang="ru-RU" sz="2800" b="1" i="1" dirty="0" smtClean="0">
                <a:latin typeface="Book Antiqua" pitchFamily="18" charset="0"/>
              </a:rPr>
              <a:t> воздвиг святилище в Олимпии.</a:t>
            </a:r>
          </a:p>
          <a:p>
            <a:r>
              <a:rPr lang="ru-RU" sz="2800" b="1" i="1" dirty="0" smtClean="0">
                <a:latin typeface="Book Antiqua" pitchFamily="18" charset="0"/>
              </a:rPr>
              <a:t>Там он приносил жертвы. А ещё он учредил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Олимпийские игры. Благодаря </a:t>
            </a:r>
            <a:r>
              <a:rPr lang="ru-RU" sz="2800" b="1" i="1" dirty="0" err="1" smtClean="0">
                <a:latin typeface="Book Antiqua" pitchFamily="18" charset="0"/>
              </a:rPr>
              <a:t>Пелопсу</a:t>
            </a:r>
            <a:endParaRPr lang="ru-RU" sz="2800" b="1" i="1" dirty="0" smtClean="0">
              <a:latin typeface="Book Antiqua" pitchFamily="18" charset="0"/>
            </a:endParaRPr>
          </a:p>
          <a:p>
            <a:r>
              <a:rPr lang="ru-RU" sz="2800" b="1" i="1" dirty="0" smtClean="0">
                <a:latin typeface="Book Antiqua" pitchFamily="18" charset="0"/>
              </a:rPr>
              <a:t>Олимпийские игры стали традиционными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и их стали проводить раз в четыре года.</a:t>
            </a:r>
            <a:endParaRPr lang="ru-RU" sz="2800" b="1" i="1" dirty="0">
              <a:latin typeface="Book Antiqua" pitchFamily="18" charset="0"/>
            </a:endParaRPr>
          </a:p>
        </p:txBody>
      </p:sp>
      <p:pic>
        <p:nvPicPr>
          <p:cNvPr id="28674" name="Picture 2" descr="http://intoclassics.net/_nw/302/625384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9" y="500042"/>
            <a:ext cx="3857620" cy="229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57950" y="6215082"/>
            <a:ext cx="1285929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dirty="0" smtClean="0">
                <a:hlinkClick r:id="rId5" action="ppaction://hlinksldjump"/>
              </a:rPr>
              <a:t>Вернуться к содержанию</a:t>
            </a:r>
            <a:endParaRPr lang="ru-RU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285860"/>
            <a:ext cx="7560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Олимпийского огня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700" name="Picture 4" descr="http://funportal.info/smiles/smile2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1164442" cy="1293825"/>
          </a:xfrm>
          <a:prstGeom prst="rect">
            <a:avLst/>
          </a:prstGeom>
          <a:noFill/>
        </p:spPr>
      </p:pic>
      <p:pic>
        <p:nvPicPr>
          <p:cNvPr id="29702" name="Picture 6" descr="http://smayli.ru/data/smiles/ogon-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93465">
            <a:off x="2143108" y="2809864"/>
            <a:ext cx="2286016" cy="457203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xn----7sbabax0aazlfpq3j.xn--p1ai/wp-content/uploads/2013/07/737dfbde-83e4-46dc-aef1-04dc4dad3e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481765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14282" y="5072074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</a:t>
            </a:r>
            <a:r>
              <a:rPr lang="ru-RU" sz="2400" b="1" i="1" dirty="0" smtClean="0"/>
              <a:t>Олимпийский огонь – один из символов</a:t>
            </a:r>
          </a:p>
          <a:p>
            <a:r>
              <a:rPr lang="ru-RU" sz="2400" b="1" i="1" dirty="0" smtClean="0"/>
              <a:t>Олимпийских игр. Этот огонь зажигают</a:t>
            </a:r>
          </a:p>
          <a:p>
            <a:r>
              <a:rPr lang="ru-RU" sz="2400" b="1" i="1" dirty="0" smtClean="0"/>
              <a:t>в городе проведения Игр во время их открытия, и он горит непрерывно до их окончания.</a:t>
            </a:r>
            <a:endParaRPr lang="ru-RU" sz="2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00042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Содержание</a:t>
            </a:r>
            <a:endParaRPr lang="ru-RU" sz="3600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142976" y="1571612"/>
            <a:ext cx="651011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История Олимпийских игр</a:t>
            </a:r>
            <a:endParaRPr lang="ru-RU" sz="3600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142976" y="2428868"/>
            <a:ext cx="605967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Мифы о возникновении </a:t>
            </a:r>
          </a:p>
          <a:p>
            <a:r>
              <a:rPr lang="ru-RU" sz="3600" dirty="0" smtClean="0"/>
              <a:t>Олимпийских игр</a:t>
            </a:r>
            <a:endParaRPr lang="ru-RU" sz="3600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142976" y="3857628"/>
            <a:ext cx="69926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История Олимпийского огня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ridus.ru/_ah/img/bUXbvrR_JSjyNVRHHsGKF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9083" y="285728"/>
            <a:ext cx="5160739" cy="34290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81708" y="428604"/>
            <a:ext cx="43156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Олимпийский огонь</a:t>
            </a:r>
          </a:p>
          <a:p>
            <a:r>
              <a:rPr lang="ru-RU" sz="2400" b="1" i="1" dirty="0" smtClean="0"/>
              <a:t>известен с античных</a:t>
            </a:r>
          </a:p>
          <a:p>
            <a:r>
              <a:rPr lang="ru-RU" sz="2400" b="1" i="1" dirty="0" smtClean="0"/>
              <a:t>времён.</a:t>
            </a:r>
          </a:p>
          <a:p>
            <a:r>
              <a:rPr lang="ru-RU" sz="2400" b="1" i="1" dirty="0" smtClean="0"/>
              <a:t>Его зажигали в храме</a:t>
            </a:r>
          </a:p>
          <a:p>
            <a:r>
              <a:rPr lang="ru-RU" sz="2400" b="1" i="1" dirty="0" smtClean="0"/>
              <a:t>Богини Геры в Олимпии.</a:t>
            </a:r>
          </a:p>
          <a:p>
            <a:r>
              <a:rPr lang="ru-RU" sz="2400" b="1" i="1" dirty="0" smtClean="0"/>
              <a:t>Затем огонь несли</a:t>
            </a:r>
          </a:p>
          <a:p>
            <a:r>
              <a:rPr lang="ru-RU" sz="2400" b="1" i="1" dirty="0" smtClean="0"/>
              <a:t>в Афины.</a:t>
            </a:r>
            <a:endParaRPr lang="ru-RU" sz="2400" b="1" i="1" dirty="0"/>
          </a:p>
        </p:txBody>
      </p:sp>
      <p:pic>
        <p:nvPicPr>
          <p:cNvPr id="45064" name="Picture 8" descr="http://www.aventine.de/grafik/aventin-facke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28250"/>
            <a:ext cx="1357322" cy="307880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http://file.krasnet.ru/files/%D0%BF%D1%80%D0%BE%D0%BC%D0%B5%D1%82%D0%B5%D0%B9%2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142984"/>
            <a:ext cx="5349662" cy="5200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000628" y="1285860"/>
            <a:ext cx="41248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Традиция зажжения</a:t>
            </a:r>
          </a:p>
          <a:p>
            <a:r>
              <a:rPr lang="ru-RU" sz="2400" b="1" i="1" dirty="0" smtClean="0"/>
              <a:t>Огня связана с именем</a:t>
            </a:r>
          </a:p>
          <a:p>
            <a:r>
              <a:rPr lang="ru-RU" sz="2400" b="1" i="1" dirty="0" smtClean="0"/>
              <a:t>титана и защитника</a:t>
            </a:r>
          </a:p>
          <a:p>
            <a:r>
              <a:rPr lang="ru-RU" sz="2400" b="1" i="1" dirty="0" smtClean="0"/>
              <a:t>людей Прометея, </a:t>
            </a:r>
          </a:p>
          <a:p>
            <a:r>
              <a:rPr lang="ru-RU" sz="2400" b="1" i="1" dirty="0" smtClean="0"/>
              <a:t>Который похитил </a:t>
            </a:r>
          </a:p>
          <a:p>
            <a:r>
              <a:rPr lang="ru-RU" sz="2400" b="1" i="1" dirty="0" smtClean="0"/>
              <a:t>огонь у богов  с Олимпа </a:t>
            </a:r>
          </a:p>
          <a:p>
            <a:r>
              <a:rPr lang="ru-RU" sz="2400" b="1" i="1" dirty="0" smtClean="0"/>
              <a:t>и отдал его людям.</a:t>
            </a:r>
            <a:endParaRPr lang="ru-RU" sz="24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.championat.com/i/article/68/52/1390806852_b_v-1928-godu-olimpijskij-ogon-vpervye-zazhgli-na-stadione-letnikh-igr-v-amsterd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85794"/>
            <a:ext cx="4572008" cy="496571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42844" y="785794"/>
            <a:ext cx="48686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Традицию зажигать</a:t>
            </a:r>
          </a:p>
          <a:p>
            <a:r>
              <a:rPr lang="ru-RU" sz="3200" b="1" i="1" dirty="0" smtClean="0"/>
              <a:t> огонь во время игр</a:t>
            </a:r>
          </a:p>
          <a:p>
            <a:r>
              <a:rPr lang="ru-RU" sz="3200" b="1" i="1" dirty="0" smtClean="0"/>
              <a:t> возродили </a:t>
            </a:r>
          </a:p>
          <a:p>
            <a:r>
              <a:rPr lang="ru-RU" sz="3200" b="1" i="1" dirty="0" smtClean="0"/>
              <a:t>в 1928 году </a:t>
            </a:r>
          </a:p>
          <a:p>
            <a:r>
              <a:rPr lang="ru-RU" sz="3200" b="1" i="1" dirty="0" smtClean="0"/>
              <a:t>на летних</a:t>
            </a:r>
          </a:p>
          <a:p>
            <a:r>
              <a:rPr lang="ru-RU" sz="3200" b="1" i="1" dirty="0" smtClean="0"/>
              <a:t>Олимпийских</a:t>
            </a:r>
          </a:p>
          <a:p>
            <a:r>
              <a:rPr lang="ru-RU" sz="3200" b="1" i="1" dirty="0" smtClean="0"/>
              <a:t> играх</a:t>
            </a:r>
          </a:p>
          <a:p>
            <a:r>
              <a:rPr lang="ru-RU" sz="3200" b="1" i="1" dirty="0" smtClean="0"/>
              <a:t>В Амстердаме.</a:t>
            </a:r>
            <a:endParaRPr lang="ru-RU" sz="32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 эстафета Олимпийского огня была проведена во время Игр 1936 года, проводившихся в Берлине, Германия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8100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26-летний немецкий бегун Зигфрид Эйфриг завершает первую эстафету Олимпийского огня в Берлине, 1936 год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38100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714744" y="214290"/>
            <a:ext cx="55579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Первая эстафета</a:t>
            </a:r>
          </a:p>
          <a:p>
            <a:r>
              <a:rPr lang="ru-RU" sz="2800" b="1" i="1" dirty="0" smtClean="0"/>
              <a:t>Олимпийского огня</a:t>
            </a:r>
          </a:p>
          <a:p>
            <a:r>
              <a:rPr lang="ru-RU" sz="2800" b="1" i="1" dirty="0" smtClean="0"/>
              <a:t>берёт начало </a:t>
            </a:r>
          </a:p>
          <a:p>
            <a:r>
              <a:rPr lang="ru-RU" sz="2800" b="1" i="1" dirty="0" smtClean="0"/>
              <a:t>с Олимпиады в Берлине</a:t>
            </a:r>
          </a:p>
          <a:p>
            <a:r>
              <a:rPr lang="ru-RU" sz="2800" b="1" i="1" dirty="0" smtClean="0"/>
              <a:t>в 1936 году.</a:t>
            </a:r>
          </a:p>
          <a:p>
            <a:r>
              <a:rPr lang="ru-RU" sz="2800" b="1" i="1" dirty="0" smtClean="0"/>
              <a:t>Тогда пламя преодолело</a:t>
            </a:r>
          </a:p>
          <a:p>
            <a:r>
              <a:rPr lang="ru-RU" sz="2800" b="1" i="1" dirty="0" smtClean="0"/>
              <a:t>более 3 тысяч километров,</a:t>
            </a:r>
          </a:p>
          <a:p>
            <a:r>
              <a:rPr lang="ru-RU" sz="2800" b="1" i="1" dirty="0" smtClean="0"/>
              <a:t>прежде чем попасть</a:t>
            </a:r>
          </a:p>
          <a:p>
            <a:r>
              <a:rPr lang="ru-RU" sz="2800" b="1" i="1" dirty="0" smtClean="0"/>
              <a:t>из Греции в Германию.</a:t>
            </a:r>
            <a:endParaRPr lang="ru-RU" sz="2800" b="1" i="1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714744" y="5072074"/>
            <a:ext cx="3143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26-летний немецкий бегун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Зигфрид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Эйфриг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завершает первую эстафету Олимпийского огня в Берлине, 1936 год.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34" y="4286256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 настоящее время церемония зажжения олимпийского огня проводится за несколько месяцев до начала Игр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 греческом городе Олимпия на том самом месте, где в древности стоял храм Геры.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 descr="http://cdn3.img22.ria.ru/images/64506/46/645064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15172" cy="387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2844" y="4919008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По традиции факел с Олимпийским огнем несут бегуны, которые передают его друг другу. Быть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факелоносцем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считается большой честью, часто участие в эстафете принимают известные спортсмены.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9" name="Picture 3" descr="http://85.233.76.51/photo/f/67007/big_%D0%AD%D1%81%D1%82%D0%B0%D1%84%D0%B5%D1%82%D0%B0_%D0%BE%D0%B3%D0%BD%D1%8F_%D0%A1%D0%BE%D1%87%D0%B8_%D0%92%D0%9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326400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1" name="Picture 5" descr="http://www.sovsport.ru/s/user/IZHmBmLTFfFMgm5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500306"/>
            <a:ext cx="2238130" cy="239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имнаст Ли Нинь доставляет Олимпийский факел на Церемонии открытия Игр на Национальном стадионе в Пекине, 8 августа 2008 года.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714620"/>
            <a:ext cx="2071702" cy="173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Участник демонстрации в знак протеста против нарушения прав человека в Китае и действий в Тибете пытается выхватить Олимпийский факел из рук телеведущего и факелоносца Кони Хук на этапе эстафеты доставки огня в Пекине, КНР, 2008 год.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142852"/>
            <a:ext cx="2000264" cy="328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Уэнди Крейг-Дункан, морской биолог, на Большом Барьерном рифе, Австралия, несет Сиднейский Олимпийский факел под водой, 2000 год.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357166"/>
            <a:ext cx="33813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770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http://smayli.ru/data/smiles/ogon-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3465">
            <a:off x="4470149" y="1662722"/>
            <a:ext cx="228601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8662" y="642918"/>
            <a:ext cx="67120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Список использованных источников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80954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Энциклопедия олимпийского спорта. Под редакцией</a:t>
            </a:r>
          </a:p>
          <a:p>
            <a:pPr marL="342900" indent="-342900"/>
            <a:r>
              <a:rPr lang="ru-RU" dirty="0" err="1" smtClean="0"/>
              <a:t>В.Н.Платонова.-Киев</a:t>
            </a:r>
            <a:r>
              <a:rPr lang="ru-RU" dirty="0" smtClean="0"/>
              <a:t>: Олимпийская литература, 2002-2004г.</a:t>
            </a:r>
          </a:p>
          <a:p>
            <a:pPr marL="342900" indent="-342900"/>
            <a:r>
              <a:rPr lang="ru-RU" dirty="0" smtClean="0"/>
              <a:t>2. Г.Т.Питерских. История Олимпийских игр в вопросах и ответах.-</a:t>
            </a:r>
          </a:p>
          <a:p>
            <a:pPr marL="342900" indent="-342900"/>
            <a:r>
              <a:rPr lang="ru-RU" dirty="0" smtClean="0"/>
              <a:t>М: Русское слово, 2012 г.</a:t>
            </a:r>
          </a:p>
          <a:p>
            <a:pPr marL="342900" indent="-342900"/>
            <a:r>
              <a:rPr lang="ru-RU" dirty="0" smtClean="0"/>
              <a:t>3.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//www.peoples.ru/friday/histori</a:t>
            </a:r>
            <a:r>
              <a:rPr lang="en-US" dirty="0" smtClean="0"/>
              <a:t> 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k.ru/upload/iblock_mk/475/1e/4a/af/DETAIL_PICTURE_716456_55957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461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Олимпийских игр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324school.spb.ru/olympic/images/olym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4587734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472" y="5000636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ервая известная нам Олимпиада с древности проходила в 776 г. до нашей эры.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286388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Каждые Олимпийские игры превращались в праздник для народа, своего рода конгресс для правителей и философов, конкурс для скульпторов и поэтов.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http://images.shouyou.com/2013/news/2013/08/27/20130827095639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01056" cy="51006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857760"/>
            <a:ext cx="7547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Олимпиады возвеличивали человека</a:t>
            </a:r>
          </a:p>
        </p:txBody>
      </p:sp>
      <p:pic>
        <p:nvPicPr>
          <p:cNvPr id="16386" name="Picture 2" descr="http://2014god.com/wp-content/uploads/2013/10/olim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50" y="0"/>
            <a:ext cx="9217750" cy="428625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FFF200">
                <a:alpha val="8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обедителю игр   воздавали </a:t>
            </a:r>
            <a:r>
              <a:rPr lang="ru-RU" sz="3200" dirty="0"/>
              <a:t>почести, </a:t>
            </a:r>
            <a:r>
              <a:rPr lang="ru-RU" sz="3200" dirty="0" smtClean="0"/>
              <a:t>в </a:t>
            </a:r>
            <a:r>
              <a:rPr lang="ru-RU" sz="3200" dirty="0"/>
              <a:t>их честь создавались памятники при жизни, слагались хвалебные оды, устраивались пиры</a:t>
            </a:r>
          </a:p>
        </p:txBody>
      </p:sp>
      <p:pic>
        <p:nvPicPr>
          <p:cNvPr id="17410" name="Picture 2" descr="http://www.licey.net/war/images/book1/gre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25" y="0"/>
            <a:ext cx="9152225" cy="471488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4714884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Олимпийский герой въезжал в родной город на колеснице, одетый в пурпур, увенчанный венком, въезжал не через обычные ворота, а через пролом в стене, который в тот же день заделывали, чтобы олимпийская победа вошла в город и никогда не покидала 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7" name="Picture 5" descr="http://psyjournals.ru/files/8320/IMG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467822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749457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Центром олимпийского мира древности был священный округ Зевса в Олимпии — роща вдоль реки </a:t>
            </a:r>
            <a:r>
              <a:rPr lang="ru-RU" sz="2800" dirty="0" err="1" smtClean="0"/>
              <a:t>Алфей</a:t>
            </a:r>
            <a:r>
              <a:rPr lang="ru-RU" sz="2800" dirty="0" smtClean="0"/>
              <a:t>. </a:t>
            </a:r>
            <a:r>
              <a:rPr lang="ru-RU" sz="2800" dirty="0"/>
              <a:t>Впоследствии возле священной Олимпии вырос одноименный городок. В этом прекрасном городке почти триста раз устраивались традиционные общегреческие состязания в честь бога-громовержца Зевса. </a:t>
            </a:r>
          </a:p>
        </p:txBody>
      </p:sp>
      <p:pic>
        <p:nvPicPr>
          <p:cNvPr id="19460" name="Picture 4" descr="http://olympic.uz/upload/files/olymp_games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57628"/>
          </a:xfrm>
          <a:prstGeom prst="rect">
            <a:avLst/>
          </a:prstGeom>
          <a:noFill/>
        </p:spPr>
      </p:pic>
      <p:pic>
        <p:nvPicPr>
          <p:cNvPr id="19462" name="Picture 6" descr="http://ilyahov.ru/wp-content/uploads/2011/03/zeu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538418" cy="37524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F4A-9C54-4AB1-8A48-97A6EF83AE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827</Words>
  <Application>Microsoft Office PowerPoint</Application>
  <PresentationFormat>Экран (4:3)</PresentationFormat>
  <Paragraphs>138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 Office</vt:lpstr>
      <vt:lpstr>Эркер</vt:lpstr>
      <vt:lpstr>Аспект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30</cp:revision>
  <dcterms:created xsi:type="dcterms:W3CDTF">2014-02-08T21:57:25Z</dcterms:created>
  <dcterms:modified xsi:type="dcterms:W3CDTF">2014-03-02T15:00:34Z</dcterms:modified>
</cp:coreProperties>
</file>