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57" r:id="rId5"/>
    <p:sldId id="261" r:id="rId6"/>
    <p:sldId id="260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20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2D80E-4C93-4C57-9FD7-27F246C7236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D2F61-96F8-4A00-B36D-E64EDAB0C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D2F61-96F8-4A00-B36D-E64EDAB0C7A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D2F61-96F8-4A00-B36D-E64EDAB0C7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D2F61-96F8-4A00-B36D-E64EDAB0C7A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D2F61-96F8-4A00-B36D-E64EDAB0C7A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D2F61-96F8-4A00-B36D-E64EDAB0C7A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D2F61-96F8-4A00-B36D-E64EDAB0C7A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D2F61-96F8-4A00-B36D-E64EDAB0C7A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863-0459-4524-912C-6757B610BF0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4E1-1915-456D-B5BC-9467B4B76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863-0459-4524-912C-6757B610BF0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4E1-1915-456D-B5BC-9467B4B76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863-0459-4524-912C-6757B610BF0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4E1-1915-456D-B5BC-9467B4B76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863-0459-4524-912C-6757B610BF0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4E1-1915-456D-B5BC-9467B4B76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863-0459-4524-912C-6757B610BF0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4E1-1915-456D-B5BC-9467B4B76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863-0459-4524-912C-6757B610BF0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4E1-1915-456D-B5BC-9467B4B76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863-0459-4524-912C-6757B610BF0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4E1-1915-456D-B5BC-9467B4B76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863-0459-4524-912C-6757B610BF0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4E1-1915-456D-B5BC-9467B4B76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863-0459-4524-912C-6757B610BF0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4E1-1915-456D-B5BC-9467B4B76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863-0459-4524-912C-6757B610BF0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4E1-1915-456D-B5BC-9467B4B76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8863-0459-4524-912C-6757B610BF0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C4E1-1915-456D-B5BC-9467B4B76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38863-0459-4524-912C-6757B610BF0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CC4E1-1915-456D-B5BC-9467B4B76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295753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Терминология </a:t>
            </a: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ручных работ. 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выполнения ручных стежков и строчек. </a:t>
            </a:r>
            <a:endParaRPr lang="ru-RU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технологии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Кишова Ольга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натольевна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357166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МОУ ИРМО «Уриковская СОШ»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357166"/>
            <a:ext cx="5767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Пришивание пуговиц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428596" y="1428736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5500694" y="1428736"/>
            <a:ext cx="278608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3357562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образования ножки можно использовать спичку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3429000"/>
            <a:ext cx="357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Ножку пуговицы несколько раз обкручивают ниткой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214818"/>
            <a:ext cx="471490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00298" y="6286520"/>
            <a:ext cx="3405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пришивания пуговиц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428604"/>
            <a:ext cx="3875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Проверь себя. 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1214422"/>
            <a:ext cx="34167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solidFill>
                  <a:srgbClr val="7030A0"/>
                </a:solidFill>
              </a:rPr>
              <a:t>1.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стежок?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785926"/>
            <a:ext cx="7935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переплетение ниток между двумя проколами иглы.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2214554"/>
            <a:ext cx="46474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Что называют строчкой?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2928934"/>
            <a:ext cx="530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ряд повторяющихся стежков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3571876"/>
            <a:ext cx="76438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По назначению ручные строчки делятся на две группы. На какие?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42976" y="4572008"/>
            <a:ext cx="6837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Строчки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временного и постоянного назначени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Инструктаж по технике безопасности.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Иглы и булавки хранить в подушечке или в игольнице, шить с напёрстком.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Нельзя иглу и булавки брать в рот, вкалывать в одежду.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Сломанную иглу не выбрасывать, а класть в специально отведённую для этого коробку.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Ножницы, иглы и булавки хранить в рабочей коробке.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Класть ножницы сомкнутыми лезвиями от работающего.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Передают ножницы кольцами вперёд, держась за сомкнутые лезвия.</a:t>
            </a:r>
          </a:p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14290"/>
            <a:ext cx="1214446" cy="1252117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620845" y="285728"/>
            <a:ext cx="1308873" cy="1214446"/>
          </a:xfrm>
          <a:prstGeom prst="rect">
            <a:avLst/>
          </a:prstGeom>
          <a:ln w="57150" cmpd="thickThin">
            <a:solidFill>
              <a:schemeClr val="tx1"/>
            </a:solidFill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6400" y="6000768"/>
            <a:ext cx="2147600" cy="642942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рабочего места.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57214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Рабочее место должно быть хорошо освещено, свет должен падать с левой стороны.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Расстояние от глаз до работы должно составлять примерно 30 сантиметров.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Сидеть надо прямо, касаясь корпусом спинки стула.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Перед началом работы и после окончания работы нужно вымыть руки.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011354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Правильная посадка во время работы заключается в следующем: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2714644"/>
          </a:xfrm>
        </p:spPr>
        <p:txBody>
          <a:bodyPr>
            <a:noAutofit/>
          </a:bodyPr>
          <a:lstStyle/>
          <a:p>
            <a:pPr lvl="0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Ноги должны твёрдо опираться всей подошвой о пол.</a:t>
            </a:r>
          </a:p>
          <a:p>
            <a:pPr lvl="0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Корпус надо держать прямо или слегка наклонить вперёд.</a:t>
            </a:r>
          </a:p>
          <a:p>
            <a:pPr lvl="0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Голову слегка наклонить вперёд.</a:t>
            </a:r>
          </a:p>
          <a:p>
            <a:pPr lvl="0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Нельзя опираться грудью о стол.</a:t>
            </a:r>
          </a:p>
          <a:p>
            <a:pPr lvl="0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Руки должны быть согнуты в локтях, и отставать от корпуса не более чем на 10 см.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>
          <a:xfrm>
            <a:off x="642910" y="3429000"/>
            <a:ext cx="3009515" cy="32146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>
          <a:xfrm>
            <a:off x="5572132" y="3357562"/>
            <a:ext cx="2786082" cy="330417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44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Практическая работа «Выполнение ручных стежков и строчек». </a:t>
            </a: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64" y="1928801"/>
          <a:ext cx="8429716" cy="4288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863"/>
                <a:gridCol w="4098853"/>
              </a:tblGrid>
              <a:tr h="58840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(термин)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Образец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6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Смётывание</a:t>
                      </a:r>
                      <a:endParaRPr lang="ru-RU" sz="2000" b="1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(сметать)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6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Намётывание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(наметать)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6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Замётывание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(заметать)</a:t>
                      </a:r>
                    </a:p>
                  </a:txBody>
                  <a:tcPr marL="59765" marR="59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44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Пришить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428596" y="5500702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428596" y="214290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7929586" y="214290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7929586" y="5786454"/>
            <a:ext cx="1000132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143372" y="357166"/>
            <a:ext cx="914400" cy="9144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0" y="2571744"/>
            <a:ext cx="785818" cy="7143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65402E-6 L 0.00157 -0.725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11748E-6 L 0.78906 -0.00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10916E-6 L 0.00799 0.779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022E-6 L -0.82673 2.960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1.48011E-7 C 0.15417 -1.48011E-7 0.27987 0.17461 0.27987 0.38945 C 0.27987 0.60453 0.15417 0.7796 0.00017 0.7796 C -0.154 0.7796 -0.27882 0.60453 -0.27882 0.38945 C -0.27882 0.17461 -0.154 -1.48011E-7 0.00017 -1.48011E-7 Z " pathEditMode="relative" rAng="0" ptsTypes="fffff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9227 C 0.00834 0.25162 0.10816 0.37419 0.23056 0.37419 C 0.35643 0.37419 0.45712 0.25162 0.45712 0.09227 C 0.45712 -0.06707 0.55747 -0.18941 0.68368 -0.18941 C 0.80573 -0.18941 0.90625 -0.06707 0.90625 0.09227 " pathEditMode="relative" rAng="0" ptsTypes="fffff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01295E-7 L -0.81111 -0.807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" y="-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06 -0.0074 L -0.01424 0.758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" y="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80781 " pathEditMode="relative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3472 -0.01041 " pathEditMode="relative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2" animBg="1"/>
      <p:bldP spid="4" grpId="3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214290"/>
            <a:ext cx="8229600" cy="12144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Практическая работа «Выполнение ручных стежков и строчек».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64" y="1928801"/>
          <a:ext cx="8429716" cy="4288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863"/>
                <a:gridCol w="4098853"/>
              </a:tblGrid>
              <a:tr h="58840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(термин)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Образец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6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Смётывание</a:t>
                      </a:r>
                      <a:endParaRPr lang="ru-RU" sz="2000" b="1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(сметать)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6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Намётывание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(наметать)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62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Замётывание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(заметать)</a:t>
                      </a:r>
                    </a:p>
                  </a:txBody>
                  <a:tcPr marL="59765" marR="59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44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Пришить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4546" y="1857364"/>
            <a:ext cx="4714908" cy="47149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14422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Оформить практическую работу в альбоме или на листах А4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2000240"/>
            <a:ext cx="41434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ИРМО «Уриковская СОШ»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«Ручные стежки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строчки»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Фамилия имя ,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Проверил: учитель технологии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Ф.И.О.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000108"/>
            <a:ext cx="814393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урок.</a:t>
            </a:r>
          </a:p>
          <a:p>
            <a:pPr algn="ctr"/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43890" cy="1643074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ru-RU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Ознакомить учащихся с терминологией, применяемой при выполнении ручных работ, с приёмами выполнения ручных стежков и строчек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Повторение изученного материала </a:t>
            </a: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928670"/>
            <a:ext cx="85011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Что изучает раздел технологии «Материаловедение»?</a:t>
            </a:r>
          </a:p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357298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Строение 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свойства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материалов.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785926"/>
            <a:ext cx="2989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Что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такое волокно?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357222" y="2143116"/>
            <a:ext cx="9644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Гибкое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прочное тело, длина которого в несколько раз превышает его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ширину.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500306"/>
            <a:ext cx="7231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На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две группы делятся текстильные волокна?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2928934"/>
            <a:ext cx="365478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Натуральные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химические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3214686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4. Назовите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волокна растительного происхождения.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3571876"/>
            <a:ext cx="4504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Хлопок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лён, конопля, крапива,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джут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3929066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Что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 знаете о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хлопке и льне?</a:t>
            </a:r>
            <a:endParaRPr 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4286256"/>
            <a:ext cx="26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6.Что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такое ткань?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714884"/>
            <a:ext cx="9478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материал, полученный в результате переплетения нитей основы и утка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5072074"/>
            <a:ext cx="7370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каком направлении проходят нити основы в ткани?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00034" y="5500702"/>
            <a:ext cx="165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Вдоль ткани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5786454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Как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определить направление нитей основы и утка?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57158" y="6215082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нити, по  растяжению, по звуку, по кромке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500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285728"/>
            <a:ext cx="814393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ручным работам относятся операции, которые выполняют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ручной иглой.</a:t>
            </a:r>
          </a:p>
          <a:p>
            <a:pPr marL="0" marR="0" lvl="0" indent="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31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ерминология ручных работ: </a:t>
            </a:r>
          </a:p>
          <a:p>
            <a:pPr marL="0" marR="0" lvl="0" indent="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сметать, </a:t>
            </a:r>
          </a:p>
          <a:p>
            <a:pPr marL="0" marR="0" lvl="0" indent="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наметать,</a:t>
            </a:r>
          </a:p>
          <a:p>
            <a:pPr marL="0" marR="0" lvl="0" indent="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заметать, </a:t>
            </a:r>
          </a:p>
          <a:p>
            <a:pPr marL="0" marR="0" lvl="0" indent="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обметать, </a:t>
            </a:r>
          </a:p>
          <a:p>
            <a:pPr marL="0" marR="0" lvl="0" indent="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выметать, </a:t>
            </a:r>
          </a:p>
          <a:p>
            <a:pPr marL="0" marR="0" lvl="0" indent="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пришить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Ручные работы. 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785794"/>
          <a:ext cx="8786873" cy="5897887"/>
        </p:xfrm>
        <a:graphic>
          <a:graphicData uri="http://schemas.openxmlformats.org/drawingml/2006/table">
            <a:tbl>
              <a:tblPr/>
              <a:tblGrid>
                <a:gridCol w="2017379"/>
                <a:gridCol w="4450272"/>
                <a:gridCol w="2319222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работы (термин)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Содержание работы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Применение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Смётывание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(сметать)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Временно соединить две или несколько деталей, примерно равных по величине, смёточными стежками.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Смётывают плечевые, боковые или другие срезы деталей.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Намётывание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(наметать)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Временно соединить две детали смёточными стежками, когда одна деталь накладывается на другую.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Наметать карманы, кокетку, отделку и др.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Замётывание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(заметать)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Временно закрепить подогнутый край изделия или детали смёточными стежками.</a:t>
                      </a:r>
                      <a:endParaRPr lang="ru-RU" sz="16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Заметать низ юбки, платья, рукава и т.д.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Обмётывание срезов (обметать)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Обработать срезы детали обмёточной строчкой</a:t>
                      </a:r>
                      <a:endParaRPr lang="ru-RU" sz="16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Предохранение срезов от осыпания.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Выметывание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(выметать)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Выправить и временно закрепить смёточной строчкой края детали.</a:t>
                      </a:r>
                      <a:endParaRPr lang="ru-RU" sz="16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Выметать воротник, бретели и т. д.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Пришивание (пришить)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Прикрепить к изделию фурнитуру отделку и украшение.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Пришить пуговицы, крючки, кнопки.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65" marR="59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метать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142984"/>
            <a:ext cx="4000528" cy="20717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142984"/>
            <a:ext cx="4071966" cy="21431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61964" y="1000108"/>
            <a:ext cx="738664" cy="242889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----------------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3286124"/>
            <a:ext cx="244111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Наметать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143380"/>
            <a:ext cx="4214842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4500570"/>
            <a:ext cx="2214578" cy="19288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5857892"/>
            <a:ext cx="26432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dirty="0" smtClean="0">
                <a:solidFill>
                  <a:srgbClr val="FF0000"/>
                </a:solidFill>
              </a:rPr>
              <a:t>-----------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4214818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-----------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4210" y="4572008"/>
            <a:ext cx="861774" cy="185382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----------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86116" y="4572008"/>
            <a:ext cx="861774" cy="208265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----------</a:t>
            </a:r>
            <a:endParaRPr lang="ru-RU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72198" y="2071678"/>
            <a:ext cx="2312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Заметать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063771"/>
            <a:ext cx="3714776" cy="250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8215338" y="3571876"/>
            <a:ext cx="285752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7858148" y="3857628"/>
            <a:ext cx="285752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7429520" y="4143380"/>
            <a:ext cx="285752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6929454" y="4500570"/>
            <a:ext cx="285752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6500826" y="4786322"/>
            <a:ext cx="285752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0694" y="714356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Обметать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1643050"/>
            <a:ext cx="2500330" cy="1785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7858148" y="1643050"/>
            <a:ext cx="285752" cy="306897"/>
          </a:xfrm>
          <a:custGeom>
            <a:avLst/>
            <a:gdLst>
              <a:gd name="connsiteX0" fmla="*/ 142504 w 185307"/>
              <a:gd name="connsiteY0" fmla="*/ 0 h 306897"/>
              <a:gd name="connsiteX1" fmla="*/ 178130 w 185307"/>
              <a:gd name="connsiteY1" fmla="*/ 23750 h 306897"/>
              <a:gd name="connsiteX2" fmla="*/ 166255 w 185307"/>
              <a:gd name="connsiteY2" fmla="*/ 261257 h 306897"/>
              <a:gd name="connsiteX3" fmla="*/ 130629 w 185307"/>
              <a:gd name="connsiteY3" fmla="*/ 285008 h 306897"/>
              <a:gd name="connsiteX4" fmla="*/ 0 w 185307"/>
              <a:gd name="connsiteY4" fmla="*/ 296883 h 30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07" h="306897">
                <a:moveTo>
                  <a:pt x="142504" y="0"/>
                </a:moveTo>
                <a:cubicBezTo>
                  <a:pt x="154379" y="7917"/>
                  <a:pt x="176838" y="9536"/>
                  <a:pt x="178130" y="23750"/>
                </a:cubicBezTo>
                <a:cubicBezTo>
                  <a:pt x="185307" y="102692"/>
                  <a:pt x="180435" y="183268"/>
                  <a:pt x="166255" y="261257"/>
                </a:cubicBezTo>
                <a:cubicBezTo>
                  <a:pt x="163702" y="275299"/>
                  <a:pt x="143395" y="278625"/>
                  <a:pt x="130629" y="285008"/>
                </a:cubicBezTo>
                <a:cubicBezTo>
                  <a:pt x="86851" y="306897"/>
                  <a:pt x="52141" y="296883"/>
                  <a:pt x="0" y="296883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7858148" y="1928802"/>
            <a:ext cx="285752" cy="306897"/>
          </a:xfrm>
          <a:custGeom>
            <a:avLst/>
            <a:gdLst>
              <a:gd name="connsiteX0" fmla="*/ 142504 w 185307"/>
              <a:gd name="connsiteY0" fmla="*/ 0 h 306897"/>
              <a:gd name="connsiteX1" fmla="*/ 178130 w 185307"/>
              <a:gd name="connsiteY1" fmla="*/ 23750 h 306897"/>
              <a:gd name="connsiteX2" fmla="*/ 166255 w 185307"/>
              <a:gd name="connsiteY2" fmla="*/ 261257 h 306897"/>
              <a:gd name="connsiteX3" fmla="*/ 130629 w 185307"/>
              <a:gd name="connsiteY3" fmla="*/ 285008 h 306897"/>
              <a:gd name="connsiteX4" fmla="*/ 0 w 185307"/>
              <a:gd name="connsiteY4" fmla="*/ 296883 h 30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07" h="306897">
                <a:moveTo>
                  <a:pt x="142504" y="0"/>
                </a:moveTo>
                <a:cubicBezTo>
                  <a:pt x="154379" y="7917"/>
                  <a:pt x="176838" y="9536"/>
                  <a:pt x="178130" y="23750"/>
                </a:cubicBezTo>
                <a:cubicBezTo>
                  <a:pt x="185307" y="102692"/>
                  <a:pt x="180435" y="183268"/>
                  <a:pt x="166255" y="261257"/>
                </a:cubicBezTo>
                <a:cubicBezTo>
                  <a:pt x="163702" y="275299"/>
                  <a:pt x="143395" y="278625"/>
                  <a:pt x="130629" y="285008"/>
                </a:cubicBezTo>
                <a:cubicBezTo>
                  <a:pt x="86851" y="306897"/>
                  <a:pt x="52141" y="296883"/>
                  <a:pt x="0" y="29688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7858148" y="2214554"/>
            <a:ext cx="285752" cy="306897"/>
          </a:xfrm>
          <a:custGeom>
            <a:avLst/>
            <a:gdLst>
              <a:gd name="connsiteX0" fmla="*/ 142504 w 185307"/>
              <a:gd name="connsiteY0" fmla="*/ 0 h 306897"/>
              <a:gd name="connsiteX1" fmla="*/ 178130 w 185307"/>
              <a:gd name="connsiteY1" fmla="*/ 23750 h 306897"/>
              <a:gd name="connsiteX2" fmla="*/ 166255 w 185307"/>
              <a:gd name="connsiteY2" fmla="*/ 261257 h 306897"/>
              <a:gd name="connsiteX3" fmla="*/ 130629 w 185307"/>
              <a:gd name="connsiteY3" fmla="*/ 285008 h 306897"/>
              <a:gd name="connsiteX4" fmla="*/ 0 w 185307"/>
              <a:gd name="connsiteY4" fmla="*/ 296883 h 30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07" h="306897">
                <a:moveTo>
                  <a:pt x="142504" y="0"/>
                </a:moveTo>
                <a:cubicBezTo>
                  <a:pt x="154379" y="7917"/>
                  <a:pt x="176838" y="9536"/>
                  <a:pt x="178130" y="23750"/>
                </a:cubicBezTo>
                <a:cubicBezTo>
                  <a:pt x="185307" y="102692"/>
                  <a:pt x="180435" y="183268"/>
                  <a:pt x="166255" y="261257"/>
                </a:cubicBezTo>
                <a:cubicBezTo>
                  <a:pt x="163702" y="275299"/>
                  <a:pt x="143395" y="278625"/>
                  <a:pt x="130629" y="285008"/>
                </a:cubicBezTo>
                <a:cubicBezTo>
                  <a:pt x="86851" y="306897"/>
                  <a:pt x="52141" y="296883"/>
                  <a:pt x="0" y="296883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7858148" y="2500306"/>
            <a:ext cx="285752" cy="306897"/>
          </a:xfrm>
          <a:custGeom>
            <a:avLst/>
            <a:gdLst>
              <a:gd name="connsiteX0" fmla="*/ 142504 w 185307"/>
              <a:gd name="connsiteY0" fmla="*/ 0 h 306897"/>
              <a:gd name="connsiteX1" fmla="*/ 178130 w 185307"/>
              <a:gd name="connsiteY1" fmla="*/ 23750 h 306897"/>
              <a:gd name="connsiteX2" fmla="*/ 166255 w 185307"/>
              <a:gd name="connsiteY2" fmla="*/ 261257 h 306897"/>
              <a:gd name="connsiteX3" fmla="*/ 130629 w 185307"/>
              <a:gd name="connsiteY3" fmla="*/ 285008 h 306897"/>
              <a:gd name="connsiteX4" fmla="*/ 0 w 185307"/>
              <a:gd name="connsiteY4" fmla="*/ 296883 h 30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07" h="306897">
                <a:moveTo>
                  <a:pt x="142504" y="0"/>
                </a:moveTo>
                <a:cubicBezTo>
                  <a:pt x="154379" y="7917"/>
                  <a:pt x="176838" y="9536"/>
                  <a:pt x="178130" y="23750"/>
                </a:cubicBezTo>
                <a:cubicBezTo>
                  <a:pt x="185307" y="102692"/>
                  <a:pt x="180435" y="183268"/>
                  <a:pt x="166255" y="261257"/>
                </a:cubicBezTo>
                <a:cubicBezTo>
                  <a:pt x="163702" y="275299"/>
                  <a:pt x="143395" y="278625"/>
                  <a:pt x="130629" y="285008"/>
                </a:cubicBezTo>
                <a:cubicBezTo>
                  <a:pt x="86851" y="306897"/>
                  <a:pt x="52141" y="296883"/>
                  <a:pt x="0" y="296883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7858148" y="2786058"/>
            <a:ext cx="285752" cy="306897"/>
          </a:xfrm>
          <a:custGeom>
            <a:avLst/>
            <a:gdLst>
              <a:gd name="connsiteX0" fmla="*/ 142504 w 185307"/>
              <a:gd name="connsiteY0" fmla="*/ 0 h 306897"/>
              <a:gd name="connsiteX1" fmla="*/ 178130 w 185307"/>
              <a:gd name="connsiteY1" fmla="*/ 23750 h 306897"/>
              <a:gd name="connsiteX2" fmla="*/ 166255 w 185307"/>
              <a:gd name="connsiteY2" fmla="*/ 261257 h 306897"/>
              <a:gd name="connsiteX3" fmla="*/ 130629 w 185307"/>
              <a:gd name="connsiteY3" fmla="*/ 285008 h 306897"/>
              <a:gd name="connsiteX4" fmla="*/ 0 w 185307"/>
              <a:gd name="connsiteY4" fmla="*/ 296883 h 30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07" h="306897">
                <a:moveTo>
                  <a:pt x="142504" y="0"/>
                </a:moveTo>
                <a:cubicBezTo>
                  <a:pt x="154379" y="7917"/>
                  <a:pt x="176838" y="9536"/>
                  <a:pt x="178130" y="23750"/>
                </a:cubicBezTo>
                <a:cubicBezTo>
                  <a:pt x="185307" y="102692"/>
                  <a:pt x="180435" y="183268"/>
                  <a:pt x="166255" y="261257"/>
                </a:cubicBezTo>
                <a:cubicBezTo>
                  <a:pt x="163702" y="275299"/>
                  <a:pt x="143395" y="278625"/>
                  <a:pt x="130629" y="285008"/>
                </a:cubicBezTo>
                <a:cubicBezTo>
                  <a:pt x="86851" y="306897"/>
                  <a:pt x="52141" y="296883"/>
                  <a:pt x="0" y="296883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7858148" y="3071810"/>
            <a:ext cx="285752" cy="306897"/>
          </a:xfrm>
          <a:custGeom>
            <a:avLst/>
            <a:gdLst>
              <a:gd name="connsiteX0" fmla="*/ 142504 w 185307"/>
              <a:gd name="connsiteY0" fmla="*/ 0 h 306897"/>
              <a:gd name="connsiteX1" fmla="*/ 178130 w 185307"/>
              <a:gd name="connsiteY1" fmla="*/ 23750 h 306897"/>
              <a:gd name="connsiteX2" fmla="*/ 166255 w 185307"/>
              <a:gd name="connsiteY2" fmla="*/ 261257 h 306897"/>
              <a:gd name="connsiteX3" fmla="*/ 130629 w 185307"/>
              <a:gd name="connsiteY3" fmla="*/ 285008 h 306897"/>
              <a:gd name="connsiteX4" fmla="*/ 0 w 185307"/>
              <a:gd name="connsiteY4" fmla="*/ 296883 h 30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07" h="306897">
                <a:moveTo>
                  <a:pt x="142504" y="0"/>
                </a:moveTo>
                <a:cubicBezTo>
                  <a:pt x="154379" y="7917"/>
                  <a:pt x="176838" y="9536"/>
                  <a:pt x="178130" y="23750"/>
                </a:cubicBezTo>
                <a:cubicBezTo>
                  <a:pt x="185307" y="102692"/>
                  <a:pt x="180435" y="183268"/>
                  <a:pt x="166255" y="261257"/>
                </a:cubicBezTo>
                <a:cubicBezTo>
                  <a:pt x="163702" y="275299"/>
                  <a:pt x="143395" y="278625"/>
                  <a:pt x="130629" y="285008"/>
                </a:cubicBezTo>
                <a:cubicBezTo>
                  <a:pt x="86851" y="306897"/>
                  <a:pt x="52141" y="296883"/>
                  <a:pt x="0" y="296883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rcRect l="7533" r="72378" b="55824"/>
          <a:stretch>
            <a:fillRect/>
          </a:stretch>
        </p:blipFill>
        <p:spPr bwMode="auto">
          <a:xfrm>
            <a:off x="1285852" y="4857760"/>
            <a:ext cx="16764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714612" y="3857628"/>
            <a:ext cx="2981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Пришить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/>
          <a:srcRect l="30134" r="51032" b="58769"/>
          <a:stretch>
            <a:fillRect/>
          </a:stretch>
        </p:blipFill>
        <p:spPr bwMode="auto">
          <a:xfrm>
            <a:off x="3857620" y="4714884"/>
            <a:ext cx="183697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/>
          <a:srcRect l="52735" t="38285" r="28431" b="20484"/>
          <a:stretch>
            <a:fillRect/>
          </a:stretch>
        </p:blipFill>
        <p:spPr bwMode="auto">
          <a:xfrm>
            <a:off x="6500826" y="4714884"/>
            <a:ext cx="1714512" cy="160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28160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1000100" y="642918"/>
            <a:ext cx="2527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Выметать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1455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Стежок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переплетение ниток между двумя проколами иглы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357166"/>
            <a:ext cx="79296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Строчка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ряд повторяющихся стежков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14338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Длина стежка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расстояние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между двумя проколами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иглы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57224" y="3786190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785786" y="3714752"/>
            <a:ext cx="214314" cy="214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857488" y="3714752"/>
            <a:ext cx="214314" cy="214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14348" y="1714488"/>
            <a:ext cx="142876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28926" y="1714488"/>
            <a:ext cx="13573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00628" y="1714488"/>
            <a:ext cx="13573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215206" y="1714488"/>
            <a:ext cx="128588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5" grpId="0"/>
      <p:bldP spid="5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21429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ручных стежков и строчек.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42886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временные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235743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постоянные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384352">
            <a:off x="5534626" y="1417540"/>
            <a:ext cx="1682113" cy="720527"/>
          </a:xfrm>
          <a:prstGeom prst="rightArrow">
            <a:avLst>
              <a:gd name="adj1" fmla="val 23040"/>
              <a:gd name="adj2" fmla="val 55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633321">
            <a:off x="1560539" y="1417646"/>
            <a:ext cx="1816429" cy="720527"/>
          </a:xfrm>
          <a:prstGeom prst="rightArrow">
            <a:avLst>
              <a:gd name="adj1" fmla="val 26618"/>
              <a:gd name="adj2" fmla="val 55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4282" y="3000372"/>
            <a:ext cx="250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Смёточные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Намёточные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Копировальные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388" y="3286124"/>
            <a:ext cx="19672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Подшивочные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Обмёточные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Петлеобразные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/>
          <a:srcRect b="20114"/>
          <a:stretch>
            <a:fillRect/>
          </a:stretch>
        </p:blipFill>
        <p:spPr bwMode="auto">
          <a:xfrm>
            <a:off x="214282" y="4429132"/>
            <a:ext cx="242889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 b="18302"/>
          <a:stretch>
            <a:fillRect/>
          </a:stretch>
        </p:blipFill>
        <p:spPr bwMode="auto">
          <a:xfrm>
            <a:off x="6429388" y="4857760"/>
            <a:ext cx="2357455" cy="127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857496"/>
            <a:ext cx="20532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714</Words>
  <Application>Microsoft Office PowerPoint</Application>
  <PresentationFormat>Экран (4:3)</PresentationFormat>
  <Paragraphs>151</Paragraphs>
  <Slides>19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Терминология ручных работ.  Технология выполнения ручных стежков и строчек. </vt:lpstr>
      <vt:lpstr>        Цель урока: Ознакомить учащихся с терминологией, применяемой при выполнении ручных работ, с приёмами выполнения ручных стежков и строчек </vt:lpstr>
      <vt:lpstr>Повторение изученного материала </vt:lpstr>
      <vt:lpstr>Слайд 4</vt:lpstr>
      <vt:lpstr>Ручные работы. </vt:lpstr>
      <vt:lpstr>Слайд 6</vt:lpstr>
      <vt:lpstr>Слайд 7</vt:lpstr>
      <vt:lpstr>Слайд 8</vt:lpstr>
      <vt:lpstr>Слайд 9</vt:lpstr>
      <vt:lpstr>Слайд 10</vt:lpstr>
      <vt:lpstr>Слайд 11</vt:lpstr>
      <vt:lpstr>Инструктаж по технике безопасности.</vt:lpstr>
      <vt:lpstr>Организация рабочего места.</vt:lpstr>
      <vt:lpstr>Правильная посадка во время работы заключается в следующем: </vt:lpstr>
      <vt:lpstr>Практическая работа «Выполнение ручных стежков и строчек». </vt:lpstr>
      <vt:lpstr>Слайд 16</vt:lpstr>
      <vt:lpstr>Слайд 17</vt:lpstr>
      <vt:lpstr>Домашнее задание 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Терминология ручных работ.  Технология выполнения ручных стежков и строчек.</dc:title>
  <dc:creator>Оля</dc:creator>
  <cp:lastModifiedBy>Admin</cp:lastModifiedBy>
  <cp:revision>44</cp:revision>
  <dcterms:created xsi:type="dcterms:W3CDTF">2012-11-18T09:27:09Z</dcterms:created>
  <dcterms:modified xsi:type="dcterms:W3CDTF">2012-11-29T08:42:21Z</dcterms:modified>
</cp:coreProperties>
</file>