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8279-7DB7-4E17-B6BB-45E43E692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FD30-DF56-43CD-A586-BAFA0651B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6ECC1-946E-4C96-B608-276CC71CE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7488-A2BD-48E6-A4BC-4BD848A8A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31E9-88A0-4DC9-99E9-0158A0D5A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D86E-0C78-44BC-AC0A-5DD218EE2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7BC3-413C-4F2B-A783-B2D182625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C88D-B303-4BAE-A0DB-223D46A8E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0B8B-A392-4B67-BD5E-EFF7B639E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071E-C567-441E-9038-55BA08366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2066-CDC6-4C5D-831C-1D4BDFDD7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370F3C0-4F79-42B1-9827-3FA780569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21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Группа 22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3076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11188" y="1844675"/>
            <a:ext cx="79152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</a:rPr>
              <a:t>Мозаика по дереву – </a:t>
            </a:r>
          </a:p>
          <a:p>
            <a:pPr algn="ctr"/>
            <a:r>
              <a:rPr lang="ru-RU" sz="4400" b="1">
                <a:latin typeface="Times New Roman" pitchFamily="18" charset="0"/>
              </a:rPr>
              <a:t>декоративное искусство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68538" y="5661025"/>
            <a:ext cx="687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Учитель: Гайворонский Денис Владимирович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5435600" y="908050"/>
            <a:ext cx="302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</p:txBody>
      </p:sp>
      <p:grpSp>
        <p:nvGrpSpPr>
          <p:cNvPr id="12290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2294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2292" name="Picture 6" descr="C:\Documents and Settings\Денис\Рабочий стол\Откр урок\Рис. для откр. урока\Интарсия\Intarsien$20Pitti-Tschibi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87413">
            <a:off x="3876498" y="3051421"/>
            <a:ext cx="4909888" cy="31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C:\Documents and Settings\Денис\Рабочий стол\Откр урок\Рис. для откр. урока\Маркетри\Intarsien$20Adl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82828">
            <a:off x="698500" y="1417638"/>
            <a:ext cx="3327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92725" y="908050"/>
            <a:ext cx="3168650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924300" y="2420938"/>
            <a:ext cx="1747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</p:txBody>
      </p:sp>
      <p:grpSp>
        <p:nvGrpSpPr>
          <p:cNvPr id="13314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3319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8" name="Picture 9" descr="Безымянный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55072">
            <a:off x="2892519" y="3678682"/>
            <a:ext cx="3363771" cy="252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Безымянный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 rot="621480">
            <a:off x="5779086" y="2837977"/>
            <a:ext cx="3165717" cy="2447757"/>
          </a:xfrm>
          <a:effectLst>
            <a:softEdge rad="112500"/>
          </a:effectLst>
        </p:spPr>
      </p:pic>
      <p:pic>
        <p:nvPicPr>
          <p:cNvPr id="10" name="Picture 5" descr="11634725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337322" y="2002879"/>
            <a:ext cx="3584759" cy="2511770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79838" y="981075"/>
            <a:ext cx="2952750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25"/>
            <a:ext cx="8229600" cy="1428750"/>
          </a:xfrm>
        </p:spPr>
        <p:txBody>
          <a:bodyPr/>
          <a:lstStyle/>
          <a:p>
            <a:pPr marL="271463" indent="714375" algn="just" eaLnBrk="1" hangingPunct="1"/>
            <a:r>
              <a:rPr lang="ru-RU" sz="4400" b="1" smtClean="0">
                <a:solidFill>
                  <a:schemeClr val="tx1"/>
                </a:solidFill>
                <a:latin typeface="Monotype Corsiva" pitchFamily="66" charset="0"/>
              </a:rPr>
              <a:t>Мозаика</a:t>
            </a:r>
            <a:r>
              <a:rPr lang="ru-RU" sz="440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4000" smtClean="0">
                <a:solidFill>
                  <a:schemeClr val="tx1"/>
                </a:solidFill>
                <a:latin typeface="Monotype Corsiva" pitchFamily="66" charset="0"/>
              </a:rPr>
              <a:t>– </a:t>
            </a:r>
            <a:r>
              <a:rPr lang="ru-RU" sz="3800" i="1" smtClean="0">
                <a:solidFill>
                  <a:schemeClr val="tx1"/>
                </a:solidFill>
                <a:latin typeface="Monotype Corsiva" pitchFamily="66" charset="0"/>
              </a:rPr>
              <a:t>изображение, рисунок или узор, выполненный из однородных  или различных по материалу частиц (камня, стекла, керамики, древесины, слоновой кости, перламутра, металла и т.д.)</a:t>
            </a:r>
          </a:p>
        </p:txBody>
      </p:sp>
      <p:grpSp>
        <p:nvGrpSpPr>
          <p:cNvPr id="4099" name="Группа 5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4102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4100" name="Picture 7" descr="C:\Documents and Settings\Денис\Рабочий стол\Откр урок\Рис. для откр. урока\Инкрустация\18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42623">
            <a:off x="4395788" y="3973513"/>
            <a:ext cx="38989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Documents and Settings\Денис\Рабочий стол\Откр урок\Рис. для откр. урока\Рисунки Мозаика\K4534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39632">
            <a:off x="1133475" y="3770313"/>
            <a:ext cx="38401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Documents and Settings\Денис\Рабочий стол\Откр урок\image1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286125"/>
            <a:ext cx="5276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5129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8229600" cy="1428750"/>
          </a:xfrm>
        </p:spPr>
        <p:txBody>
          <a:bodyPr/>
          <a:lstStyle/>
          <a:p>
            <a:pPr marL="271463" indent="714375" eaLnBrk="1" hangingPunct="1"/>
            <a:r>
              <a:rPr lang="ru-RU" sz="4400" b="1" smtClean="0">
                <a:latin typeface="Monotype Corsiva" pitchFamily="66" charset="0"/>
              </a:rPr>
              <a:t/>
            </a:r>
            <a:br>
              <a:rPr lang="ru-RU" sz="4400" b="1" smtClean="0">
                <a:latin typeface="Monotype Corsiva" pitchFamily="66" charset="0"/>
              </a:rPr>
            </a:br>
            <a:r>
              <a:rPr lang="ru-RU" sz="4400" b="1" smtClean="0">
                <a:solidFill>
                  <a:schemeClr val="tx1"/>
                </a:solidFill>
                <a:latin typeface="Monotype Corsiva" pitchFamily="66" charset="0"/>
              </a:rPr>
              <a:t>         </a:t>
            </a:r>
            <a:r>
              <a:rPr lang="vi-VN" sz="4400" b="1" i="1" smtClean="0">
                <a:solidFill>
                  <a:schemeClr val="tx1"/>
                </a:solidFill>
                <a:latin typeface="Monotype Corsiva" pitchFamily="66" charset="0"/>
              </a:rPr>
              <a:t>Орна́мент</a:t>
            </a:r>
            <a:r>
              <a:rPr lang="ru-RU" sz="4400" b="1" i="1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800" i="1" smtClean="0">
                <a:solidFill>
                  <a:schemeClr val="tx1"/>
                </a:solidFill>
                <a:latin typeface="Monotype Corsiva" pitchFamily="66" charset="0"/>
              </a:rPr>
              <a:t>– узор, состоящий из ритмически повторяющихся элементов. </a:t>
            </a:r>
          </a:p>
        </p:txBody>
      </p:sp>
      <p:pic>
        <p:nvPicPr>
          <p:cNvPr id="5125" name="Picture 6" descr="C:\Documents and Settings\Денис\Рабочий стол\Откр урок\image111.gif"/>
          <p:cNvPicPr>
            <a:picLocks noChangeAspect="1" noChangeArrowheads="1"/>
          </p:cNvPicPr>
          <p:nvPr/>
        </p:nvPicPr>
        <p:blipFill>
          <a:blip r:embed="rId3"/>
          <a:srcRect t="3145" r="6956"/>
          <a:stretch>
            <a:fillRect/>
          </a:stretch>
        </p:blipFill>
        <p:spPr bwMode="auto">
          <a:xfrm>
            <a:off x="500063" y="2500313"/>
            <a:ext cx="4786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43625" y="4714875"/>
            <a:ext cx="785813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29500" y="4714875"/>
            <a:ext cx="785813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00750" y="6072188"/>
            <a:ext cx="785813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6151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11638" y="836613"/>
            <a:ext cx="4572000" cy="2357437"/>
          </a:xfrm>
          <a:prstGeom prst="rect">
            <a:avLst/>
          </a:prstGeom>
        </p:spPr>
        <p:txBody>
          <a:bodyPr/>
          <a:lstStyle/>
          <a:p>
            <a:pPr marL="273050" indent="11113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ru-RU" sz="2600">
                <a:latin typeface="Arial" charset="0"/>
              </a:rPr>
              <a:t>- </a:t>
            </a:r>
            <a:r>
              <a:rPr lang="ru-RU" sz="2600">
                <a:latin typeface="Constantia" pitchFamily="18" charset="0"/>
              </a:rPr>
              <a:t>украшение деревянных изделий пластинками металла, перламутра, слоновой кости и других материалов.</a:t>
            </a:r>
          </a:p>
        </p:txBody>
      </p:sp>
      <p:pic>
        <p:nvPicPr>
          <p:cNvPr id="6148" name="Picture 10" descr="C:\Documents and Settings\Денис\Рабочий стол\Откр урок\Рис. для откр. урока\Рисунки Мозаика\0137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700213"/>
            <a:ext cx="2881312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997200"/>
            <a:ext cx="30257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16013" y="692150"/>
            <a:ext cx="3351212" cy="823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4800" b="1" dirty="0">
                <a:latin typeface="Monotype Corsiva" pitchFamily="66" charset="0"/>
                <a:ea typeface="+mj-ea"/>
                <a:cs typeface="+mj-cs"/>
              </a:rPr>
              <a:t>Инкруста́ция</a:t>
            </a:r>
            <a:endParaRPr lang="ru-RU" sz="4800" b="1" dirty="0"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7176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059113" y="836613"/>
            <a:ext cx="6084887" cy="719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075" indent="1111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000">
                <a:latin typeface="Constantia" pitchFamily="18" charset="0"/>
              </a:rPr>
              <a:t>инкрустация деревом по дереву.</a:t>
            </a:r>
          </a:p>
        </p:txBody>
      </p:sp>
      <p:pic>
        <p:nvPicPr>
          <p:cNvPr id="7172" name="Picture 7" descr="C:\Documents and Settings\Денис\Рабочий стол\Откр урок\Рис. для откр. урока\Интарсия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85266">
            <a:off x="684213" y="2205038"/>
            <a:ext cx="38242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C:\Documents and Settings\Денис\Рабочий стол\Откр урок\Рис. для откр. урока\Рисунки Мозаика\145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84313"/>
            <a:ext cx="32004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C:\Documents and Settings\Денис\Рабочий стол\Откр урок\Рис. для откр. урока\Интарсия\kelseylayingdownwe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04438">
            <a:off x="4643438" y="3789363"/>
            <a:ext cx="38433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825" y="692150"/>
            <a:ext cx="3100388" cy="823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latin typeface="Monotype Corsiva" pitchFamily="66" charset="0"/>
              </a:rPr>
              <a:t>Инта́р</a:t>
            </a:r>
            <a:r>
              <a:rPr lang="en-US" sz="4800" b="1">
                <a:latin typeface="Monotype Corsiva" pitchFamily="66" charset="0"/>
              </a:rPr>
              <a:t>c</a:t>
            </a:r>
            <a:r>
              <a:rPr lang="vi-VN" sz="4800" b="1">
                <a:latin typeface="Monotype Corsiva" pitchFamily="66" charset="0"/>
              </a:rPr>
              <a:t>ия</a:t>
            </a:r>
            <a:r>
              <a:rPr lang="ru-RU" sz="4800" b="1">
                <a:latin typeface="Arial" charset="0"/>
              </a:rPr>
              <a:t> </a:t>
            </a:r>
            <a:r>
              <a:rPr lang="ru-RU" sz="4800" i="1">
                <a:latin typeface="Times New Roman" pitchFamily="18" charset="0"/>
              </a:rPr>
              <a:t>-</a:t>
            </a:r>
            <a:r>
              <a:rPr lang="ru-RU" sz="48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8199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3429000" cy="8572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Маркетр</a:t>
            </a:r>
            <a:r>
              <a:rPr lang="vi-VN" sz="4800" b="1" smtClean="0">
                <a:solidFill>
                  <a:schemeClr val="tx1"/>
                </a:solidFill>
                <a:latin typeface="Monotype Corsiva" pitchFamily="66" charset="0"/>
              </a:rPr>
              <a:t>и́</a:t>
            </a:r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 -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779838" y="692150"/>
            <a:ext cx="4929187" cy="1928813"/>
          </a:xfrm>
          <a:prstGeom prst="rect">
            <a:avLst/>
          </a:prstGeom>
        </p:spPr>
        <p:txBody>
          <a:bodyPr/>
          <a:lstStyle/>
          <a:p>
            <a:pPr marL="273050" indent="11113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>
                <a:latin typeface="Constantia" pitchFamily="18" charset="0"/>
              </a:rPr>
              <a:t>украшение поверхности древесины наклеенными кусочками шпона различных пород и текстуры.</a:t>
            </a:r>
          </a:p>
        </p:txBody>
      </p:sp>
      <p:pic>
        <p:nvPicPr>
          <p:cNvPr id="8197" name="Picture 7" descr="C:\Documents and Settings\Денис\Рабочий стол\Откр урок\Рис. для откр. урока\Маркетри\20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32467">
            <a:off x="4932363" y="2636838"/>
            <a:ext cx="3214687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:\Documents and Settings\Денис\Рабочий стол\Откр урок\Рис. для откр. урока\Рисунки Мозаика\shirm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989138"/>
            <a:ext cx="32194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9224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88" y="571500"/>
            <a:ext cx="3429000" cy="8572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Паркетр</a:t>
            </a:r>
            <a:r>
              <a:rPr lang="vi-VN" sz="4800" b="1" smtClean="0">
                <a:solidFill>
                  <a:schemeClr val="tx1"/>
                </a:solidFill>
                <a:latin typeface="Monotype Corsiva" pitchFamily="66" charset="0"/>
              </a:rPr>
              <a:t>и́</a:t>
            </a:r>
            <a:r>
              <a:rPr lang="ru-RU" sz="4800" b="1" smtClean="0">
                <a:solidFill>
                  <a:schemeClr val="tx1"/>
                </a:solidFill>
                <a:latin typeface="Monotype Corsiva" pitchFamily="66" charset="0"/>
              </a:rPr>
              <a:t>   </a:t>
            </a:r>
            <a:endParaRPr lang="ru-RU" sz="4800" b="1" baseline="6000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00063" y="1428750"/>
            <a:ext cx="8143875" cy="178593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000" dirty="0">
                <a:latin typeface="+mn-lt"/>
              </a:rPr>
              <a:t>представляет собой простой рисунок типа паркета из одинаковых прямолинейных геометрических фигур. </a:t>
            </a:r>
          </a:p>
          <a:p>
            <a:pPr marL="274320" indent="11113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9" name="Picture 9" descr="Безымянный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55072">
            <a:off x="177907" y="3250054"/>
            <a:ext cx="3363771" cy="252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Безымянный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 rot="621480">
            <a:off x="5784027" y="3336460"/>
            <a:ext cx="3165717" cy="2447757"/>
          </a:xfrm>
          <a:effectLst>
            <a:softEdge rad="112500"/>
          </a:effectLst>
        </p:spPr>
      </p:pic>
      <p:pic>
        <p:nvPicPr>
          <p:cNvPr id="10" name="Picture 5" descr="11634725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714612" y="3214686"/>
            <a:ext cx="3571900" cy="250033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55875" y="1268413"/>
            <a:ext cx="229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</p:txBody>
      </p:sp>
      <p:grpSp>
        <p:nvGrpSpPr>
          <p:cNvPr id="10242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0246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44" name="Picture 6" descr="C:\Documents and Settings\Денис\Рабочий стол\Откр урок\Рис. для откр. урока\Рисунки Мозаика\0137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2852738"/>
            <a:ext cx="292893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C:\Documents and Settings\Денис\Рабочий стол\Откр урок\Рис. для откр. урока\Рисунки Мозаика\0137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214438"/>
            <a:ext cx="335756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411413" y="765175"/>
            <a:ext cx="4535487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755650" y="4868863"/>
            <a:ext cx="1800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</p:txBody>
      </p:sp>
      <p:pic>
        <p:nvPicPr>
          <p:cNvPr id="11270" name="Picture 8" descr="C:\Documents and Settings\Денис\Рабочий стол\Откр урок\Рис. для откр. урока\Интарсия\linusforwebsi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500438"/>
            <a:ext cx="349408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6" name="Группа 8"/>
          <p:cNvGrpSpPr>
            <a:grpSpLocks/>
          </p:cNvGrpSpPr>
          <p:nvPr/>
        </p:nvGrpSpPr>
        <p:grpSpPr bwMode="auto">
          <a:xfrm>
            <a:off x="214313" y="6286500"/>
            <a:ext cx="6019800" cy="457200"/>
            <a:chOff x="179388" y="6237288"/>
            <a:chExt cx="6019800" cy="457200"/>
          </a:xfrm>
        </p:grpSpPr>
        <p:sp>
          <p:nvSpPr>
            <p:cNvPr id="11271" name="Rectangle 28"/>
            <p:cNvSpPr>
              <a:spLocks noChangeArrowheads="1"/>
            </p:cNvSpPr>
            <p:nvPr/>
          </p:nvSpPr>
          <p:spPr bwMode="auto">
            <a:xfrm>
              <a:off x="179388" y="6237288"/>
              <a:ext cx="6019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ru-RU" sz="1400">
                  <a:solidFill>
                    <a:srgbClr val="808080"/>
                  </a:solidFill>
                  <a:latin typeface="Tahoma" pitchFamily="34" charset="0"/>
                </a:rPr>
                <a:t>Мозаика по дереву – декоративное искусство</a:t>
              </a:r>
              <a:endParaRPr lang="en-US" sz="1400">
                <a:solidFill>
                  <a:srgbClr val="808080"/>
                </a:solidFill>
                <a:latin typeface="Tahoma" pitchFamily="34" charset="0"/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gray">
            <a:xfrm>
              <a:off x="250825" y="6308726"/>
              <a:ext cx="2881313" cy="714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1268" name="Picture 6" descr="C:\Documents and Settings\Денис\Рабочий стол\Откр урок\Рис. для откр. урока\Интарсия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692150"/>
            <a:ext cx="3673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Documents and Settings\Денис\Рабочий стол\Откр урок\Рис. для откр. урока\Интарсия\895_2582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052513"/>
            <a:ext cx="2643187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3860800"/>
            <a:ext cx="3816350" cy="280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Инкруста́ция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-Маркетр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</a:t>
            </a:r>
            <a:r>
              <a:rPr lang="vi-VN" sz="3200" b="1">
                <a:latin typeface="Monotype Corsiva" pitchFamily="66" charset="0"/>
              </a:rPr>
              <a:t>Инта́р</a:t>
            </a:r>
            <a:r>
              <a:rPr lang="en-US" sz="3200" b="1">
                <a:latin typeface="Monotype Corsiva" pitchFamily="66" charset="0"/>
              </a:rPr>
              <a:t>c</a:t>
            </a:r>
            <a:r>
              <a:rPr lang="vi-VN" sz="3200" b="1">
                <a:latin typeface="Monotype Corsiva" pitchFamily="66" charset="0"/>
              </a:rPr>
              <a:t>ия</a:t>
            </a:r>
            <a:endParaRPr lang="ru-RU" sz="3200" b="1">
              <a:latin typeface="Monotype Corsiva" pitchFamily="66" charset="0"/>
            </a:endParaRPr>
          </a:p>
          <a:p>
            <a:r>
              <a:rPr lang="ru-RU" sz="3200" b="1">
                <a:latin typeface="Monotype Corsiva" pitchFamily="66" charset="0"/>
              </a:rPr>
              <a:t>-Паркетр</a:t>
            </a:r>
            <a:r>
              <a:rPr lang="vi-VN" sz="3200" b="1">
                <a:latin typeface="Monotype Corsiva" pitchFamily="66" charset="0"/>
              </a:rPr>
              <a:t>и́</a:t>
            </a:r>
            <a:endParaRPr lang="ru-RU" sz="3200" b="1">
              <a:latin typeface="Monotype Corsiva" pitchFamily="66" charset="0"/>
            </a:endParaRPr>
          </a:p>
          <a:p>
            <a:endParaRPr lang="ru-RU" sz="3200" b="1">
              <a:latin typeface="Monotype Corsiva" pitchFamily="66" charset="0"/>
            </a:endParaRP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220</Words>
  <Application>Microsoft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Мозаика – изображение, рисунок или узор, выполненный из однородных  или различных по материалу частиц (камня, стекла, керамики, древесины, слоновой кости, перламутра, металла и т.д.)</vt:lpstr>
      <vt:lpstr>          Орна́мент – узор, состоящий из ритмически повторяющихся элементов. </vt:lpstr>
      <vt:lpstr>Слайд 4</vt:lpstr>
      <vt:lpstr>Слайд 5</vt:lpstr>
      <vt:lpstr>Маркетри́ -</vt:lpstr>
      <vt:lpstr>Паркетри́   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31</cp:revision>
  <dcterms:created xsi:type="dcterms:W3CDTF">1601-01-01T00:00:00Z</dcterms:created>
  <dcterms:modified xsi:type="dcterms:W3CDTF">2012-11-27T15:22:38Z</dcterms:modified>
</cp:coreProperties>
</file>