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92A16-E432-4F7E-864B-63E884AA093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8AA3-3627-4E6A-9A45-7275A3574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Техника  </a:t>
            </a:r>
            <a:r>
              <a:rPr lang="ru-RU" sz="2800" b="1" dirty="0"/>
              <a:t>безопасности </a:t>
            </a:r>
            <a:r>
              <a:rPr lang="ru-RU" sz="2800" b="1" dirty="0" smtClean="0"/>
              <a:t> при  работе  с  конструкционными  материалами. 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   - длина  </a:t>
            </a:r>
            <a:r>
              <a:rPr lang="ru-RU" sz="2400" dirty="0"/>
              <a:t>зубила была не меньше 150 мм, причём оттянутая часть его должна равняться 60-70 мм.</a:t>
            </a:r>
          </a:p>
          <a:p>
            <a:pPr lvl="0">
              <a:buNone/>
            </a:pPr>
            <a:r>
              <a:rPr lang="ru-RU" sz="2400" dirty="0" smtClean="0"/>
              <a:t>    - при </a:t>
            </a:r>
            <a:r>
              <a:rPr lang="ru-RU" sz="2400" dirty="0"/>
              <a:t>работе напильниками, пальцы руки находятся на  поверхности напильника.</a:t>
            </a:r>
          </a:p>
          <a:p>
            <a:pPr lvl="0">
              <a:buNone/>
            </a:pPr>
            <a:r>
              <a:rPr lang="ru-RU" sz="2400" dirty="0" smtClean="0"/>
              <a:t>    -  не </a:t>
            </a:r>
            <a:r>
              <a:rPr lang="ru-RU" sz="2400" dirty="0"/>
              <a:t>применяв ключей, имеющих зев большого  размера,  чем гайка.</a:t>
            </a:r>
          </a:p>
          <a:p>
            <a:pPr lvl="0">
              <a:buNone/>
            </a:pPr>
            <a:r>
              <a:rPr lang="ru-RU" sz="2400" dirty="0" smtClean="0"/>
              <a:t>    -  слесарными </a:t>
            </a:r>
            <a:r>
              <a:rPr lang="ru-RU" sz="2400" dirty="0"/>
              <a:t>инструментами пользуйся только по их прямому назначению.</a:t>
            </a:r>
          </a:p>
          <a:p>
            <a:pPr lvl="0">
              <a:buNone/>
            </a:pPr>
            <a:r>
              <a:rPr lang="ru-RU" sz="2400" dirty="0" smtClean="0"/>
              <a:t>    -  при </a:t>
            </a:r>
            <a:r>
              <a:rPr lang="ru-RU" sz="2400" dirty="0"/>
              <a:t>резании металла кожниками  придерживай    отрезаемую    заготовку из  листового металла рукой в перчатке (рукавице).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59633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После окончания работы: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000" dirty="0"/>
              <a:t>1.Проверь состояние инструментов и в случае их неисправности    доло­жи учителю.</a:t>
            </a:r>
          </a:p>
          <a:p>
            <a:r>
              <a:rPr lang="ru-RU" sz="2000" dirty="0"/>
              <a:t>2.Приведи в и</a:t>
            </a:r>
            <a:r>
              <a:rPr lang="en-US" sz="2000" dirty="0"/>
              <a:t>c</a:t>
            </a:r>
            <a:r>
              <a:rPr lang="ru-RU" sz="2000" dirty="0" err="1"/>
              <a:t>п</a:t>
            </a:r>
            <a:r>
              <a:rPr lang="en-US" sz="2000" dirty="0"/>
              <a:t>pa</a:t>
            </a:r>
            <a:r>
              <a:rPr lang="ru-RU" sz="2000" dirty="0" err="1"/>
              <a:t>вное</a:t>
            </a:r>
            <a:r>
              <a:rPr lang="ru-RU" sz="2000" dirty="0"/>
              <a:t> состояние инструменты (сними заусеницы на мо­лотке, зубиле, кернере. Очисти  напильники от стружки).</a:t>
            </a:r>
          </a:p>
          <a:p>
            <a:r>
              <a:rPr lang="ru-RU" sz="2000" dirty="0"/>
              <a:t>3.Тщательно убери    рабочее место щеткой -сметкой (стружки и опилки не сдувай и не смахивай руками). Отходы сложи в специальный ящик.</a:t>
            </a:r>
          </a:p>
          <a:p>
            <a:r>
              <a:rPr lang="ru-RU" sz="2000" dirty="0"/>
              <a:t>4.Разложи инструменты в том порядке, который установил учитель.</a:t>
            </a:r>
          </a:p>
          <a:p>
            <a:r>
              <a:rPr lang="ru-RU" sz="2000" dirty="0"/>
              <a:t>5.Во избежание порчи насечек на накладных  губках  тисков </a:t>
            </a:r>
            <a:r>
              <a:rPr lang="ru-RU" sz="2000" cap="small" dirty="0"/>
              <a:t> </a:t>
            </a:r>
            <a:r>
              <a:rPr lang="ru-RU" sz="2000" dirty="0"/>
              <a:t>не зажимай их плотно, оставляй  зазор </a:t>
            </a:r>
            <a:r>
              <a:rPr lang="ru-RU" sz="2000" cap="small" dirty="0"/>
              <a:t>в </a:t>
            </a:r>
            <a:r>
              <a:rPr lang="ru-RU" sz="2000" dirty="0"/>
              <a:t>2-3 мм.</a:t>
            </a:r>
          </a:p>
          <a:p>
            <a:r>
              <a:rPr lang="ru-RU" sz="2000" dirty="0"/>
              <a:t>6,Приведи себя в порядок.</a:t>
            </a:r>
          </a:p>
          <a:p>
            <a:r>
              <a:rPr lang="ru-RU" sz="2000" dirty="0"/>
              <a:t>7.Из мастерской выходи с разрешения учителя.</a:t>
            </a:r>
          </a:p>
          <a:p>
            <a:endParaRPr lang="ru-RU" sz="20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2360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1  </a:t>
            </a:r>
            <a:r>
              <a:rPr lang="ru-RU" sz="2200" dirty="0" smtClean="0">
                <a:hlinkClick r:id="rId2" action="ppaction://hlinksldjump"/>
              </a:rPr>
              <a:t>Правила  внутреннего  распорядка.</a:t>
            </a:r>
            <a:endParaRPr lang="ru-RU" sz="2200" dirty="0" smtClean="0"/>
          </a:p>
          <a:p>
            <a:r>
              <a:rPr lang="ru-RU" sz="2200" dirty="0" smtClean="0">
                <a:hlinkClick r:id="rId3" action="ppaction://hlinksldjump"/>
              </a:rPr>
              <a:t>2   Инструкция  по </a:t>
            </a:r>
            <a:r>
              <a:rPr lang="ru-RU" sz="2200" dirty="0">
                <a:hlinkClick r:id="rId3" action="ppaction://hlinksldjump"/>
              </a:rPr>
              <a:t>технике безопасности при ручной обработке древесины</a:t>
            </a:r>
            <a:r>
              <a:rPr lang="ru-RU" sz="2200" dirty="0" smtClean="0">
                <a:hlinkClick r:id="rId3" action="ppaction://hlinksldjump"/>
              </a:rPr>
              <a:t>.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</a:t>
            </a:r>
            <a:r>
              <a:rPr lang="ru-RU" sz="2200" dirty="0" smtClean="0">
                <a:hlinkClick r:id="rId4" action="ppaction://hlinksldjump"/>
              </a:rPr>
              <a:t>Во время работы.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</a:t>
            </a:r>
            <a:r>
              <a:rPr lang="ru-RU" sz="2200" dirty="0" smtClean="0">
                <a:hlinkClick r:id="rId5" action="ppaction://hlinksldjump"/>
              </a:rPr>
              <a:t>После окончания работы.</a:t>
            </a:r>
            <a:endParaRPr lang="ru-RU" sz="2200" dirty="0" smtClean="0"/>
          </a:p>
          <a:p>
            <a:r>
              <a:rPr lang="ru-RU" sz="2200" dirty="0" smtClean="0"/>
              <a:t>3 </a:t>
            </a:r>
            <a:r>
              <a:rPr lang="ru-RU" sz="2200" dirty="0" smtClean="0">
                <a:hlinkClick r:id="rId6" action="ppaction://hlinksldjump"/>
              </a:rPr>
              <a:t>Инструкция по технике безопасности при ручной обработке металла.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</a:t>
            </a:r>
            <a:r>
              <a:rPr lang="ru-RU" sz="2200" dirty="0" smtClean="0">
                <a:hlinkClick r:id="rId7" action="ppaction://hlinksldjump"/>
              </a:rPr>
              <a:t>Во время работы.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</a:t>
            </a:r>
            <a:r>
              <a:rPr lang="ru-RU" sz="2200" dirty="0" smtClean="0">
                <a:hlinkClick r:id="rId8" action="ppaction://hlinksldjump"/>
              </a:rPr>
              <a:t>После окончания работы.</a:t>
            </a:r>
            <a:endParaRPr lang="ru-RU" sz="2200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Правила  внутреннего  распорядка.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В школьном кабинете, так же как и на промышленном предприятии, надо соблюдать правила внутреннего распорядка.</a:t>
            </a:r>
          </a:p>
          <a:p>
            <a:r>
              <a:rPr lang="ru-RU" dirty="0" smtClean="0"/>
              <a:t>1. Входить в кабинет только после звонка и с разрешения учителя.</a:t>
            </a:r>
          </a:p>
          <a:p>
            <a:r>
              <a:rPr lang="ru-RU" dirty="0" smtClean="0"/>
              <a:t>2. На занятия необходимо приходить в спецодежде (халат или фартук с нарукавниками, головной убор).</a:t>
            </a:r>
          </a:p>
          <a:p>
            <a:r>
              <a:rPr lang="ru-RU" dirty="0" smtClean="0"/>
              <a:t>3. При себе следует иметь рабочую тетрадь, альбом с чертежными принадлежностями.</a:t>
            </a:r>
          </a:p>
          <a:p>
            <a:r>
              <a:rPr lang="ru-RU" dirty="0" smtClean="0"/>
              <a:t>4.  Необходимые для работы материалы и  инструменты приносить из дома по теме урока.</a:t>
            </a:r>
          </a:p>
          <a:p>
            <a:r>
              <a:rPr lang="ru-RU" dirty="0" smtClean="0"/>
              <a:t>5.  Для работы следует пользоваться только своими инструментами. Нельзя брать инструменты с другого места.</a:t>
            </a:r>
          </a:p>
          <a:p>
            <a:r>
              <a:rPr lang="ru-RU" dirty="0" smtClean="0"/>
              <a:t>6.  Инструменты общего пользования при необходимости выдаются учителям.</a:t>
            </a:r>
          </a:p>
          <a:p>
            <a:r>
              <a:rPr lang="ru-RU" dirty="0" smtClean="0"/>
              <a:t>7.  На рабочем месте выполняются только те работы, которые указаны в задании.</a:t>
            </a:r>
          </a:p>
          <a:p>
            <a:r>
              <a:rPr lang="ru-RU" dirty="0" smtClean="0"/>
              <a:t>8.  Инструменты и приспособления используют только по назначению.</a:t>
            </a:r>
          </a:p>
          <a:p>
            <a:r>
              <a:rPr lang="ru-RU" dirty="0" smtClean="0"/>
              <a:t>9.  Запрещается во время урока оставлять своё рабочее место и переходить на другое.</a:t>
            </a:r>
          </a:p>
          <a:p>
            <a:r>
              <a:rPr lang="ru-RU" dirty="0" smtClean="0"/>
              <a:t>10.  На рабочем месте надо соблюдать чистоту и порядок.</a:t>
            </a:r>
          </a:p>
          <a:p>
            <a:r>
              <a:rPr lang="ru-RU" dirty="0" smtClean="0"/>
              <a:t>11.  По окончанию работы следует убрать рабочее место, используя совок и щётку-сметку, снять спецодежду и вымыть руки.</a:t>
            </a:r>
          </a:p>
          <a:p>
            <a:r>
              <a:rPr lang="ru-RU" dirty="0" smtClean="0"/>
              <a:t>12.  Изделия и заготовки сдают дежурному или учителю.</a:t>
            </a:r>
          </a:p>
          <a:p>
            <a:r>
              <a:rPr lang="ru-RU" dirty="0" smtClean="0"/>
              <a:t>13.  Кабинет покидают только с разрешения учителя.</a:t>
            </a:r>
          </a:p>
          <a:p>
            <a:pPr>
              <a:buNone/>
            </a:pPr>
            <a:r>
              <a:rPr lang="ru-RU" dirty="0" smtClean="0"/>
              <a:t>      В случае нарушения правил внутреннего распорядка учащийся от работы отстраняется. </a:t>
            </a:r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84368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Инструкция  по Т.Б. при ручной обработке древесины.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</a:t>
            </a:r>
            <a:endParaRPr lang="ru-RU" dirty="0"/>
          </a:p>
          <a:p>
            <a:r>
              <a:rPr lang="ru-RU" sz="2400" dirty="0"/>
              <a:t>1.Правильно надень спецодежду (халат и берет). При этом следует тщатель­но подбирать волосы.</a:t>
            </a:r>
          </a:p>
          <a:p>
            <a:r>
              <a:rPr lang="ru-RU" sz="2400" dirty="0"/>
              <a:t>2.Проверь наличие инвентаря (сиденье, щётка-сметка, совок), </a:t>
            </a:r>
            <a:r>
              <a:rPr lang="ru-RU" sz="2400" dirty="0" smtClean="0"/>
              <a:t>исправность  верстака </a:t>
            </a:r>
            <a:r>
              <a:rPr lang="ru-RU" sz="2400" dirty="0"/>
              <a:t>(зажимные  коробы, упор для пиления, зажимные  клинья, приспособ­ления для чертежа). </a:t>
            </a:r>
          </a:p>
          <a:p>
            <a:r>
              <a:rPr lang="ru-RU" sz="2400" dirty="0"/>
              <a:t>3.  Разложи на верстаке инструменты индивидуального пользования в порядке, установленном учителем. На верстаке не должно быть ничего лишнего.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524328" y="544522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Во время работы: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000" dirty="0"/>
              <a:t>1.Надёжно  закрепи обработанный материал (древесину) в зажимах верстака. </a:t>
            </a:r>
          </a:p>
          <a:p>
            <a:r>
              <a:rPr lang="ru-RU" sz="2000" dirty="0"/>
              <a:t>2.Пользуйся исправными, хорошо налаженными и наточенными инструментами и только по назначению.</a:t>
            </a:r>
          </a:p>
          <a:p>
            <a:r>
              <a:rPr lang="ru-RU" sz="2000" dirty="0"/>
              <a:t>3.Концы полотен    лучковых пил должны быть прочно  </a:t>
            </a:r>
            <a:r>
              <a:rPr lang="ru-RU" sz="2000" dirty="0" smtClean="0"/>
              <a:t>закреплены. Полотна </a:t>
            </a:r>
            <a:r>
              <a:rPr lang="ru-RU" sz="2000" dirty="0"/>
              <a:t>разведены. Шнур должен обеспечить    необходимое    натяжение полотна.</a:t>
            </a:r>
          </a:p>
          <a:p>
            <a:r>
              <a:rPr lang="ru-RU" sz="2000" dirty="0"/>
              <a:t> 4. Строгальные инструменты должны    иметь    рожок или вывеску в  калёвках, галтелях. Задняя  честь  колодки должна быть округлой и гладкой. Расщеплённые части    стругов немедленно заменяются. Ручка инструментов должна быть удобной для работы. </a:t>
            </a:r>
            <a:endParaRPr lang="ru-RU" sz="2000" dirty="0" smtClean="0"/>
          </a:p>
          <a:p>
            <a:r>
              <a:rPr lang="ru-RU" sz="2000" dirty="0" smtClean="0"/>
              <a:t>5. Технологические </a:t>
            </a:r>
            <a:r>
              <a:rPr lang="ru-RU" sz="2000" dirty="0"/>
              <a:t>операции (пиление, обтесывание, долбление, сверление, соединение деталей) выполняй на верстаке в установленных местах, используя приспособления, упоры и подкладные доски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40352" y="544522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9684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  </a:t>
            </a:r>
            <a:r>
              <a:rPr lang="ru-RU" sz="2200" dirty="0" smtClean="0"/>
              <a:t>6.Не допускать   захламлённости верстаков отходами, стружками.     </a:t>
            </a:r>
            <a:br>
              <a:rPr lang="ru-RU" sz="2200" dirty="0" smtClean="0"/>
            </a:br>
            <a:r>
              <a:rPr lang="ru-RU" sz="2200" dirty="0" smtClean="0"/>
              <a:t>              Своевременно возвращать учителю инструменты общего пользования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2000" dirty="0"/>
              <a:t>7.Не отвлекайся во время  работы, следи  за правилами приема работы.</a:t>
            </a:r>
          </a:p>
          <a:p>
            <a:r>
              <a:rPr lang="ru-RU" sz="2000" dirty="0"/>
              <a:t>8.Приготовление и разогревание клея производи  под наблюдением учителя в изолированном и хорошо вентилируемом помещении.</a:t>
            </a:r>
          </a:p>
          <a:p>
            <a:r>
              <a:rPr lang="ru-RU" sz="2000" dirty="0"/>
              <a:t> 9 .Пользование открытым огнём, а также  электронагревательными    приборами в деревообрабатывающей мастерской категорически  запрещается. </a:t>
            </a:r>
          </a:p>
          <a:p>
            <a:r>
              <a:rPr lang="ru-RU" sz="2000" dirty="0"/>
              <a:t>10.  Во избежание травматизма необходимо:</a:t>
            </a:r>
          </a:p>
          <a:p>
            <a:r>
              <a:rPr lang="ru-RU" sz="2000" dirty="0"/>
              <a:t>10.1. Следить за натяжкой полотна лучевой пилы;</a:t>
            </a:r>
          </a:p>
          <a:p>
            <a:r>
              <a:rPr lang="ru-RU" sz="2000" dirty="0"/>
              <a:t>10.2. Применять </a:t>
            </a:r>
            <a:r>
              <a:rPr lang="ru-RU" sz="2000" dirty="0" err="1"/>
              <a:t>направитель</a:t>
            </a:r>
            <a:r>
              <a:rPr lang="ru-RU" sz="2000" dirty="0"/>
              <a:t> для опоры полотна инструмента при выпилива­нии</a:t>
            </a:r>
          </a:p>
          <a:p>
            <a:r>
              <a:rPr lang="ru-RU" sz="2000" dirty="0"/>
              <a:t>10.3. Проводить чистку стругов (рубанок, шерхебель, фуганок) деревянными клиньями.</a:t>
            </a:r>
          </a:p>
          <a:p>
            <a:r>
              <a:rPr lang="ru-RU" sz="2000" dirty="0"/>
              <a:t>10.4. В случае порчи инструмента во время работы немедленно заменять его.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40352" y="32849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После </a:t>
            </a:r>
            <a:r>
              <a:rPr lang="ru-RU" sz="2400" dirty="0"/>
              <a:t>окончания </a:t>
            </a:r>
            <a:r>
              <a:rPr lang="ru-RU" sz="2400" dirty="0" smtClean="0"/>
              <a:t>работы</a:t>
            </a:r>
            <a:r>
              <a:rPr lang="ru-RU" sz="2400" dirty="0"/>
              <a:t>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000" dirty="0"/>
              <a:t>1.Остатки материалов, незаконченные изделия сдать дежурному или учителю.</a:t>
            </a:r>
          </a:p>
          <a:p>
            <a:r>
              <a:rPr lang="ru-RU" sz="2000" dirty="0" smtClean="0"/>
              <a:t>2.Проверь </a:t>
            </a:r>
            <a:r>
              <a:rPr lang="ru-RU" sz="2000" dirty="0"/>
              <a:t>состояние инструментов   положи их в порядке, уста­новленном учителем.</a:t>
            </a:r>
          </a:p>
          <a:p>
            <a:r>
              <a:rPr lang="ru-RU" sz="2000" dirty="0"/>
              <a:t>3.Убери своё рабочее  место, пользуйся смёткой. Сдувать стручку ртом или сметать рукой  запрещается.</a:t>
            </a:r>
          </a:p>
          <a:p>
            <a:r>
              <a:rPr lang="ru-RU" sz="2000" dirty="0"/>
              <a:t>4.На верстаке  проверь наличие и состояние клиньев, а зажимные коробки (задняя, передняя) завинти до установленного зазора (не более 2-5 мм.).</a:t>
            </a:r>
          </a:p>
          <a:p>
            <a:r>
              <a:rPr lang="ru-RU" sz="2000" dirty="0"/>
              <a:t>5.Приведи себя </a:t>
            </a:r>
            <a:r>
              <a:rPr lang="ru-RU" sz="2000" cap="small" dirty="0"/>
              <a:t>в </a:t>
            </a:r>
            <a:r>
              <a:rPr lang="ru-RU" sz="2000" dirty="0"/>
              <a:t>порядок.</a:t>
            </a:r>
          </a:p>
          <a:p>
            <a:r>
              <a:rPr lang="ru-RU" sz="2000" dirty="0"/>
              <a:t>6.Из мастерской выходи с разрешения учителя.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2360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Инструкция по технике безопасности при ручной обработке металла.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                                             </a:t>
            </a:r>
            <a:endParaRPr lang="ru-RU" dirty="0"/>
          </a:p>
          <a:p>
            <a:r>
              <a:rPr lang="ru-RU" sz="2000" dirty="0"/>
              <a:t>1.Правильно надень спецодежду (халат, берет). При этом следует </a:t>
            </a:r>
            <a:r>
              <a:rPr lang="ru-RU" sz="2000" dirty="0" smtClean="0"/>
              <a:t>тщательно </a:t>
            </a:r>
            <a:r>
              <a:rPr lang="ru-RU" sz="2000" dirty="0"/>
              <a:t>подбирать </a:t>
            </a:r>
            <a:r>
              <a:rPr lang="ru-RU" sz="2000" dirty="0" smtClean="0"/>
              <a:t>   </a:t>
            </a:r>
            <a:r>
              <a:rPr lang="ru-RU" sz="2000" dirty="0"/>
              <a:t>волосы.</a:t>
            </a:r>
          </a:p>
          <a:p>
            <a:r>
              <a:rPr lang="ru-RU" sz="2000" dirty="0"/>
              <a:t> 2. При рубке металла надень очки. </a:t>
            </a:r>
          </a:p>
          <a:p>
            <a:r>
              <a:rPr lang="ru-RU" sz="2000" dirty="0"/>
              <a:t> 3. Проверь наличие инвентаря (совок, сметка, щётка для чистки   напильников, сиденье, </a:t>
            </a:r>
            <a:r>
              <a:rPr lang="ru-RU" sz="2000" dirty="0" smtClean="0"/>
              <a:t> </a:t>
            </a:r>
            <a:r>
              <a:rPr lang="ru-RU" sz="2000" dirty="0"/>
              <a:t>ростовая решетка).</a:t>
            </a:r>
          </a:p>
          <a:p>
            <a:r>
              <a:rPr lang="ru-RU" sz="2000" dirty="0"/>
              <a:t>4. Проверь состояние инструментов индивидуального пользования, разложи их в порядке. </a:t>
            </a:r>
            <a:r>
              <a:rPr lang="ru-RU" sz="2000" dirty="0" smtClean="0"/>
              <a:t>    </a:t>
            </a:r>
            <a:r>
              <a:rPr lang="ru-RU" sz="2000" dirty="0"/>
              <a:t>В случае неисправности инструментов сообщи учителю.</a:t>
            </a:r>
          </a:p>
          <a:p>
            <a:r>
              <a:rPr lang="ru-RU" sz="2000" dirty="0"/>
              <a:t> 5.Проверь состояние тисков. (Накладные губки тисков должны быть плотно привлечены</a:t>
            </a:r>
            <a:r>
              <a:rPr lang="ru-RU" sz="2000" dirty="0" smtClean="0"/>
              <a:t>,     </a:t>
            </a:r>
            <a:r>
              <a:rPr lang="ru-RU" sz="2000" dirty="0"/>
              <a:t>насечка  не сработана).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551723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Во время работы: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000" dirty="0"/>
              <a:t>1.Прочно  закрепи обрабатываемую деталь в тисках. Рычаг тисков опускай плавно</a:t>
            </a:r>
            <a:r>
              <a:rPr lang="ru-RU" sz="2000" dirty="0" smtClean="0"/>
              <a:t>,   </a:t>
            </a:r>
            <a:r>
              <a:rPr lang="ru-RU" sz="2000" dirty="0"/>
              <a:t>чтобы не получить травму рук.</a:t>
            </a:r>
          </a:p>
          <a:p>
            <a:r>
              <a:rPr lang="ru-RU" sz="2000" dirty="0"/>
              <a:t>2.Работу выполняй только исправными, хорошо налаженными инструментами.</a:t>
            </a:r>
          </a:p>
          <a:p>
            <a:r>
              <a:rPr lang="ru-RU" sz="2000" dirty="0"/>
              <a:t>З.Во избежание </a:t>
            </a:r>
            <a:r>
              <a:rPr lang="ru-RU" sz="2000" dirty="0" err="1" smtClean="0"/>
              <a:t>травмирования</a:t>
            </a:r>
            <a:r>
              <a:rPr lang="ru-RU" sz="2000" dirty="0" smtClean="0"/>
              <a:t> необходимо </a:t>
            </a:r>
            <a:r>
              <a:rPr lang="ru-RU" sz="2000" dirty="0"/>
              <a:t>следить за тем, чтобы:</a:t>
            </a:r>
          </a:p>
          <a:p>
            <a:pPr lvl="0">
              <a:buNone/>
            </a:pPr>
            <a:r>
              <a:rPr lang="ru-RU" sz="2000" dirty="0" smtClean="0"/>
              <a:t>       -  поверхность </a:t>
            </a:r>
            <a:r>
              <a:rPr lang="ru-RU" sz="2000" dirty="0"/>
              <a:t>бойков молотка была выпуклой, не </a:t>
            </a:r>
            <a:r>
              <a:rPr lang="ru-RU" sz="2000" dirty="0" smtClean="0"/>
              <a:t>сбитой.</a:t>
            </a:r>
          </a:p>
          <a:p>
            <a:pPr lvl="0">
              <a:buNone/>
            </a:pPr>
            <a:r>
              <a:rPr lang="ru-RU" sz="2000" dirty="0" smtClean="0"/>
              <a:t>       -  инструменты (напильники) имеющие  заостренные  концы –         </a:t>
            </a:r>
          </a:p>
          <a:p>
            <a:pPr lvl="0">
              <a:buNone/>
            </a:pPr>
            <a:r>
              <a:rPr lang="ru-RU" sz="2000" dirty="0" smtClean="0"/>
              <a:t>           хвостовики, должны быть снабжены деревянными, плотно  </a:t>
            </a:r>
          </a:p>
          <a:p>
            <a:pPr lvl="0">
              <a:buNone/>
            </a:pPr>
            <a:r>
              <a:rPr lang="ru-RU" sz="2000" dirty="0" smtClean="0"/>
              <a:t>           насаженными рукоятками с  уста­новленной формы </a:t>
            </a:r>
          </a:p>
          <a:p>
            <a:pPr lvl="0">
              <a:buNone/>
            </a:pPr>
            <a:r>
              <a:rPr lang="ru-RU" sz="2000" dirty="0" smtClean="0"/>
              <a:t>            металлическими  кольцами без расколов и трещин.</a:t>
            </a:r>
          </a:p>
          <a:p>
            <a:pPr lvl="0">
              <a:buNone/>
            </a:pPr>
            <a:r>
              <a:rPr lang="ru-RU" sz="2000" dirty="0" smtClean="0"/>
              <a:t>        -  ударные </a:t>
            </a:r>
            <a:r>
              <a:rPr lang="ru-RU" sz="2000" dirty="0"/>
              <a:t>и режущие инструменты (зубило, бородок, </a:t>
            </a:r>
            <a:r>
              <a:rPr lang="ru-RU" sz="2000" dirty="0" err="1" smtClean="0"/>
              <a:t>вертер</a:t>
            </a:r>
            <a:r>
              <a:rPr lang="ru-RU" sz="2000" dirty="0" smtClean="0"/>
              <a:t>, </a:t>
            </a:r>
          </a:p>
          <a:p>
            <a:pPr lvl="0">
              <a:buNone/>
            </a:pPr>
            <a:r>
              <a:rPr lang="ru-RU" sz="2000" dirty="0" smtClean="0"/>
              <a:t>            </a:t>
            </a:r>
            <a:r>
              <a:rPr lang="ru-RU" sz="2000" dirty="0" err="1" smtClean="0"/>
              <a:t>креицмебель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err="1"/>
              <a:t>др</a:t>
            </a:r>
            <a:r>
              <a:rPr lang="ru-RU" sz="2000" dirty="0"/>
              <a:t>) имели не сбитую поверхность бойка.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2360" y="544522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1017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Техника  безопасности  при  работе  с  конструкционными  материалами.  </vt:lpstr>
      <vt:lpstr>Содержание.</vt:lpstr>
      <vt:lpstr>Правила  внутреннего  распорядка.</vt:lpstr>
      <vt:lpstr>Инструкция  по Т.Б. при ручной обработке древесины.</vt:lpstr>
      <vt:lpstr>Во время работы: </vt:lpstr>
      <vt:lpstr> .  6.Не допускать   захламлённости верстаков отходами, стружками.                    Своевременно возвращать учителю инструменты общего пользования </vt:lpstr>
      <vt:lpstr>После окончания работы: </vt:lpstr>
      <vt:lpstr>Инструкция по технике безопасности при ручной обработке металла.</vt:lpstr>
      <vt:lpstr> Во время работы:</vt:lpstr>
      <vt:lpstr>Слайд 10</vt:lpstr>
      <vt:lpstr>После окончания работы: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 безопасности  при  работе  с  конструкционными  материалами.  </dc:title>
  <dc:creator>sch941k109</dc:creator>
  <cp:lastModifiedBy>sch941k109</cp:lastModifiedBy>
  <cp:revision>27</cp:revision>
  <dcterms:created xsi:type="dcterms:W3CDTF">2012-11-14T03:42:28Z</dcterms:created>
  <dcterms:modified xsi:type="dcterms:W3CDTF">2012-11-28T05:19:19Z</dcterms:modified>
</cp:coreProperties>
</file>