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1" r:id="rId7"/>
    <p:sldId id="266" r:id="rId8"/>
    <p:sldId id="267" r:id="rId9"/>
    <p:sldId id="264" r:id="rId10"/>
    <p:sldId id="268" r:id="rId11"/>
    <p:sldId id="269" r:id="rId12"/>
    <p:sldId id="263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1" d="100"/>
          <a:sy n="51" d="100"/>
        </p:scale>
        <p:origin x="-1056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B04E-DC34-45FC-A6AA-ACCE56615149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757A6C5-CBB4-4A40-8428-F1000280B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B04E-DC34-45FC-A6AA-ACCE56615149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A6C5-CBB4-4A40-8428-F1000280B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B04E-DC34-45FC-A6AA-ACCE56615149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A6C5-CBB4-4A40-8428-F1000280B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B04E-DC34-45FC-A6AA-ACCE56615149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757A6C5-CBB4-4A40-8428-F1000280B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B04E-DC34-45FC-A6AA-ACCE56615149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A6C5-CBB4-4A40-8428-F1000280BA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B04E-DC34-45FC-A6AA-ACCE56615149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A6C5-CBB4-4A40-8428-F1000280B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B04E-DC34-45FC-A6AA-ACCE56615149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757A6C5-CBB4-4A40-8428-F1000280BA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B04E-DC34-45FC-A6AA-ACCE56615149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A6C5-CBB4-4A40-8428-F1000280B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B04E-DC34-45FC-A6AA-ACCE56615149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A6C5-CBB4-4A40-8428-F1000280B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B04E-DC34-45FC-A6AA-ACCE56615149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A6C5-CBB4-4A40-8428-F1000280B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B04E-DC34-45FC-A6AA-ACCE56615149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7A6C5-CBB4-4A40-8428-F1000280BA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46B04E-DC34-45FC-A6AA-ACCE56615149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757A6C5-CBB4-4A40-8428-F1000280BA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1357299"/>
            <a:ext cx="6143668" cy="1500197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Праздник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Масленицы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571876"/>
            <a:ext cx="6286544" cy="2786082"/>
          </a:xfrm>
        </p:spPr>
        <p:txBody>
          <a:bodyPr>
            <a:normAutofit fontScale="85000" lnSpcReduction="20000"/>
          </a:bodyPr>
          <a:lstStyle/>
          <a:p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         Масленицей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ласковой поздравляем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вас,</a:t>
            </a:r>
          </a:p>
          <a:p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      Пирогам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повластвовать наступает час.</a:t>
            </a:r>
            <a:b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      Без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блинов не сладятся проводы зимы,</a:t>
            </a:r>
            <a:b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      К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песне, к шутке, к радости приглашаем мы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</a:t>
            </a: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</a:t>
            </a: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</a:rPr>
              <a:t>Подготовила мастер </a:t>
            </a:r>
            <a:r>
              <a:rPr lang="ru-RU" sz="1700" b="1" dirty="0" err="1" smtClean="0">
                <a:solidFill>
                  <a:schemeClr val="accent6">
                    <a:lumMod val="75000"/>
                  </a:schemeClr>
                </a:solidFill>
              </a:rPr>
              <a:t>п\о</a:t>
            </a: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</a:rPr>
              <a:t> – И.А.Шабалина</a:t>
            </a:r>
          </a:p>
          <a:p>
            <a:endParaRPr lang="ru-RU" sz="17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1026" name="Picture 2" descr="C:\Documents and Settings\User.HOME-DA5E28B62D\Рабочий стол\масленица\3864239-eae322e0354e39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2071670" cy="20716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457200"/>
            <a:ext cx="6562740" cy="8382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Среда - лакомка</a:t>
            </a:r>
            <a:endParaRPr lang="ru-RU" sz="1600" dirty="0"/>
          </a:p>
        </p:txBody>
      </p:sp>
      <p:pic>
        <p:nvPicPr>
          <p:cNvPr id="13314" name="Picture 2" descr="C:\Documents and Settings\User.HOME-DA5E28B62D\Рабочий стол\масленица\6219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214554"/>
            <a:ext cx="3429024" cy="257025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57364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Четверг - широкий разгул.</a:t>
            </a:r>
            <a:b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 В этот день чтобы помочь солнцу прогнать зиму, люди устраивают по традиции катание на лошадях «по солнышку» - т. е. по часовой стрелке вокруг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деревни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 Главное мужское действие в четверг - оборона или взятие снежного городка. </a:t>
            </a:r>
          </a:p>
        </p:txBody>
      </p:sp>
      <p:pic>
        <p:nvPicPr>
          <p:cNvPr id="14338" name="Picture 2" descr="C:\Documents and Settings\User.HOME-DA5E28B62D\Рабочий стол\масленица\картинки масленица\yahooeu_ru_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3841" y="3286124"/>
            <a:ext cx="1430226" cy="1071570"/>
          </a:xfrm>
          <a:prstGeom prst="rect">
            <a:avLst/>
          </a:prstGeom>
          <a:noFill/>
        </p:spPr>
      </p:pic>
      <p:pic>
        <p:nvPicPr>
          <p:cNvPr id="14339" name="Picture 3" descr="C:\Documents and Settings\User.HOME-DA5E28B62D\Рабочий стол\масленица\картинки масленица\98487489_Aleksey_Timkov_Kursk_Maslen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687352"/>
            <a:ext cx="1571636" cy="981103"/>
          </a:xfrm>
          <a:prstGeom prst="rect">
            <a:avLst/>
          </a:prstGeom>
          <a:noFill/>
        </p:spPr>
      </p:pic>
      <p:pic>
        <p:nvPicPr>
          <p:cNvPr id="14340" name="Picture 4" descr="C:\Documents and Settings\User.HOME-DA5E28B62D\Рабочий стол\масленица\картинки масленица\11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4572008"/>
            <a:ext cx="1714512" cy="136225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Возможно, именно в этот день проходили масленичные кулачные бои </a:t>
            </a:r>
            <a:endParaRPr lang="ru-RU" sz="1800" dirty="0"/>
          </a:p>
        </p:txBody>
      </p:sp>
      <p:pic>
        <p:nvPicPr>
          <p:cNvPr id="8194" name="Picture 2" descr="C:\Documents and Settings\User.HOME-DA5E28B62D\Рабочий стол\масленица\картинки масленица\7__1698__tour__1352986030-2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857884" y="2214554"/>
            <a:ext cx="1714512" cy="1141577"/>
          </a:xfrm>
          <a:prstGeom prst="rect">
            <a:avLst/>
          </a:prstGeom>
          <a:noFill/>
        </p:spPr>
      </p:pic>
      <p:pic>
        <p:nvPicPr>
          <p:cNvPr id="8195" name="Picture 3" descr="C:\Documents and Settings\User.HOME-DA5E28B62D\Рабочий стол\масленица\картинки масленица\8c5404ea469b3321bbf7d01767e666bd.jpg"/>
          <p:cNvPicPr>
            <a:picLocks noChangeAspect="1" noChangeArrowheads="1"/>
          </p:cNvPicPr>
          <p:nvPr/>
        </p:nvPicPr>
        <p:blipFill>
          <a:blip r:embed="rId3" cstate="print"/>
          <a:srcRect r="9999" b="1999"/>
          <a:stretch>
            <a:fillRect/>
          </a:stretch>
        </p:blipFill>
        <p:spPr bwMode="auto">
          <a:xfrm>
            <a:off x="4357686" y="4623205"/>
            <a:ext cx="1357322" cy="1108480"/>
          </a:xfrm>
          <a:prstGeom prst="rect">
            <a:avLst/>
          </a:prstGeom>
          <a:noFill/>
        </p:spPr>
      </p:pic>
      <p:pic>
        <p:nvPicPr>
          <p:cNvPr id="8197" name="Picture 5" descr="C:\Documents and Settings\User.HOME-DA5E28B62D\Рабочий стол\масленица\1266224407_maslenica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6180" y="2357430"/>
            <a:ext cx="1425688" cy="94706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>Пятница - тёщины вечерки.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Зятья приглашали в гости своих тёщ, угощали их блинами. Зять обязан был с вечера лично пригласить тещу. </a:t>
            </a:r>
            <a:r>
              <a:rPr lang="ru-RU" sz="1800" b="1" dirty="0"/>
              <a:t/>
            </a:r>
            <a:br>
              <a:rPr lang="ru-RU" sz="1800" b="1" dirty="0"/>
            </a:br>
            <a:endParaRPr lang="ru-RU" sz="1800" dirty="0"/>
          </a:p>
        </p:txBody>
      </p:sp>
      <p:pic>
        <p:nvPicPr>
          <p:cNvPr id="15364" name="Picture 4" descr="C:\Documents and Settings\User.HOME-DA5E28B62D\Рабочий стол\масленица\картинки масленица\09.jpg"/>
          <p:cNvPicPr>
            <a:picLocks noChangeAspect="1" noChangeArrowheads="1"/>
          </p:cNvPicPr>
          <p:nvPr/>
        </p:nvPicPr>
        <p:blipFill>
          <a:blip r:embed="rId2"/>
          <a:srcRect t="9683"/>
          <a:stretch>
            <a:fillRect/>
          </a:stretch>
        </p:blipFill>
        <p:spPr bwMode="auto">
          <a:xfrm>
            <a:off x="1428728" y="3786190"/>
            <a:ext cx="1357322" cy="1225896"/>
          </a:xfrm>
          <a:prstGeom prst="rect">
            <a:avLst/>
          </a:prstGeom>
          <a:noFill/>
        </p:spPr>
      </p:pic>
      <p:pic>
        <p:nvPicPr>
          <p:cNvPr id="2050" name="Picture 2" descr="C:\Documents and Settings\User.HOME-DA5E28B62D\Рабочий стол\масленица\maslen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285992"/>
            <a:ext cx="1571636" cy="1246795"/>
          </a:xfrm>
          <a:prstGeom prst="rect">
            <a:avLst/>
          </a:prstGeom>
          <a:noFill/>
        </p:spPr>
      </p:pic>
      <p:pic>
        <p:nvPicPr>
          <p:cNvPr id="2051" name="Picture 3" descr="C:\Documents and Settings\User.HOME-DA5E28B62D\Рабочий стол\масленица\картинки масленица\блиин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500570"/>
            <a:ext cx="1565921" cy="116859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457200"/>
            <a:ext cx="7419996" cy="838200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Близится СУББОТА – "ЗОЛОВКИ УГОЩЕНИЕ".</a:t>
            </a:r>
            <a:b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Вся родня встречается, водит хоровод.</a:t>
            </a:r>
            <a:b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6386" name="Picture 2" descr="C:\Documents and Settings\User.HOME-DA5E28B62D\Рабочий стол\масленица\7_kl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5544" y="2786058"/>
            <a:ext cx="1248379" cy="964931"/>
          </a:xfrm>
          <a:prstGeom prst="rect">
            <a:avLst/>
          </a:prstGeom>
          <a:noFill/>
        </p:spPr>
      </p:pic>
      <p:pic>
        <p:nvPicPr>
          <p:cNvPr id="4" name="Picture 2" descr="C:\Documents and Settings\User.HOME-DA5E28B62D\Рабочий стол\масленица\картинки масленица\yahooeu_ru_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0230" y="5000636"/>
            <a:ext cx="1356149" cy="1016069"/>
          </a:xfrm>
          <a:prstGeom prst="rect">
            <a:avLst/>
          </a:prstGeom>
          <a:noFill/>
        </p:spPr>
      </p:pic>
      <p:pic>
        <p:nvPicPr>
          <p:cNvPr id="1026" name="Picture 2" descr="C:\Documents and Settings\User.HOME-DA5E28B62D\Рабочий стол\масленица\б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3134" y="2571744"/>
            <a:ext cx="1333509" cy="100013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Последний день Масленицы - прощёное воскресенье. </a:t>
            </a:r>
            <a:r>
              <a:rPr lang="ru-RU" sz="1600" dirty="0"/>
              <a:t>Называли его также и целовальником, и проводами. В этот день завершались веселья и объедания. </a:t>
            </a:r>
          </a:p>
        </p:txBody>
      </p:sp>
      <p:pic>
        <p:nvPicPr>
          <p:cNvPr id="4098" name="Picture 2" descr="C:\Documents and Settings\User.HOME-DA5E28B62D\Рабочий стол\масленица\6fb4041cbb1527a5d53ab13f60a826e5804863112412208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00166" y="2412554"/>
            <a:ext cx="2286016" cy="1716219"/>
          </a:xfrm>
          <a:prstGeom prst="rect">
            <a:avLst/>
          </a:prstGeom>
          <a:noFill/>
        </p:spPr>
      </p:pic>
      <p:pic>
        <p:nvPicPr>
          <p:cNvPr id="4" name="Picture 2" descr="C:\Documents and Settings\User.HOME-DA5E28B62D\Мои документы\масленица меропр\98617002_PROSCHENOE_VOSKRESENEgif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286124"/>
            <a:ext cx="1571636" cy="163995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Масленица - это озорное и весёлое прощание с зимой и встреча весны, несущей оживление в природе и солнечное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тепло.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User.HOME-DA5E28B62D\Рабочий стол\масленица\7_kl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958136"/>
            <a:ext cx="1643074" cy="1270009"/>
          </a:xfrm>
          <a:prstGeom prst="rect">
            <a:avLst/>
          </a:prstGeom>
          <a:noFill/>
        </p:spPr>
      </p:pic>
      <p:pic>
        <p:nvPicPr>
          <p:cNvPr id="2051" name="Picture 3" descr="C:\Documents and Settings\User.HOME-DA5E28B62D\Рабочий стол\масленица\98487489_Aleksey_Timkov_Kursk_Maslen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759054"/>
            <a:ext cx="1643074" cy="1025699"/>
          </a:xfrm>
          <a:prstGeom prst="rect">
            <a:avLst/>
          </a:prstGeom>
          <a:noFill/>
        </p:spPr>
      </p:pic>
      <p:pic>
        <p:nvPicPr>
          <p:cNvPr id="2052" name="Picture 4" descr="C:\Documents and Settings\User.HOME-DA5E28B62D\Рабочий стол\масленица\Russian_Maslenits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786190"/>
            <a:ext cx="2428892" cy="1450588"/>
          </a:xfrm>
          <a:prstGeom prst="rect">
            <a:avLst/>
          </a:prstGeom>
          <a:noFill/>
        </p:spPr>
      </p:pic>
      <p:pic>
        <p:nvPicPr>
          <p:cNvPr id="2054" name="Picture 6" descr="C:\Documents and Settings\User.HOME-DA5E28B62D\Рабочий стол\масленица\картинки масленица\83851692_Solomatkin_Leonid_Ivanovi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143116"/>
            <a:ext cx="1571636" cy="112035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HOME-DA5E28B62D\Рабочий стол\масленица\картинки масленица\biznes-planov-parikmaherskoy-16917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786190"/>
            <a:ext cx="1928827" cy="14466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1428736"/>
            <a:ext cx="8215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1600" dirty="0" smtClean="0"/>
              <a:t>На Масленицу дрова горят с треском – к морозу, плохо разгораются - жди оттепели.</a:t>
            </a:r>
          </a:p>
          <a:p>
            <a:pPr lvl="0"/>
            <a:endParaRPr lang="ru-RU" sz="1600" dirty="0" smtClean="0"/>
          </a:p>
          <a:p>
            <a:pPr lvl="0">
              <a:buFont typeface="Wingdings" pitchFamily="2" charset="2"/>
              <a:buChar char="§"/>
            </a:pPr>
            <a:r>
              <a:rPr lang="ru-RU" sz="1600" dirty="0" smtClean="0"/>
              <a:t>Коли ночью на деревьях был иней, то днём снега не жди.</a:t>
            </a:r>
          </a:p>
          <a:p>
            <a:pPr lvl="0"/>
            <a:endParaRPr lang="ru-RU" sz="1600" dirty="0" smtClean="0"/>
          </a:p>
          <a:p>
            <a:pPr lvl="0">
              <a:buFont typeface="Wingdings" pitchFamily="2" charset="2"/>
              <a:buChar char="§"/>
            </a:pPr>
            <a:r>
              <a:rPr lang="ru-RU" sz="1600" dirty="0" smtClean="0"/>
              <a:t>Какой день Масленицы красный, в такой и сей </a:t>
            </a:r>
            <a:r>
              <a:rPr lang="ru-RU" sz="1600" dirty="0" err="1" smtClean="0"/>
              <a:t>пашеничку</a:t>
            </a:r>
            <a:r>
              <a:rPr lang="ru-RU" sz="1600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95363" y="738664"/>
            <a:ext cx="2353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Народные приметы: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786842" cy="1143008"/>
          </a:xfrm>
        </p:spPr>
        <p:txBody>
          <a:bodyPr>
            <a:normAutofit/>
          </a:bodyPr>
          <a:lstStyle/>
          <a:p>
            <a:r>
              <a:rPr lang="ru-RU" sz="2200" dirty="0" smtClean="0"/>
              <a:t>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Блины, непременный атрибут Масленицы, имели ритуальное значение: круглые, румяные, горячие, они являли собой символ солнца, которое все ярче разгоралось, удлиняя дни. 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C:\Documents and Settings\User.HOME-DA5E28B62D\Рабочий стол\масленица\картинки масленица\0d0a2a9b9af5f0d59b20ebeb1d5aa8e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357562"/>
            <a:ext cx="1357322" cy="2048788"/>
          </a:xfrm>
          <a:prstGeom prst="rect">
            <a:avLst/>
          </a:prstGeom>
          <a:noFill/>
        </p:spPr>
      </p:pic>
      <p:pic>
        <p:nvPicPr>
          <p:cNvPr id="3075" name="Picture 3" descr="C:\Documents and Settings\User.HOME-DA5E28B62D\Рабочий стол\масленица\картинки масленица\0d0a1bba6b86c0e5d258462f2a05b0f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643182"/>
            <a:ext cx="1428728" cy="1428728"/>
          </a:xfrm>
          <a:prstGeom prst="rect">
            <a:avLst/>
          </a:prstGeom>
          <a:noFill/>
        </p:spPr>
      </p:pic>
      <p:pic>
        <p:nvPicPr>
          <p:cNvPr id="3076" name="Picture 4" descr="C:\Documents and Settings\User.HOME-DA5E28B62D\Рабочий стол\масленица\картинки масленица\0d0b22191cdce2a717eb38a8a56927d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500306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929718" cy="785818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Блины – одно из самых древних изделий русской кухни. </a:t>
            </a:r>
            <a:b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Они известны ещё с языческих времён, с IX. Наши предки считали, что гладкий, румяный, круглый блин олицетворяет солнце. 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 descr="C:\Documents and Settings\User.HOME-DA5E28B62D\Рабочий стол\масленица\картинки масленица\98365448_8731592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57496"/>
            <a:ext cx="1287519" cy="1291826"/>
          </a:xfrm>
          <a:prstGeom prst="rect">
            <a:avLst/>
          </a:prstGeom>
          <a:noFill/>
        </p:spPr>
      </p:pic>
      <p:pic>
        <p:nvPicPr>
          <p:cNvPr id="4099" name="Picture 3" descr="C:\Documents and Settings\User.HOME-DA5E28B62D\Рабочий стол\масленица\картинки масленица\71333501_1298842674_2b3d2190742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643182"/>
            <a:ext cx="1766989" cy="1216028"/>
          </a:xfrm>
          <a:prstGeom prst="rect">
            <a:avLst/>
          </a:prstGeom>
          <a:noFill/>
        </p:spPr>
      </p:pic>
      <p:pic>
        <p:nvPicPr>
          <p:cNvPr id="4100" name="Picture 4" descr="C:\Documents and Settings\User.HOME-DA5E28B62D\Рабочий стол\масленица\картинки масленица\22fee642fde4_132967___9_efgmopxyz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857628"/>
            <a:ext cx="1285884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Устраивали на Масленицу и игрища, или кулачные бои — это было одним из излюбленных масленичных развлечений. Чучела Масленицы с песнями и музыкой возили по улицам. 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 descr="C:\Documents and Settings\User.HOME-DA5E28B62D\Рабочий стол\масленица\картинки масленица\ч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643702" y="2839627"/>
            <a:ext cx="857256" cy="1071570"/>
          </a:xfrm>
          <a:prstGeom prst="rect">
            <a:avLst/>
          </a:prstGeom>
          <a:noFill/>
        </p:spPr>
      </p:pic>
      <p:pic>
        <p:nvPicPr>
          <p:cNvPr id="6147" name="Picture 3" descr="C:\Documents and Settings\User.HOME-DA5E28B62D\Рабочий стол\масленица\ма.jpeg"/>
          <p:cNvPicPr>
            <a:picLocks noChangeAspect="1" noChangeArrowheads="1"/>
          </p:cNvPicPr>
          <p:nvPr/>
        </p:nvPicPr>
        <p:blipFill>
          <a:blip r:embed="rId3"/>
          <a:srcRect l="8292"/>
          <a:stretch>
            <a:fillRect/>
          </a:stretch>
        </p:blipFill>
        <p:spPr bwMode="auto">
          <a:xfrm>
            <a:off x="3000364" y="4725725"/>
            <a:ext cx="2071702" cy="1001497"/>
          </a:xfrm>
          <a:prstGeom prst="rect">
            <a:avLst/>
          </a:prstGeom>
          <a:noFill/>
        </p:spPr>
      </p:pic>
      <p:pic>
        <p:nvPicPr>
          <p:cNvPr id="6148" name="Picture 4" descr="C:\Documents and Settings\User.HOME-DA5E28B62D\Рабочий стол\масленица\картинки масленица\jpg.jpeg"/>
          <p:cNvPicPr>
            <a:picLocks noChangeAspect="1" noChangeArrowheads="1"/>
          </p:cNvPicPr>
          <p:nvPr/>
        </p:nvPicPr>
        <p:blipFill>
          <a:blip r:embed="rId4" cstate="print"/>
          <a:srcRect t="14286"/>
          <a:stretch>
            <a:fillRect/>
          </a:stretch>
        </p:blipFill>
        <p:spPr bwMode="auto">
          <a:xfrm>
            <a:off x="2786050" y="2571744"/>
            <a:ext cx="1484322" cy="95420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К этому дню достраивались горы, качели, балаганы. Начинали печь блины.</a:t>
            </a:r>
            <a:endParaRPr lang="ru-RU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66" name="Picture 2" descr="C:\Documents and Settings\User.HOME-DA5E28B62D\Рабочий стол\масленица\картинки масленица\2322039-ebda44b2eede3eb9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93083"/>
            <a:ext cx="2376938" cy="2178860"/>
          </a:xfrm>
          <a:prstGeom prst="rect">
            <a:avLst/>
          </a:prstGeom>
          <a:noFill/>
        </p:spPr>
      </p:pic>
      <p:pic>
        <p:nvPicPr>
          <p:cNvPr id="11267" name="Picture 3" descr="C:\Documents and Settings\User.HOME-DA5E28B62D\Рабочий стол\масленица\картинки масленица\8dea094c4b9b.jpg"/>
          <p:cNvPicPr>
            <a:picLocks noChangeAspect="1" noChangeArrowheads="1"/>
          </p:cNvPicPr>
          <p:nvPr/>
        </p:nvPicPr>
        <p:blipFill>
          <a:blip r:embed="rId3" cstate="print"/>
          <a:srcRect l="20914" t="7979" r="3514" b="6914"/>
          <a:stretch>
            <a:fillRect/>
          </a:stretch>
        </p:blipFill>
        <p:spPr bwMode="auto">
          <a:xfrm>
            <a:off x="5072066" y="2801010"/>
            <a:ext cx="1500198" cy="1116427"/>
          </a:xfrm>
          <a:prstGeom prst="rect">
            <a:avLst/>
          </a:prstGeom>
          <a:noFill/>
        </p:spPr>
      </p:pic>
      <p:pic>
        <p:nvPicPr>
          <p:cNvPr id="11268" name="Picture 4" descr="C:\Documents and Settings\User.HOME-DA5E28B62D\Рабочий стол\масленица\53798.jpg"/>
          <p:cNvPicPr>
            <a:picLocks noChangeAspect="1" noChangeArrowheads="1"/>
          </p:cNvPicPr>
          <p:nvPr/>
        </p:nvPicPr>
        <p:blipFill>
          <a:blip r:embed="rId4" cstate="print"/>
          <a:srcRect l="5357" t="2787" r="5357"/>
          <a:stretch>
            <a:fillRect/>
          </a:stretch>
        </p:blipFill>
        <p:spPr bwMode="auto">
          <a:xfrm>
            <a:off x="6286512" y="4786322"/>
            <a:ext cx="1357322" cy="111299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43998" cy="1143000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Вторник - </a:t>
            </a:r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</a:rPr>
              <a:t>заигрыши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С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этого дня начинались разного рода развлечения: катания на санях,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 народные гулянья, представления</a:t>
            </a:r>
            <a:r>
              <a:rPr lang="ru-RU" sz="1400" dirty="0"/>
              <a:t>.</a:t>
            </a:r>
          </a:p>
        </p:txBody>
      </p:sp>
      <p:pic>
        <p:nvPicPr>
          <p:cNvPr id="12290" name="Picture 2" descr="C:\Documents and Settings\User.HOME-DA5E28B62D\Рабочий стол\масленица\19549060_Maslenica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6550" b="14633"/>
          <a:stretch>
            <a:fillRect/>
          </a:stretch>
        </p:blipFill>
        <p:spPr bwMode="auto">
          <a:xfrm>
            <a:off x="5286380" y="5078026"/>
            <a:ext cx="1949237" cy="1137055"/>
          </a:xfrm>
          <a:prstGeom prst="rect">
            <a:avLst/>
          </a:prstGeom>
          <a:noFill/>
        </p:spPr>
      </p:pic>
      <p:pic>
        <p:nvPicPr>
          <p:cNvPr id="12291" name="Picture 3" descr="C:\Documents and Settings\User.HOME-DA5E28B62D\Рабочий стол\масленица\3f397a2619c4322548cb3d9b4f0f11ec-thumb-690x1500-w.jpg"/>
          <p:cNvPicPr>
            <a:picLocks noChangeAspect="1" noChangeArrowheads="1"/>
          </p:cNvPicPr>
          <p:nvPr/>
        </p:nvPicPr>
        <p:blipFill>
          <a:blip r:embed="rId3" cstate="print"/>
          <a:srcRect l="6001" b="9413"/>
          <a:stretch>
            <a:fillRect/>
          </a:stretch>
        </p:blipFill>
        <p:spPr bwMode="auto">
          <a:xfrm>
            <a:off x="5929322" y="2214554"/>
            <a:ext cx="1199835" cy="868043"/>
          </a:xfrm>
          <a:prstGeom prst="rect">
            <a:avLst/>
          </a:prstGeom>
          <a:noFill/>
        </p:spPr>
      </p:pic>
      <p:pic>
        <p:nvPicPr>
          <p:cNvPr id="3074" name="Picture 2" descr="C:\Documents and Settings\User.HOME-DA5E28B62D\Рабочий стол\масленица\acb44199700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2928934"/>
            <a:ext cx="1284846" cy="114030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8686800" cy="91759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На улицах попадались большие группы ряженых, в масках, разъезжавших по знакомым домам, где экспромтом устраивались веселые домашние концерты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9219" name="Picture 3" descr="C:\Documents and Settings\User.HOME-DA5E28B62D\Рабочий стол\масленица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857496"/>
            <a:ext cx="1563667" cy="1125840"/>
          </a:xfrm>
          <a:prstGeom prst="rect">
            <a:avLst/>
          </a:prstGeom>
          <a:noFill/>
        </p:spPr>
      </p:pic>
      <p:pic>
        <p:nvPicPr>
          <p:cNvPr id="9220" name="Picture 4" descr="C:\Documents and Settings\User.HOME-DA5E28B62D\Рабочий стол\масленица\картинки масленица\0b08c2831960dece53d036137dceb53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643182"/>
            <a:ext cx="928024" cy="1389865"/>
          </a:xfrm>
          <a:prstGeom prst="rect">
            <a:avLst/>
          </a:prstGeom>
          <a:noFill/>
        </p:spPr>
      </p:pic>
      <p:pic>
        <p:nvPicPr>
          <p:cNvPr id="7" name="Picture 4" descr="C:\Documents and Settings\User.HOME-DA5E28B62D\Рабочий стол\масленица\54752645_2426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286256"/>
            <a:ext cx="1928826" cy="142748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128</TotalTime>
  <Words>242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 Праздник Масленицы </vt:lpstr>
      <vt:lpstr>Масленица - это озорное и весёлое прощание с зимой и встреча весны, несущей оживление в природе и солнечное тепло.</vt:lpstr>
      <vt:lpstr>Слайд 3</vt:lpstr>
      <vt:lpstr> Блины, непременный атрибут Масленицы, имели ритуальное значение: круглые, румяные, горячие, они являли собой символ солнца, которое все ярче разгоралось, удлиняя дни. </vt:lpstr>
      <vt:lpstr>Блины – одно из самых древних изделий русской кухни.  Они известны ещё с языческих времён, с IX. Наши предки считали, что гладкий, румяный, круглый блин олицетворяет солнце. </vt:lpstr>
      <vt:lpstr>Устраивали на Масленицу и игрища, или кулачные бои — это было одним из излюбленных масленичных развлечений. Чучела Масленицы с песнями и музыкой возили по улицам. </vt:lpstr>
      <vt:lpstr>К этому дню достраивались горы, качели, балаганы. Начинали печь блины.</vt:lpstr>
      <vt:lpstr>Вторник - заигрыши.  С этого дня начинались разного рода развлечения: катания на санях,  народные гулянья, представления.</vt:lpstr>
      <vt:lpstr>На улицах попадались большие группы ряженых, в масках, разъезжавших по знакомым домам, где экспромтом устраивались веселые домашние концерты.</vt:lpstr>
      <vt:lpstr>Среда - лакомка</vt:lpstr>
      <vt:lpstr>Четверг - широкий разгул.  В этот день чтобы помочь солнцу прогнать зиму, люди устраивают по традиции катание на лошадях «по солнышку» - т. е. по часовой стрелке вокруг деревни Главное мужское действие в четверг - оборона или взятие снежного городка. </vt:lpstr>
      <vt:lpstr>Возможно, именно в этот день проходили масленичные кулачные бои </vt:lpstr>
      <vt:lpstr>Пятница - тёщины вечерки.  Зятья приглашали в гости своих тёщ, угощали их блинами. Зять обязан был с вечера лично пригласить тещу.  </vt:lpstr>
      <vt:lpstr>Близится СУББОТА – "ЗОЛОВКИ УГОЩЕНИЕ". Вся родня встречается, водит хоровод. </vt:lpstr>
      <vt:lpstr>Последний день Масленицы - прощёное воскресенье. Называли его также и целовальником, и проводами. В этот день завершались веселья и объедания.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Праздник Масленицы </dc:title>
  <dc:creator>Customer</dc:creator>
  <cp:lastModifiedBy>Customer</cp:lastModifiedBy>
  <cp:revision>18</cp:revision>
  <dcterms:created xsi:type="dcterms:W3CDTF">2014-02-22T11:10:35Z</dcterms:created>
  <dcterms:modified xsi:type="dcterms:W3CDTF">2014-03-01T17:06:25Z</dcterms:modified>
</cp:coreProperties>
</file>