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275" r:id="rId3"/>
    <p:sldId id="288" r:id="rId4"/>
    <p:sldId id="301" r:id="rId5"/>
    <p:sldId id="289" r:id="rId6"/>
    <p:sldId id="290" r:id="rId7"/>
    <p:sldId id="291" r:id="rId8"/>
    <p:sldId id="292" r:id="rId9"/>
    <p:sldId id="293" r:id="rId10"/>
    <p:sldId id="277" r:id="rId11"/>
    <p:sldId id="287" r:id="rId12"/>
    <p:sldId id="302" r:id="rId13"/>
    <p:sldId id="303" r:id="rId14"/>
    <p:sldId id="304" r:id="rId15"/>
    <p:sldId id="305" r:id="rId16"/>
    <p:sldId id="306" r:id="rId17"/>
    <p:sldId id="307" r:id="rId18"/>
    <p:sldId id="261" r:id="rId19"/>
    <p:sldId id="262" r:id="rId20"/>
    <p:sldId id="265" r:id="rId21"/>
    <p:sldId id="264" r:id="rId22"/>
    <p:sldId id="263" r:id="rId23"/>
    <p:sldId id="266" r:id="rId24"/>
    <p:sldId id="267" r:id="rId25"/>
    <p:sldId id="268" r:id="rId26"/>
    <p:sldId id="269" r:id="rId27"/>
    <p:sldId id="270" r:id="rId28"/>
    <p:sldId id="280" r:id="rId29"/>
    <p:sldId id="271" r:id="rId30"/>
    <p:sldId id="272" r:id="rId31"/>
    <p:sldId id="27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78" r:id="rId40"/>
    <p:sldId id="279" r:id="rId41"/>
    <p:sldId id="281" r:id="rId42"/>
    <p:sldId id="282" r:id="rId43"/>
    <p:sldId id="283" r:id="rId44"/>
    <p:sldId id="284" r:id="rId45"/>
    <p:sldId id="286" r:id="rId46"/>
    <p:sldId id="308" r:id="rId47"/>
    <p:sldId id="309" r:id="rId48"/>
    <p:sldId id="310" r:id="rId49"/>
    <p:sldId id="311" r:id="rId50"/>
    <p:sldId id="28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3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89E99-C87C-4CDE-BC56-4F3CD636AD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commons.wikimedia.org/wiki/File:Mise_au_jeu_BOS_@_MTL_Faceoff.JPG?uselang=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commons.wikimedia.org/wiki/File:Svetlana_Ishmouratova_2006.jpg?uselang=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0&amp;img_url=http://img.beta.rian.ru/images/20956/44/209564484.jpg&amp;text=%D0%BA%D1%91%D1%80%D0%BB%D0%B8%D0%BD%D0%B3%20%D1%84%D0%BE%D1%82%D0%BE&amp;noreask=1&amp;pos=1&amp;lr=13&amp;rpt=simage&amp;nojs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www.perm.ru/pics/1296104442.jpg&amp;text=%D0%B3%D0%BE%D1%80%D0%BD%D0%BE%D0%BB%D1%8B%D0%B6%D0%BD%D1%8B%D0%B9%20%D1%81%D0%BF%D0%BE%D1%80%D1%82%20%D1%84%D0%BE%D1%82%D0%BE&amp;noreask=1&amp;pos=6&amp;lr=13&amp;rpt=simage&amp;nojs=1" TargetMode="External"/><Relationship Id="rId2" Type="http://schemas.openxmlformats.org/officeDocument/2006/relationships/hyperlink" Target="http://ru.wikipedia.org/wiki/%D0%93%D0%BE%D1%80%D0%BD%D1%8B%D0%B5_%D0%BB%D1%8B%D0%B6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0&amp;img_url=http://www.sport-express.ua/upload/news/2013/6/215573-stal-izvesten-kalendar-kubka-mira-201314-lyzhnye-gonki.jpg&amp;text=%D0%BB%D1%8B%D0%B6%D0%BD%D1%8B%D0%B5%20%D0%B3%D0%BE%D0%BD%D0%BA%D0%B8%20%D1%84%D0%BE%D1%82%D0%BE&amp;noreask=1&amp;pos=5&amp;lr=13&amp;rpt=simage&amp;nojs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0&amp;img_url=http://www.itogi.ru/7-days/img/551-552/SPORT-sport-17hi.jpg&amp;text=%D1%84%D0%B8%D0%B3%D1%83%D1%80%D0%BD%D0%BE%D0%B5%20%D0%BA%D0%B0%D1%82%D0%B0%D0%BD%D0%B8%D0%B5%20%D1%84%D0%BE%D1%82%D0%BE&amp;noreask=1&amp;pos=9&amp;lr=13&amp;rpt=simage&amp;nojs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bochkavpechatleniy.com/data/photo/1080/b463bf76067cee7906c0ee81da405eb9_origina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ru/thumb/e/e3/Olympic_Russia.svg/120px-Olympic_Russia.svg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  <a:gradFill>
            <a:gsLst>
              <a:gs pos="0">
                <a:srgbClr val="002060"/>
              </a:gs>
              <a:gs pos="33000">
                <a:schemeClr val="accent2">
                  <a:tint val="86500"/>
                </a:schemeClr>
              </a:gs>
              <a:gs pos="46750">
                <a:schemeClr val="accent2">
                  <a:tint val="71000"/>
                  <a:satMod val="112000"/>
                </a:schemeClr>
              </a:gs>
              <a:gs pos="53000">
                <a:schemeClr val="accent2">
                  <a:tint val="71000"/>
                  <a:satMod val="112000"/>
                </a:schemeClr>
              </a:gs>
              <a:gs pos="68000">
                <a:schemeClr val="accent2">
                  <a:tint val="86000"/>
                </a:schemeClr>
              </a:gs>
              <a:gs pos="100000">
                <a:schemeClr val="accent2">
                  <a:shade val="60000"/>
                </a:schemeClr>
              </a:gs>
            </a:gsLst>
            <a:lin ang="835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Жаркая, зимняя, твоя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20d42e2e_resizedScaled_659to65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3" y="357167"/>
            <a:ext cx="2857520" cy="2857520"/>
          </a:xfrm>
        </p:spPr>
      </p:pic>
      <p:pic>
        <p:nvPicPr>
          <p:cNvPr id="6" name="Рисунок 5" descr="kartinki_vidy_sporta_olimpiyskie_piktogrammy_olimpiada_sochi_2014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04" y="214290"/>
            <a:ext cx="3000396" cy="3000396"/>
          </a:xfrm>
          <a:prstGeom prst="rect">
            <a:avLst/>
          </a:prstGeom>
        </p:spPr>
      </p:pic>
      <p:pic>
        <p:nvPicPr>
          <p:cNvPr id="7" name="Рисунок 6" descr="14427_pi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307758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Биатлон</a:t>
            </a:r>
          </a:p>
          <a:p>
            <a:r>
              <a:rPr lang="ru-RU" b="1" dirty="0" smtClean="0"/>
              <a:t>Бобслей, скелетон</a:t>
            </a:r>
          </a:p>
          <a:p>
            <a:r>
              <a:rPr lang="ru-RU" b="1" dirty="0" smtClean="0"/>
              <a:t>Конькобежный спорт, фигурное катание, шорт-трек</a:t>
            </a:r>
          </a:p>
          <a:p>
            <a:r>
              <a:rPr lang="ru-RU" b="1" dirty="0" smtClean="0"/>
              <a:t>Кёрлинг</a:t>
            </a:r>
          </a:p>
          <a:p>
            <a:r>
              <a:rPr lang="ru-RU" b="1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b="1" dirty="0" smtClean="0"/>
              <a:t>Санный спорт</a:t>
            </a:r>
          </a:p>
          <a:p>
            <a:r>
              <a:rPr lang="ru-RU" b="1" dirty="0" smtClean="0"/>
              <a:t>Хоккей с шайбой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с шайбой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26432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Местом рождения хоккея считается Монреаль. 3 марта 1875 года на катке «Виктория» был проведен первый хоккейный матч по правилам, которые придумали несколько студентов </a:t>
            </a:r>
            <a:r>
              <a:rPr lang="ru-RU" dirty="0" err="1" smtClean="0"/>
              <a:t>монреальского</a:t>
            </a:r>
            <a:r>
              <a:rPr lang="ru-RU" dirty="0" smtClean="0"/>
              <a:t> университета. </a:t>
            </a:r>
          </a:p>
          <a:p>
            <a:r>
              <a:rPr lang="ru-RU" dirty="0" smtClean="0"/>
              <a:t>В 1920 состоялся первый чемпионат мира. </a:t>
            </a:r>
          </a:p>
          <a:p>
            <a:r>
              <a:rPr lang="ru-RU" dirty="0" smtClean="0"/>
              <a:t>В СССР хоккей появился лишь в 1946 году, а в 1954 году советские хоккеисты дебютировали на чемпионате мира и сразу же заняли ведущее положение в мировом хоккее. </a:t>
            </a:r>
            <a:endParaRPr lang="ru-RU" dirty="0"/>
          </a:p>
        </p:txBody>
      </p:sp>
      <p:pic>
        <p:nvPicPr>
          <p:cNvPr id="88066" name="Picture 2" descr="http://upload.wikimedia.org/wikipedia/commons/thumb/5/59/Mise_au_jeu_BOS_%40_MTL_Faceoff.JPG/270px-Mise_au_jeu_BOS_%40_MTL_Face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903905"/>
            <a:ext cx="3929090" cy="295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257940" cy="4880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Еще один вид спорта, который собирает невероятное количество болельщиков – это биатлон, где лыжная гонка сочетается со стрельбой из винтовки. </a:t>
            </a:r>
          </a:p>
          <a:p>
            <a:r>
              <a:rPr lang="ru-RU" dirty="0" smtClean="0"/>
              <a:t>Первая гонка, которая отдалённо напоминала биатлон, прошла в ещё в 1767 году. Её организовали пограничники на шведско-норвежской границе. Как вид спорта биатлон оформился в XIX веке в Норвегии в качестве упражнения для солдат. </a:t>
            </a:r>
          </a:p>
          <a:p>
            <a:r>
              <a:rPr lang="ru-RU" dirty="0" smtClean="0"/>
              <a:t>В 1960 году включён в программу зимних Олимпийских игр. </a:t>
            </a:r>
          </a:p>
          <a:p>
            <a:endParaRPr lang="ru-RU" dirty="0"/>
          </a:p>
        </p:txBody>
      </p:sp>
      <p:pic>
        <p:nvPicPr>
          <p:cNvPr id="87042" name="Picture 2" descr="Коньковый ход российской биатлонистки Светланы Ишмуратовой на Олимпиаде-2006">
            <a:hlinkClick r:id="rId2" tooltip="Коньковый ход российской биатлонистки Светланы Ишмуратовой на Олимпиаде-2006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889" y="1713867"/>
            <a:ext cx="2730001" cy="364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Керлинг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329114" cy="49520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Интереснейший вид спорта – кёрлинг</a:t>
            </a:r>
            <a:r>
              <a:rPr lang="ru-RU" b="1" dirty="0" smtClean="0"/>
              <a:t> </a:t>
            </a:r>
            <a:r>
              <a:rPr lang="ru-RU" dirty="0" smtClean="0"/>
              <a:t>(англ. </a:t>
            </a:r>
            <a:r>
              <a:rPr lang="ru-RU" dirty="0" err="1" smtClean="0"/>
              <a:t>Curling</a:t>
            </a:r>
            <a:r>
              <a:rPr lang="ru-RU" dirty="0" smtClean="0"/>
              <a:t>) – командная спортивная игра на ледяной площадке. Известно, что керлинг возник в Шотландии в начале XVI века. </a:t>
            </a:r>
          </a:p>
          <a:p>
            <a:r>
              <a:rPr lang="ru-RU" dirty="0" smtClean="0"/>
              <a:t>В 1998 году керлинг был признан Олимпийским видом спорта. </a:t>
            </a:r>
            <a:endParaRPr lang="ru-RU" dirty="0"/>
          </a:p>
        </p:txBody>
      </p:sp>
      <p:pic>
        <p:nvPicPr>
          <p:cNvPr id="86018" name="Picture 2" descr="http://im3-tub-ru.yandex.net/i?id=202689189-2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9814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Горнолыжный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6148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Горнолыжный спорт – спуск с гор на </a:t>
            </a:r>
            <a:r>
              <a:rPr lang="ru-RU" u="sng" dirty="0" smtClean="0">
                <a:hlinkClick r:id="rId2" tooltip="Горные лыжи"/>
              </a:rPr>
              <a:t>специальных лыжах</a:t>
            </a:r>
            <a:r>
              <a:rPr lang="ru-RU" dirty="0" smtClean="0"/>
              <a:t> - вид спорта, а также популярный вид активного отдыха миллионов людей по всему миру. Скорость спортсмена при прохождении отдельных участков трассы превышает 140 км/ч, а длина полёта при прыжках — 40-50 метров. </a:t>
            </a:r>
          </a:p>
          <a:p>
            <a:endParaRPr lang="ru-RU" dirty="0"/>
          </a:p>
        </p:txBody>
      </p:sp>
      <p:pic>
        <p:nvPicPr>
          <p:cNvPr id="84994" name="Picture 2" descr="http://im0-tub-ru.yandex.net/i?id=69784381-1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4554"/>
            <a:ext cx="37909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Лыжные гонки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70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Впервые состязания в лыжном беге на скорость состоялись в Норвегии в 1767 году. </a:t>
            </a:r>
          </a:p>
          <a:p>
            <a:r>
              <a:rPr lang="ru-RU" dirty="0" smtClean="0"/>
              <a:t>В 1924 году была создана Международная федерация лыжного спорта. Основные стили передвижения на лыжах – «классический стиль» и «свободный стиль». </a:t>
            </a:r>
          </a:p>
          <a:p>
            <a:endParaRPr lang="ru-RU" dirty="0"/>
          </a:p>
        </p:txBody>
      </p:sp>
      <p:pic>
        <p:nvPicPr>
          <p:cNvPr id="83970" name="Picture 2" descr="http://im2-tub-ru.yandex.net/i?id=663916232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85992"/>
            <a:ext cx="4822050" cy="32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Фигурное катание в России было известно ещё со времён Петра I. Русский царь привёз из Европы первые образцы коньков.</a:t>
            </a:r>
          </a:p>
          <a:p>
            <a:r>
              <a:rPr lang="ru-RU" dirty="0" smtClean="0"/>
              <a:t> В 1838 году в Петербурге вышел первый учебник для фигуристов – «Зимние забавы и искусство бега на коньках». Автором его был Г. М. Паули – учитель гимнастики в военно-учебных заведениях Петербурга.</a:t>
            </a:r>
          </a:p>
          <a:p>
            <a:endParaRPr lang="ru-RU" dirty="0"/>
          </a:p>
        </p:txBody>
      </p:sp>
      <p:pic>
        <p:nvPicPr>
          <p:cNvPr id="82946" name="Picture 2" descr="http://im5-tub-ru.yandex.net/i?id=290794489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643328" cy="364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Олимпиад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Стилизованный лыжник </a:t>
            </a:r>
            <a:r>
              <a:rPr lang="ru-RU" dirty="0" err="1"/>
              <a:t>Шюсс</a:t>
            </a:r>
            <a:r>
              <a:rPr lang="ru-RU" dirty="0"/>
              <a:t> — игрушка, созданная для зимних </a:t>
            </a:r>
            <a:r>
              <a:rPr lang="ru-RU" b="1" u="sng" dirty="0"/>
              <a:t>Олимпийских игр 1968 в Гренобле (Франция). </a:t>
            </a:r>
            <a:r>
              <a:rPr lang="ru-RU" dirty="0"/>
              <a:t>Значки и фигурки с его изображением пользовались такой популярностью, что </a:t>
            </a:r>
            <a:r>
              <a:rPr lang="ru-RU" dirty="0" err="1"/>
              <a:t>Шюсс</a:t>
            </a:r>
            <a:r>
              <a:rPr lang="ru-RU" dirty="0"/>
              <a:t> стал неофициальным талисманом Игр.</a:t>
            </a:r>
          </a:p>
          <a:p>
            <a:endParaRPr lang="ru-RU" dirty="0"/>
          </a:p>
        </p:txBody>
      </p:sp>
      <p:pic>
        <p:nvPicPr>
          <p:cNvPr id="49154" name="Picture 2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3109137" cy="310913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На </a:t>
            </a:r>
            <a:r>
              <a:rPr lang="ru-RU" sz="4400" u="sng" dirty="0" smtClean="0"/>
              <a:t>Летних Играх 1972 года в Мюнхене (Германия)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071678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талисманом </a:t>
            </a:r>
            <a:r>
              <a:rPr lang="ru-RU" sz="3200" dirty="0"/>
              <a:t>стала такса </a:t>
            </a:r>
            <a:r>
              <a:rPr lang="ru-RU" sz="3200" dirty="0" err="1"/>
              <a:t>Вальди</a:t>
            </a:r>
            <a:r>
              <a:rPr lang="ru-RU" sz="3200" dirty="0"/>
              <a:t>. Именно с нее начинается традиция официальных талисманов Олимпийских игр.</a:t>
            </a:r>
          </a:p>
          <a:p>
            <a:endParaRPr lang="ru-RU" dirty="0"/>
          </a:p>
        </p:txBody>
      </p:sp>
      <p:pic>
        <p:nvPicPr>
          <p:cNvPr id="47106" name="Picture 2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143272" cy="31432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 «олимпиада» изначально означало не сами игры, а четырехлетний промежуток между ними. Древние греки вели хронологию по олимпиадам, начиная с 776 г. до н.э. (например, «третий год 146-й олимпиады»). В честь Олимпийских игр по всей Греции провозглашалось перемирие сроком на месяц.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4786322"/>
            <a:ext cx="3429024" cy="183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1976 в Инсбруке (Австрия) 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Организаторы </a:t>
            </a:r>
            <a:r>
              <a:rPr lang="ru-RU" b="1" dirty="0"/>
              <a:t>провозгласили эти </a:t>
            </a:r>
            <a:r>
              <a:rPr lang="ru-RU" b="1" dirty="0" smtClean="0"/>
              <a:t>соревнования</a:t>
            </a:r>
          </a:p>
          <a:p>
            <a:pPr algn="ctr">
              <a:buNone/>
            </a:pPr>
            <a:r>
              <a:rPr lang="ru-RU" b="1" dirty="0" smtClean="0"/>
              <a:t>"</a:t>
            </a:r>
            <a:r>
              <a:rPr lang="ru-RU" b="1" smtClean="0"/>
              <a:t>Играми дружбы и </a:t>
            </a:r>
            <a:r>
              <a:rPr lang="ru-RU" b="1" dirty="0"/>
              <a:t>простоты«. Выбранный талисман — снеговик </a:t>
            </a:r>
            <a:r>
              <a:rPr lang="ru-RU" b="1" dirty="0" err="1" smtClean="0"/>
              <a:t>Олимпияанодл</a:t>
            </a:r>
            <a:r>
              <a:rPr lang="ru-RU" b="1" dirty="0" smtClean="0"/>
              <a:t> должен </a:t>
            </a:r>
            <a:r>
              <a:rPr lang="ru-RU" b="1" dirty="0"/>
              <a:t>был отражать именно это качество.</a:t>
            </a:r>
          </a:p>
          <a:p>
            <a:pPr algn="just"/>
            <a:endParaRPr lang="ru-RU" dirty="0"/>
          </a:p>
        </p:txBody>
      </p:sp>
      <p:pic>
        <p:nvPicPr>
          <p:cNvPr id="45058" name="Picture 2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49" y="2054224"/>
            <a:ext cx="3660791" cy="36607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1980 в Лейк-Плэсиде (США): 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Енот </a:t>
            </a:r>
            <a:r>
              <a:rPr lang="ru-RU" b="1" dirty="0" err="1"/>
              <a:t>Рони</a:t>
            </a:r>
            <a:r>
              <a:rPr lang="ru-RU" b="1" dirty="0"/>
              <a:t> был выбран талисманом, поскольку раскраска мордочки этого традиционного для Америки животного напоминает защитные очки и зимнюю шапку олимпийцев. Впервые талисман был изображен спортсменом одного из зимнего видов спорта.</a:t>
            </a:r>
          </a:p>
          <a:p>
            <a:endParaRPr lang="ru-RU" dirty="0"/>
          </a:p>
        </p:txBody>
      </p:sp>
      <p:pic>
        <p:nvPicPr>
          <p:cNvPr id="43010" name="Picture 2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643338" cy="36433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1984 в Сараево (Югославия): 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504351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     </a:t>
            </a:r>
            <a:r>
              <a:rPr lang="ru-RU" dirty="0" smtClean="0"/>
              <a:t>Талисман волчонок </a:t>
            </a:r>
            <a:r>
              <a:rPr lang="ru-RU" dirty="0" err="1" smtClean="0"/>
              <a:t>Вучко</a:t>
            </a:r>
            <a:r>
              <a:rPr lang="ru-RU" dirty="0" smtClean="0"/>
              <a:t> был выбран из шести кандидатов в результате голосования читателей трех популярных югославских газет. Этот символ был воспринят неоднозначно, поскольку волк традиционно имеет устрашающий образ. По замыслу создателей, волчонок символизировал желание человека «подружиться с животными и стать ближе к природе».</a:t>
            </a:r>
            <a:endParaRPr lang="ru-RU" dirty="0"/>
          </a:p>
        </p:txBody>
      </p:sp>
      <p:pic>
        <p:nvPicPr>
          <p:cNvPr id="40962" name="Picture 2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614752" cy="36147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1988 в Калгари (Канада):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38600" cy="376873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Полярные </a:t>
            </a:r>
            <a:r>
              <a:rPr lang="ru-RU" b="1" dirty="0"/>
              <a:t>медведи </a:t>
            </a:r>
            <a:r>
              <a:rPr lang="ru-RU" b="1" dirty="0" err="1"/>
              <a:t>Хайди</a:t>
            </a:r>
            <a:r>
              <a:rPr lang="ru-RU" b="1" dirty="0"/>
              <a:t> и </a:t>
            </a:r>
            <a:r>
              <a:rPr lang="ru-RU" b="1" dirty="0" err="1"/>
              <a:t>Хоуди</a:t>
            </a:r>
            <a:r>
              <a:rPr lang="ru-RU" b="1" dirty="0"/>
              <a:t> — первый парный талисман (по легенде — это брат с сестрой, а их имена образованы от слова </a:t>
            </a:r>
            <a:r>
              <a:rPr lang="ru-RU" b="1" dirty="0" err="1"/>
              <a:t>hi</a:t>
            </a:r>
            <a:r>
              <a:rPr lang="ru-RU" b="1" dirty="0"/>
              <a:t> (привет))</a:t>
            </a:r>
          </a:p>
          <a:p>
            <a:endParaRPr lang="ru-RU" dirty="0"/>
          </a:p>
        </p:txBody>
      </p:sp>
      <p:pic>
        <p:nvPicPr>
          <p:cNvPr id="38914" name="Picture 2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071966" cy="40719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1992 в </a:t>
            </a:r>
            <a:r>
              <a:rPr lang="ru-RU" u="sng" dirty="0" err="1" smtClean="0"/>
              <a:t>Альбервилле</a:t>
            </a:r>
            <a:r>
              <a:rPr lang="ru-RU" u="sng" dirty="0" smtClean="0"/>
              <a:t> (Франция):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4038600" cy="376873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Талисманом </a:t>
            </a:r>
            <a:r>
              <a:rPr lang="ru-RU" b="1" dirty="0"/>
              <a:t>Игр стал горный эльф </a:t>
            </a:r>
            <a:r>
              <a:rPr lang="ru-RU" b="1" dirty="0" err="1"/>
              <a:t>Мажик</a:t>
            </a:r>
            <a:r>
              <a:rPr lang="ru-RU" b="1" dirty="0"/>
              <a:t>, представший в образе звезды, раскрашенной в национальные цвета Франции.</a:t>
            </a:r>
          </a:p>
          <a:p>
            <a:pPr algn="ctr"/>
            <a:endParaRPr lang="ru-RU" b="1" dirty="0"/>
          </a:p>
        </p:txBody>
      </p:sp>
      <p:pic>
        <p:nvPicPr>
          <p:cNvPr id="36866" name="Picture 2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500462" cy="35004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1994, </a:t>
            </a:r>
            <a:r>
              <a:rPr lang="ru-RU" u="sng" dirty="0" err="1" smtClean="0"/>
              <a:t>Лиллехаммер</a:t>
            </a:r>
            <a:r>
              <a:rPr lang="ru-RU" u="sng" dirty="0" smtClean="0"/>
              <a:t> (Норвегия):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829180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На </a:t>
            </a:r>
            <a:r>
              <a:rPr lang="ru-RU" b="1" dirty="0"/>
              <a:t>Играх в </a:t>
            </a:r>
            <a:r>
              <a:rPr lang="ru-RU" b="1" dirty="0" err="1"/>
              <a:t>Лиллехаммере</a:t>
            </a:r>
            <a:r>
              <a:rPr lang="ru-RU" b="1" dirty="0"/>
              <a:t> впервые талисманами стали люди: мальчик и девочка Хокон и Кристин — брат и сестра из норвежского фольклора.</a:t>
            </a:r>
          </a:p>
          <a:p>
            <a:endParaRPr lang="ru-RU" dirty="0"/>
          </a:p>
        </p:txBody>
      </p:sp>
      <p:pic>
        <p:nvPicPr>
          <p:cNvPr id="34818" name="Picture 2" descr="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71678"/>
            <a:ext cx="3286148" cy="32861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1998 в Нагано (Япония): 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8643998" cy="1143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/>
              <a:t>Сноулетс</a:t>
            </a:r>
            <a:r>
              <a:rPr lang="ru-RU" b="1" dirty="0" smtClean="0"/>
              <a:t> </a:t>
            </a:r>
            <a:r>
              <a:rPr lang="ru-RU" b="1" dirty="0"/>
              <a:t>— совята </a:t>
            </a:r>
            <a:r>
              <a:rPr lang="ru-RU" b="1" dirty="0" err="1"/>
              <a:t>Сукки</a:t>
            </a:r>
            <a:r>
              <a:rPr lang="ru-RU" b="1" dirty="0"/>
              <a:t>, </a:t>
            </a:r>
            <a:r>
              <a:rPr lang="ru-RU" b="1" dirty="0" err="1"/>
              <a:t>Нокки</a:t>
            </a:r>
            <a:r>
              <a:rPr lang="ru-RU" b="1" dirty="0"/>
              <a:t>, </a:t>
            </a:r>
            <a:r>
              <a:rPr lang="ru-RU" b="1" dirty="0" err="1"/>
              <a:t>Лекки</a:t>
            </a:r>
            <a:r>
              <a:rPr lang="ru-RU" b="1" dirty="0"/>
              <a:t>, </a:t>
            </a:r>
            <a:r>
              <a:rPr lang="ru-RU" b="1" dirty="0" err="1"/>
              <a:t>Цукки</a:t>
            </a:r>
            <a:r>
              <a:rPr lang="ru-RU" b="1" dirty="0"/>
              <a:t>, которые символизируют «мудрость» и четыре времени года.</a:t>
            </a:r>
          </a:p>
          <a:p>
            <a:endParaRPr lang="ru-RU" dirty="0"/>
          </a:p>
        </p:txBody>
      </p:sp>
      <p:pic>
        <p:nvPicPr>
          <p:cNvPr id="32770" name="Picture 2" descr="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6929486" cy="32337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Зимние Олимпийские игры 2010 в Ванкувере (Канада): </a:t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У </a:t>
            </a:r>
            <a:r>
              <a:rPr lang="ru-RU" b="1" dirty="0"/>
              <a:t>зимних Игр 2010 года была группа талисманов: </a:t>
            </a:r>
            <a:r>
              <a:rPr lang="ru-RU" b="1" dirty="0" err="1"/>
              <a:t>Куачи</a:t>
            </a:r>
            <a:r>
              <a:rPr lang="ru-RU" b="1" dirty="0"/>
              <a:t> и Мига — для Олимпийских игр, </a:t>
            </a:r>
            <a:r>
              <a:rPr lang="ru-RU" b="1" dirty="0" err="1"/>
              <a:t>Суми</a:t>
            </a:r>
            <a:r>
              <a:rPr lang="ru-RU" b="1" dirty="0"/>
              <a:t> — для </a:t>
            </a:r>
            <a:r>
              <a:rPr lang="ru-RU" b="1" dirty="0" err="1"/>
              <a:t>Паралимпийских</a:t>
            </a:r>
            <a:r>
              <a:rPr lang="ru-RU" b="1" dirty="0"/>
              <a:t> игр. Также был </a:t>
            </a:r>
            <a:r>
              <a:rPr lang="ru-RU" b="1" dirty="0" smtClean="0"/>
              <a:t>создан «неофициальный</a:t>
            </a:r>
            <a:r>
              <a:rPr lang="ru-RU" b="1" dirty="0"/>
              <a:t>» талисман, так называемый «друг» — </a:t>
            </a:r>
            <a:r>
              <a:rPr lang="ru-RU" b="1" dirty="0" err="1"/>
              <a:t>Мукмук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14752"/>
            <a:ext cx="5286412" cy="287815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97800" cy="1008063"/>
          </a:xfrm>
        </p:spPr>
        <p:txBody>
          <a:bodyPr/>
          <a:lstStyle/>
          <a:p>
            <a:pPr eaLnBrk="1" hangingPunct="1"/>
            <a:r>
              <a:rPr lang="ru-RU" smtClean="0"/>
              <a:t>Соревнования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21484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1. Бег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А) бег на дистанцию – 1 стадия – 192 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Б) двойной бег (2 стадии)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В) долгий бег ( 7 стадий)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Г) бег в полном вооружении (бег в шлеме, поножах и со щитом на 2 стадии)</a:t>
            </a:r>
            <a:r>
              <a:rPr lang="ru-RU" b="1" i="1" dirty="0" smtClean="0"/>
              <a:t> </a:t>
            </a:r>
            <a:endParaRPr lang="ru-RU" sz="2400" b="1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2. Единоборства </a:t>
            </a:r>
            <a:r>
              <a:rPr lang="ru-RU" sz="2400" b="1" i="1" dirty="0" smtClean="0"/>
              <a:t>(кулачный бой, рукопашный бой и борьба)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3. Пентатлон (пятиборье) -</a:t>
            </a:r>
            <a:r>
              <a:rPr lang="ru-RU" sz="2400" b="1" i="1" dirty="0" smtClean="0"/>
              <a:t>включавшее бег на стадию, метание диска, метание копья, прыжок в длину и борьбу</a:t>
            </a:r>
            <a:r>
              <a:rPr lang="ru-RU" sz="24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4. Конные бега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4786322"/>
            <a:ext cx="3429024" cy="183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357718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7658" y="1500174"/>
            <a:ext cx="3746342" cy="468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124708"/>
            <a:ext cx="3714776" cy="46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Олимпийская викторина.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186766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Из истории Древней Греции</a:t>
            </a:r>
            <a:endParaRPr lang="en-US" i="1" dirty="0" smtClean="0"/>
          </a:p>
          <a:p>
            <a:pPr lvl="0"/>
            <a:r>
              <a:rPr lang="ru-RU" b="1" dirty="0" smtClean="0"/>
              <a:t>Где именно проводились в Древней Греции Игры?</a:t>
            </a:r>
            <a:endParaRPr lang="en-US" b="1" dirty="0" smtClean="0"/>
          </a:p>
          <a:p>
            <a:pPr lvl="0"/>
            <a:r>
              <a:rPr lang="ru-RU" dirty="0" smtClean="0"/>
              <a:t> </a:t>
            </a:r>
            <a:r>
              <a:rPr lang="ru-RU" i="1" dirty="0" smtClean="0"/>
              <a:t>(На Пелопоннесском полуострове, в городе Олимпии на берегу реки </a:t>
            </a:r>
            <a:r>
              <a:rPr lang="ru-RU" i="1" dirty="0" err="1" smtClean="0"/>
              <a:t>Алфей</a:t>
            </a:r>
            <a:r>
              <a:rPr lang="ru-RU" i="1" dirty="0" smtClean="0"/>
              <a:t>).</a:t>
            </a:r>
            <a:endParaRPr lang="ru-RU" dirty="0" smtClean="0"/>
          </a:p>
          <a:p>
            <a:pPr lvl="0"/>
            <a:r>
              <a:rPr lang="ru-RU" b="1" dirty="0" smtClean="0"/>
              <a:t>В каких видах соревновались древние олимпийцы? </a:t>
            </a:r>
            <a:r>
              <a:rPr lang="ru-RU" i="1" dirty="0" smtClean="0"/>
              <a:t>(Пятиборье: бег, прыжки в длину, метание копья и диска, борьба, кулачный бой, а также гонки на колесницах, забег на марафонскую дистанцию в полном боевом вооружении, состязания поэтов и музыкантов).</a:t>
            </a:r>
            <a:endParaRPr lang="ru-RU" dirty="0" smtClean="0"/>
          </a:p>
          <a:p>
            <a:pPr lvl="0"/>
            <a:r>
              <a:rPr lang="ru-RU" b="1" dirty="0" smtClean="0"/>
              <a:t>Когда состоялись первые Олимпийские игры? </a:t>
            </a:r>
            <a:endParaRPr lang="en-US" b="1" dirty="0" smtClean="0"/>
          </a:p>
          <a:p>
            <a:pPr lvl="0"/>
            <a:r>
              <a:rPr lang="ru-RU" i="1" dirty="0" smtClean="0"/>
              <a:t>(В 776 г. до н.э.).</a:t>
            </a:r>
            <a:endParaRPr lang="ru-RU" dirty="0" smtClean="0"/>
          </a:p>
          <a:p>
            <a:pPr lvl="0"/>
            <a:r>
              <a:rPr lang="ru-RU" b="1" dirty="0" smtClean="0"/>
              <a:t>В чью честь проводились Игры? </a:t>
            </a:r>
            <a:endParaRPr lang="en-US" b="1" dirty="0" smtClean="0"/>
          </a:p>
          <a:p>
            <a:pPr lvl="0"/>
            <a:r>
              <a:rPr lang="ru-RU" i="1" dirty="0" smtClean="0"/>
              <a:t>(В честь бога Зевса).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4"/>
            <a:ext cx="7500990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928934"/>
            <a:ext cx="7429552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429132"/>
            <a:ext cx="3286148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214950"/>
            <a:ext cx="3286148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Олимпийская викторина.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857256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Из истории современных Олимпийских игр</a:t>
            </a:r>
            <a:endParaRPr lang="ru-RU" i="1" dirty="0" smtClean="0"/>
          </a:p>
          <a:p>
            <a:pPr lvl="0"/>
            <a:endParaRPr lang="en-US" b="1" i="1" dirty="0" smtClean="0"/>
          </a:p>
          <a:p>
            <a:pPr lvl="0"/>
            <a:r>
              <a:rPr lang="ru-RU" b="1" i="1" dirty="0" smtClean="0"/>
              <a:t> </a:t>
            </a:r>
            <a:r>
              <a:rPr lang="ru-RU" b="1" dirty="0" smtClean="0"/>
              <a:t>Кто выступил с предложением возродить Олимпийские игры? </a:t>
            </a:r>
            <a:endParaRPr lang="en-US" b="1" dirty="0" smtClean="0"/>
          </a:p>
          <a:p>
            <a:pPr lvl="0"/>
            <a:r>
              <a:rPr lang="ru-RU" i="1" dirty="0" smtClean="0"/>
              <a:t>(Французский общественный деятель – барон Пьер де Кубертен).</a:t>
            </a:r>
            <a:endParaRPr lang="ru-RU" dirty="0" smtClean="0"/>
          </a:p>
          <a:p>
            <a:pPr lvl="0"/>
            <a:r>
              <a:rPr lang="ru-RU" i="1" dirty="0" smtClean="0"/>
              <a:t>(</a:t>
            </a:r>
            <a:r>
              <a:rPr lang="ru-RU" b="1" dirty="0" smtClean="0"/>
              <a:t>Когда и где были проведены первые Олимпийские игры современности? </a:t>
            </a:r>
            <a:endParaRPr lang="en-US" b="1" dirty="0" smtClean="0"/>
          </a:p>
          <a:p>
            <a:pPr lvl="0"/>
            <a:r>
              <a:rPr lang="ru-RU" i="1" dirty="0" smtClean="0"/>
              <a:t>В 1896 г. в Афинах.</a:t>
            </a:r>
            <a:endParaRPr lang="ru-RU" dirty="0" smtClean="0"/>
          </a:p>
          <a:p>
            <a:pPr lvl="0"/>
            <a:r>
              <a:rPr lang="ru-RU" b="1" dirty="0" smtClean="0"/>
              <a:t>В каком году прошли </a:t>
            </a:r>
            <a:r>
              <a:rPr lang="en-US" b="1" dirty="0" smtClean="0"/>
              <a:t>I</a:t>
            </a:r>
            <a:r>
              <a:rPr lang="ru-RU" b="1" dirty="0" smtClean="0"/>
              <a:t> Зимние Олимпийские игры?</a:t>
            </a:r>
            <a:endParaRPr lang="en-US" b="1" dirty="0" smtClean="0"/>
          </a:p>
          <a:p>
            <a:pPr lvl="0"/>
            <a:r>
              <a:rPr lang="ru-RU" dirty="0" smtClean="0"/>
              <a:t> </a:t>
            </a:r>
            <a:r>
              <a:rPr lang="ru-RU" i="1" dirty="0" smtClean="0"/>
              <a:t>(В 1924 г., </a:t>
            </a:r>
            <a:r>
              <a:rPr lang="ru-RU" i="1" dirty="0" err="1" smtClean="0"/>
              <a:t>Шамони</a:t>
            </a:r>
            <a:r>
              <a:rPr lang="ru-RU" i="1" dirty="0" smtClean="0"/>
              <a:t>, Франция).</a:t>
            </a:r>
            <a:endParaRPr lang="ru-RU" dirty="0" smtClean="0"/>
          </a:p>
          <a:p>
            <a:pPr lvl="0"/>
            <a:r>
              <a:rPr lang="ru-RU" b="1" dirty="0" smtClean="0"/>
              <a:t>Назовите девиз Олимпийских игр</a:t>
            </a:r>
            <a:r>
              <a:rPr lang="ru-RU" b="1" i="1" dirty="0" smtClean="0"/>
              <a:t>? </a:t>
            </a:r>
            <a:endParaRPr lang="en-US" b="1" i="1" dirty="0" smtClean="0"/>
          </a:p>
          <a:p>
            <a:pPr lvl="0"/>
            <a:r>
              <a:rPr lang="ru-RU" i="1" dirty="0" smtClean="0"/>
              <a:t>(«</a:t>
            </a:r>
            <a:r>
              <a:rPr lang="en-US" i="1" dirty="0" err="1" smtClean="0"/>
              <a:t>Citius</a:t>
            </a:r>
            <a:r>
              <a:rPr lang="ru-RU" i="1" dirty="0" smtClean="0"/>
              <a:t>, </a:t>
            </a:r>
            <a:r>
              <a:rPr lang="en-US" i="1" dirty="0" err="1" smtClean="0"/>
              <a:t>altius</a:t>
            </a:r>
            <a:r>
              <a:rPr lang="ru-RU" i="1" dirty="0" smtClean="0"/>
              <a:t>, </a:t>
            </a:r>
            <a:r>
              <a:rPr lang="en-US" i="1" dirty="0" smtClean="0"/>
              <a:t>forties</a:t>
            </a:r>
            <a:r>
              <a:rPr lang="ru-RU" i="1" dirty="0" smtClean="0"/>
              <a:t>» – «быстрее, выше, сильнее»).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643182"/>
            <a:ext cx="7286676" cy="7858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071942"/>
            <a:ext cx="2571768" cy="5000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929198"/>
            <a:ext cx="4357718" cy="5000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5715016"/>
            <a:ext cx="7286676" cy="7858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Олимпийская викторина.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8501122" cy="5072098"/>
          </a:xfrm>
        </p:spPr>
        <p:txBody>
          <a:bodyPr/>
          <a:lstStyle/>
          <a:p>
            <a:r>
              <a:rPr lang="ru-RU" b="1" i="1" dirty="0" smtClean="0"/>
              <a:t>Выдающиеся спортсмены</a:t>
            </a:r>
            <a:r>
              <a:rPr lang="ru-RU" i="1" dirty="0" smtClean="0"/>
              <a:t>.</a:t>
            </a:r>
          </a:p>
          <a:p>
            <a:pPr lvl="0"/>
            <a:r>
              <a:rPr lang="ru-RU" b="1" dirty="0" smtClean="0"/>
              <a:t>Уникальная гимнастка: имеет 18 олимпийских медалей, из них </a:t>
            </a:r>
            <a:r>
              <a:rPr lang="ru-RU" b="1" i="1" dirty="0" smtClean="0"/>
              <a:t>– </a:t>
            </a:r>
            <a:r>
              <a:rPr lang="ru-RU" b="1" dirty="0" smtClean="0"/>
              <a:t>9 золотых. </a:t>
            </a:r>
            <a:endParaRPr lang="en-US" b="1" dirty="0" smtClean="0"/>
          </a:p>
          <a:p>
            <a:pPr lvl="0"/>
            <a:r>
              <a:rPr lang="ru-RU" i="1" dirty="0" smtClean="0"/>
              <a:t>(Лариса </a:t>
            </a:r>
            <a:r>
              <a:rPr lang="ru-RU" i="1" dirty="0" err="1" smtClean="0"/>
              <a:t>Латынина</a:t>
            </a:r>
            <a:r>
              <a:rPr lang="ru-RU" i="1" dirty="0" smtClean="0"/>
              <a:t>).</a:t>
            </a:r>
            <a:endParaRPr lang="ru-RU" dirty="0" smtClean="0"/>
          </a:p>
          <a:p>
            <a:pPr lvl="0"/>
            <a:r>
              <a:rPr lang="ru-RU" b="1" dirty="0" smtClean="0"/>
              <a:t>На Олимпиаде в 1956 г. впервые победили советские хоккеисты. Вспомните имена спортсменов. </a:t>
            </a:r>
            <a:endParaRPr lang="en-US" b="1" dirty="0" smtClean="0"/>
          </a:p>
          <a:p>
            <a:pPr lvl="0"/>
            <a:r>
              <a:rPr lang="ru-RU" i="1" dirty="0" smtClean="0"/>
              <a:t>(Всеволод Бобров, Евгений Бабич, Николай Сологубов, Иван </a:t>
            </a:r>
            <a:r>
              <a:rPr lang="ru-RU" i="1" dirty="0" err="1" smtClean="0"/>
              <a:t>Трегубов</a:t>
            </a:r>
            <a:r>
              <a:rPr lang="ru-RU" i="1" dirty="0" smtClean="0"/>
              <a:t>, Николай Пучков)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428868"/>
            <a:ext cx="2928958" cy="5000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214818"/>
            <a:ext cx="7858180" cy="8572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Олимпийская викторина.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358246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Олимпийская мозаика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Что представляет собой олимпийский флаг? </a:t>
            </a:r>
            <a:r>
              <a:rPr lang="ru-RU" i="1" dirty="0" smtClean="0"/>
              <a:t>(Белое полотнище с пятью переплетенными кольцами синего, черного, красного, зеленого и желтого цветов. Пять колец символизируют пять континентов).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Как называется организация, возглавляющая олимпийское движение в мире? </a:t>
            </a:r>
            <a:endParaRPr lang="en-US" b="1" dirty="0" smtClean="0"/>
          </a:p>
          <a:p>
            <a:r>
              <a:rPr lang="ru-RU" i="1" dirty="0" smtClean="0"/>
              <a:t>(Международный олимпийский комитет – МОК).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214554"/>
            <a:ext cx="7572428" cy="17145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757242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Олимпийская викторина.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8329642" cy="4983179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Каждый национальный Олимпийский комитет имеет эмблему. Как выглядит эмблема национального олимпийского комитета России? </a:t>
            </a:r>
            <a:r>
              <a:rPr lang="ru-RU" i="1" dirty="0" smtClean="0"/>
              <a:t>(Пять олимпийских колец и изображение трехцветного языка пламени).</a:t>
            </a:r>
            <a:endParaRPr lang="ru-RU" dirty="0" smtClean="0"/>
          </a:p>
          <a:p>
            <a:pPr lvl="0"/>
            <a:r>
              <a:rPr lang="en-US" b="1" dirty="0" smtClean="0"/>
              <a:t>XXII</a:t>
            </a:r>
            <a:r>
              <a:rPr lang="ru-RU" b="1" dirty="0" smtClean="0"/>
              <a:t> Летние Олимпийские игры состоялись в Москве. В Каком году? </a:t>
            </a:r>
            <a:endParaRPr lang="en-US" b="1" dirty="0" smtClean="0"/>
          </a:p>
          <a:p>
            <a:pPr lvl="0"/>
            <a:r>
              <a:rPr lang="ru-RU" i="1" dirty="0" smtClean="0"/>
              <a:t>(В 1980 г.)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Как зажигают олимпийский факел? </a:t>
            </a:r>
            <a:endParaRPr lang="en-US" b="1" dirty="0" smtClean="0"/>
          </a:p>
          <a:p>
            <a:pPr lvl="0"/>
            <a:r>
              <a:rPr lang="ru-RU" i="1" dirty="0" smtClean="0"/>
              <a:t>(На факел направляют пучок солнечных лучей, собранных при помощи системы линз и отражателей).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3714752"/>
            <a:ext cx="7143800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714884"/>
            <a:ext cx="7572428" cy="11430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214554"/>
            <a:ext cx="757242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Олимпийская викторина.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258204" cy="484030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Олимпийская азбука</a:t>
            </a:r>
            <a:r>
              <a:rPr lang="ru-RU" i="1" dirty="0" smtClean="0"/>
              <a:t>.</a:t>
            </a:r>
          </a:p>
          <a:p>
            <a:pPr lvl="0"/>
            <a:r>
              <a:rPr lang="ru-RU" b="1" dirty="0" smtClean="0"/>
              <a:t>Чем награждали победителей Игр в Древней Греции? </a:t>
            </a:r>
            <a:endParaRPr lang="en-US" b="1" dirty="0" smtClean="0"/>
          </a:p>
          <a:p>
            <a:pPr lvl="0"/>
            <a:r>
              <a:rPr lang="ru-RU" i="1" dirty="0" smtClean="0"/>
              <a:t>(Венком из листьев лавра).</a:t>
            </a:r>
            <a:endParaRPr lang="ru-RU" dirty="0" smtClean="0"/>
          </a:p>
          <a:p>
            <a:pPr lvl="0"/>
            <a:r>
              <a:rPr lang="ru-RU" b="1" dirty="0" smtClean="0"/>
              <a:t>На открытии Олимпийских игр команды идут в порядке алфавита страны-организатора? Но впереди всегда шествует команда одной и той же страны. Какой? </a:t>
            </a:r>
            <a:endParaRPr lang="en-US" b="1" dirty="0" smtClean="0"/>
          </a:p>
          <a:p>
            <a:pPr lvl="0"/>
            <a:r>
              <a:rPr lang="ru-RU" i="1" dirty="0" smtClean="0"/>
              <a:t>(Греции)</a:t>
            </a:r>
            <a:r>
              <a:rPr lang="ru-RU" dirty="0" smtClean="0"/>
              <a:t>.</a:t>
            </a:r>
          </a:p>
          <a:p>
            <a:pPr lvl="0"/>
            <a:r>
              <a:rPr lang="ru-RU" b="1" dirty="0" smtClean="0"/>
              <a:t>Назовите талисман Олимпийских игр в Москве? </a:t>
            </a:r>
            <a:r>
              <a:rPr lang="ru-RU" i="1" dirty="0" smtClean="0"/>
              <a:t>(Медвежонок Миша).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429132"/>
            <a:ext cx="2857520" cy="5000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500306"/>
            <a:ext cx="4643470" cy="4286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286388"/>
            <a:ext cx="3143272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Олимпийская викторина.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8358246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Трехкратная олимпийская чемпионка в фигурном катании, партнерша Алексея Уланова и Александра Зайцева.</a:t>
            </a:r>
            <a:endParaRPr lang="en-US" b="1" dirty="0" smtClean="0"/>
          </a:p>
          <a:p>
            <a:pPr lvl="0"/>
            <a:r>
              <a:rPr lang="ru-RU" b="1" dirty="0" smtClean="0"/>
              <a:t> </a:t>
            </a:r>
            <a:r>
              <a:rPr lang="ru-RU" i="1" dirty="0" smtClean="0"/>
              <a:t>(Ирина Роднина).</a:t>
            </a:r>
            <a:endParaRPr lang="ru-RU" dirty="0" smtClean="0"/>
          </a:p>
          <a:p>
            <a:pPr lvl="0"/>
            <a:r>
              <a:rPr lang="ru-RU" b="1" dirty="0" smtClean="0"/>
              <a:t>Хоккейный вратарь, трехкратный олимпийский чемпион, в 22 года признанный лучшим вратарем мира. </a:t>
            </a:r>
            <a:endParaRPr lang="en-US" b="1" dirty="0" smtClean="0"/>
          </a:p>
          <a:p>
            <a:pPr lvl="0"/>
            <a:r>
              <a:rPr lang="ru-RU" i="1" dirty="0" smtClean="0"/>
              <a:t>(Владислав Третьяк).</a:t>
            </a:r>
            <a:endParaRPr lang="ru-RU" dirty="0" smtClean="0"/>
          </a:p>
          <a:p>
            <a:pPr lvl="0"/>
            <a:r>
              <a:rPr lang="ru-RU" b="1" dirty="0" smtClean="0"/>
              <a:t>Спортивный комментатор, автор знаменитого «</a:t>
            </a:r>
            <a:r>
              <a:rPr lang="ru-RU" b="1" dirty="0" err="1" smtClean="0"/>
              <a:t>Го-о-ол</a:t>
            </a:r>
            <a:r>
              <a:rPr lang="ru-RU" b="1" dirty="0" smtClean="0"/>
              <a:t>!» и фразы «Такой хоккей нам не нужен!»</a:t>
            </a:r>
            <a:r>
              <a:rPr lang="ru-RU" dirty="0" smtClean="0"/>
              <a:t> </a:t>
            </a:r>
            <a:endParaRPr lang="en-US" dirty="0" smtClean="0"/>
          </a:p>
          <a:p>
            <a:pPr lvl="0"/>
            <a:r>
              <a:rPr lang="ru-RU" i="1" dirty="0" smtClean="0"/>
              <a:t>(Николай Озеров)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Знаменитый тренер России по фигурному катанию, воспитавшая олимпийских чемпионов в фигурном катании среди спортивных пар</a:t>
            </a:r>
            <a:endParaRPr lang="en-US" b="1" dirty="0" smtClean="0"/>
          </a:p>
          <a:p>
            <a:pPr lvl="0"/>
            <a:r>
              <a:rPr lang="ru-RU" i="1" dirty="0" smtClean="0"/>
              <a:t>(Москвина).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857496"/>
            <a:ext cx="3000396" cy="4286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857628"/>
            <a:ext cx="3000396" cy="4286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214950"/>
            <a:ext cx="3143272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785926"/>
            <a:ext cx="3143272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Олимпийские объекты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Олимпийский стадион Сочи-2014 &quot;Фишт&quot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6000792" cy="42219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57214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Стадион «</a:t>
            </a:r>
            <a:r>
              <a:rPr lang="ru-RU" sz="2400" b="1" dirty="0" err="1" smtClean="0"/>
              <a:t>Фишт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Олимпийские игры проводились в Олимпии – области Древней Греции и представляли собой религиозный и спортивный праздник. Олимпийские игры потеряли свое значение с приходом римлян. Они стали рассматриваться как проявление язычества и в 394 г. н.э. были запрещены императором Феодосием </a:t>
            </a:r>
            <a:r>
              <a:rPr lang="en-US" b="1" dirty="0" smtClean="0"/>
              <a:t>I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Ледовый дворец «Большой"</a:t>
            </a:r>
            <a:endParaRPr lang="ru-RU" dirty="0"/>
          </a:p>
        </p:txBody>
      </p:sp>
      <p:pic>
        <p:nvPicPr>
          <p:cNvPr id="8" name="Рисунок 7" descr="1382383851_olimpiyskie-obekty-v-sochi-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1"/>
            <a:ext cx="8215370" cy="469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Малая ледовая арена «Шайба»</a:t>
            </a:r>
            <a:endParaRPr lang="ru-RU" dirty="0"/>
          </a:p>
        </p:txBody>
      </p:sp>
      <p:pic>
        <p:nvPicPr>
          <p:cNvPr id="6" name="Рисунок 5" descr="Ледовая арена «Шайба» в Сочи-20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Керлинговая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арена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«Ледяной куб»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Керлинговый центр «Ледяной куб» в Сочи-20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70723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Дворец зимнего спорта «Айсберг»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Дворец зимнего спорта «Айсберг» в Сочи-20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Конькобежный центр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«Адлер-арена»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http://sochinews.net/uploads/posts/2013-10/1382384499_olimpiyskiy-stadion-sochi-20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Лыжно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биатлонный центр «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Лаура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Комплекс для соревнований по лыжным гонкам и биатлону «Лаура» в Сочи-20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85926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нолыжный центр Роза Хутор в Сочи-20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7000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Горнолыжный курорт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«Роза Хутор»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Комплекс трамплинов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«Русские горки»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Комплекс для прыжков с трамплина «Русские горки» в Сочи-20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71637"/>
            <a:ext cx="6858048" cy="468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Центр санного спорта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Центр санного спорта «Санки» в Сочи-20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8580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Экстрим – парк «Роза Хутор»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Экстрим-парк «Роза Хутор» в Сочи-20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1896 год -первые Олимпийские игры современности.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600" dirty="0" smtClean="0"/>
              <a:t>     </a:t>
            </a:r>
            <a:r>
              <a:rPr lang="ru-RU" sz="2000" dirty="0" smtClean="0"/>
              <a:t>Предложил организовать современные Олимпийские игры французский историк, литератор, педагог, барон </a:t>
            </a:r>
            <a:r>
              <a:rPr lang="ru-RU" sz="2000" b="1" dirty="0" smtClean="0"/>
              <a:t>Пьер де Кубертен.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Большое значение Кубертен придавал занятиям спортом, как важной составляющей жизни молодых людей, одного из условий гармоничного развития личности. </a:t>
            </a:r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785926"/>
            <a:ext cx="32083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2928934"/>
            <a:ext cx="5695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Олимпийская эмблема </a:t>
            </a:r>
            <a:br>
              <a:rPr lang="ru-RU" sz="4000" dirty="0" smtClean="0"/>
            </a:br>
            <a:r>
              <a:rPr lang="ru-RU" sz="4000" dirty="0" smtClean="0"/>
              <a:t>5 колец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229600" cy="4709160"/>
          </a:xfrm>
        </p:spPr>
        <p:txBody>
          <a:bodyPr/>
          <a:lstStyle/>
          <a:p>
            <a:pPr eaLnBrk="1" hangingPunct="1"/>
            <a:r>
              <a:rPr lang="ru-RU" dirty="0" smtClean="0"/>
              <a:t>Кольца символизируют союз (единство) пяти частей света и всемирный характер Олимпийских Игр. </a:t>
            </a:r>
          </a:p>
          <a:p>
            <a:pPr eaLnBrk="1" hangingPunct="1"/>
            <a:r>
              <a:rPr lang="ru-RU" dirty="0" smtClean="0"/>
              <a:t>Цвета колец соответствуют разным частям света: Европа — </a:t>
            </a:r>
            <a:r>
              <a:rPr lang="ru-RU" dirty="0" err="1" smtClean="0"/>
              <a:t>голубой</a:t>
            </a:r>
            <a:r>
              <a:rPr lang="ru-RU" dirty="0" smtClean="0"/>
              <a:t>, Азия — жёлтый, Африка — чёрный, Австралия — зелёный и Америка — красный. </a:t>
            </a:r>
          </a:p>
        </p:txBody>
      </p:sp>
      <p:pic>
        <p:nvPicPr>
          <p:cNvPr id="1027" name="Picture 3" descr="http://www.bochkavpechatleniy.com/data/photo/1080/b463bf76067cee7906c0ee81da405eb9_original.jpg"/>
          <p:cNvPicPr>
            <a:picLocks noChangeAspect="1" noChangeArrowheads="1"/>
          </p:cNvPicPr>
          <p:nvPr/>
        </p:nvPicPr>
        <p:blipFill>
          <a:blip r:embed="rId2" r:link="rId3"/>
          <a:srcRect r="16533" b="10043"/>
          <a:stretch>
            <a:fillRect/>
          </a:stretch>
        </p:blipFill>
        <p:spPr bwMode="auto">
          <a:xfrm>
            <a:off x="4214810" y="4214818"/>
            <a:ext cx="3000396" cy="243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«Быстрее, выше, сильнее»!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8599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b="1" dirty="0" smtClean="0"/>
              <a:t>Перевод латинского выражения «</a:t>
            </a:r>
            <a:r>
              <a:rPr lang="ru-RU" b="1" dirty="0" err="1" smtClean="0"/>
              <a:t>Citius</a:t>
            </a:r>
            <a:r>
              <a:rPr lang="ru-RU" b="1" dirty="0" smtClean="0"/>
              <a:t>, </a:t>
            </a:r>
            <a:r>
              <a:rPr lang="ru-RU" b="1" dirty="0" err="1" smtClean="0"/>
              <a:t>Altius</a:t>
            </a:r>
            <a:r>
              <a:rPr lang="ru-RU" b="1" dirty="0" smtClean="0"/>
              <a:t>, </a:t>
            </a:r>
            <a:r>
              <a:rPr lang="ru-RU" b="1" dirty="0" err="1" smtClean="0"/>
              <a:t>Fortius</a:t>
            </a:r>
            <a:r>
              <a:rPr lang="ru-RU" b="1" dirty="0" smtClean="0"/>
              <a:t>».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3571876"/>
            <a:ext cx="5715040" cy="3052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Олимпийский огонь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71611"/>
            <a:ext cx="7859712" cy="4521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		</a:t>
            </a:r>
            <a:r>
              <a:rPr lang="ru-RU" sz="2400" b="1" i="1" dirty="0" smtClean="0"/>
              <a:t>Олимпийский огонь зажигают на территории развалин храма богини Геры в древней Олимпии в Греции.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		 Огонь на факеле передаётся от атлета к атлету в ходе многодневной символической эстафеты, которая проходит по всем 5 континентам Земли.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		 Огонь прибывает к месту проведения Олимпийских игр в день их открытия.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		По завершении всех соревнований Олимпийский огонь костра гасится, что символизирует закрытие игр.</a:t>
            </a:r>
          </a:p>
        </p:txBody>
      </p:sp>
      <p:pic>
        <p:nvPicPr>
          <p:cNvPr id="80897" name="Picture 1" descr="Файл:Olympic Russia.sv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282" y="357166"/>
            <a:ext cx="11445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Россия на Олимпийских играх.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229600" cy="4709160"/>
          </a:xfrm>
        </p:spPr>
        <p:txBody>
          <a:bodyPr/>
          <a:lstStyle/>
          <a:p>
            <a:pPr eaLnBrk="1" hangingPunct="1"/>
            <a:r>
              <a:rPr lang="ru-RU" b="1" dirty="0" smtClean="0"/>
              <a:t>Россия принимала участие в 19 летних и 15 зимних Олимпийских играх. </a:t>
            </a:r>
          </a:p>
          <a:p>
            <a:pPr eaLnBrk="1" hangingPunct="1"/>
            <a:r>
              <a:rPr lang="ru-RU" b="1" dirty="0" smtClean="0"/>
              <a:t>В СССР прошли одни Олимпийские игры — </a:t>
            </a:r>
            <a:r>
              <a:rPr lang="en-US" b="1" dirty="0" smtClean="0"/>
              <a:t>XXII </a:t>
            </a:r>
            <a:r>
              <a:rPr lang="ru-RU" b="1" dirty="0" smtClean="0"/>
              <a:t>Летняя  Олимпиада в Москве</a:t>
            </a:r>
            <a:r>
              <a:rPr lang="en-US" b="1" dirty="0" smtClean="0"/>
              <a:t> </a:t>
            </a:r>
            <a:r>
              <a:rPr lang="ru-RU" b="1" dirty="0" smtClean="0"/>
              <a:t>в 1980 году. </a:t>
            </a:r>
          </a:p>
          <a:p>
            <a:pPr eaLnBrk="1" hangingPunct="1"/>
            <a:r>
              <a:rPr lang="ru-RU" b="1" dirty="0" smtClean="0"/>
              <a:t>Сочи получил право на проведение </a:t>
            </a:r>
            <a:r>
              <a:rPr lang="en-US" b="1" dirty="0" smtClean="0"/>
              <a:t>XXII</a:t>
            </a:r>
            <a:r>
              <a:rPr lang="ru-RU" b="1" dirty="0" smtClean="0">
                <a:hlinkClick r:id="rId2" tooltip="Зимние Олимпийские игры 2014"/>
              </a:rPr>
              <a:t> </a:t>
            </a:r>
            <a:r>
              <a:rPr lang="ru-RU" b="1" dirty="0" smtClean="0"/>
              <a:t>Зимней Олимпиады - 2014.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3570" y="4500570"/>
            <a:ext cx="3145477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270</TotalTime>
  <Words>1840</Words>
  <Application>Microsoft Office PowerPoint</Application>
  <PresentationFormat>Экран (4:3)</PresentationFormat>
  <Paragraphs>189</Paragraphs>
  <Slides>50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Апекс</vt:lpstr>
      <vt:lpstr>Жаркая, зимняя, твоя</vt:lpstr>
      <vt:lpstr>Из истории</vt:lpstr>
      <vt:lpstr>Соревнования</vt:lpstr>
      <vt:lpstr>Из истории</vt:lpstr>
      <vt:lpstr>1896 год -первые Олимпийские игры современности. </vt:lpstr>
      <vt:lpstr>Олимпийская эмблема  5 колец</vt:lpstr>
      <vt:lpstr>«Быстрее, выше, сильнее»! </vt:lpstr>
      <vt:lpstr>Олимпийский огонь</vt:lpstr>
      <vt:lpstr>Россия на Олимпийских играх.</vt:lpstr>
      <vt:lpstr>Олимпийская клятва</vt:lpstr>
      <vt:lpstr>Виды спорта на Олимпиаде в Сочи</vt:lpstr>
      <vt:lpstr>Хоккей с шайбой</vt:lpstr>
      <vt:lpstr>Биатлон</vt:lpstr>
      <vt:lpstr>Керлинг</vt:lpstr>
      <vt:lpstr>Горнолыжный спорт</vt:lpstr>
      <vt:lpstr>Лыжные гонки</vt:lpstr>
      <vt:lpstr>Фигурное катание</vt:lpstr>
      <vt:lpstr>Талисманы Олимпиад</vt:lpstr>
      <vt:lpstr>На Летних Играх 1972 года в Мюнхене (Германия)</vt:lpstr>
      <vt:lpstr>Зимние Олимпийские игры 1976 в Инсбруке (Австрия)  </vt:lpstr>
      <vt:lpstr>Зимние Олимпийские игры 1980 в Лейк-Плэсиде (США):  </vt:lpstr>
      <vt:lpstr>Зимние Олимпийские игры 1984 в Сараево (Югославия):  </vt:lpstr>
      <vt:lpstr>Зимние Олимпийские игры 1988 в Калгари (Канада): </vt:lpstr>
      <vt:lpstr>Зимние Олимпийские игры 1992 в Альбервилле (Франция):</vt:lpstr>
      <vt:lpstr>Зимние Олимпийские игры 1994, Лиллехаммер (Норвегия): </vt:lpstr>
      <vt:lpstr>Зимние Олимпийские игры 1998 в Нагано (Япония):  </vt:lpstr>
      <vt:lpstr>Зимние Олимпийские игры 2010 в Ванкувере (Канада):  </vt:lpstr>
      <vt:lpstr>Слайд 28</vt:lpstr>
      <vt:lpstr>Талисманы Сочи-2014</vt:lpstr>
      <vt:lpstr>Слайд 30</vt:lpstr>
      <vt:lpstr>Слайд 31</vt:lpstr>
      <vt:lpstr>Олимпийская викторина. </vt:lpstr>
      <vt:lpstr>Олимпийская викторина. </vt:lpstr>
      <vt:lpstr>Олимпийская викторина. </vt:lpstr>
      <vt:lpstr>Олимпийская викторина. </vt:lpstr>
      <vt:lpstr>Олимпийская викторина. </vt:lpstr>
      <vt:lpstr>Олимпийская викторина. </vt:lpstr>
      <vt:lpstr>Олимпийская викторина. </vt:lpstr>
      <vt:lpstr>Олимпийские объекты 2014</vt:lpstr>
      <vt:lpstr>Ледовый дворец «Большой"</vt:lpstr>
      <vt:lpstr>Малая ледовая арена «Шайба»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37</cp:revision>
  <dcterms:created xsi:type="dcterms:W3CDTF">2011-05-13T16:27:00Z</dcterms:created>
  <dcterms:modified xsi:type="dcterms:W3CDTF">2014-02-26T15:45:58Z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