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notesMasterIdLst>
    <p:notesMasterId r:id="rId36"/>
  </p:notesMasterIdLst>
  <p:sldIdLst>
    <p:sldId id="274" r:id="rId3"/>
    <p:sldId id="277" r:id="rId4"/>
    <p:sldId id="256" r:id="rId5"/>
    <p:sldId id="283" r:id="rId6"/>
    <p:sldId id="257" r:id="rId7"/>
    <p:sldId id="258" r:id="rId8"/>
    <p:sldId id="259" r:id="rId9"/>
    <p:sldId id="261" r:id="rId10"/>
    <p:sldId id="266" r:id="rId11"/>
    <p:sldId id="263" r:id="rId12"/>
    <p:sldId id="262" r:id="rId13"/>
    <p:sldId id="271" r:id="rId14"/>
    <p:sldId id="273" r:id="rId15"/>
    <p:sldId id="275" r:id="rId16"/>
    <p:sldId id="272" r:id="rId17"/>
    <p:sldId id="276" r:id="rId18"/>
    <p:sldId id="268" r:id="rId19"/>
    <p:sldId id="280" r:id="rId20"/>
    <p:sldId id="279" r:id="rId21"/>
    <p:sldId id="278" r:id="rId22"/>
    <p:sldId id="270" r:id="rId23"/>
    <p:sldId id="269" r:id="rId24"/>
    <p:sldId id="265" r:id="rId25"/>
    <p:sldId id="264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0E7AD4-6448-4123-ADFB-0CD010B4D68B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462040-3BC2-4CCE-9C81-129435712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EBB31A-3567-4DCC-97F0-871ACA32BA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CD107C-714E-42DC-B95D-71DACCC64F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73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73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73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3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73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73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3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7F5487-095F-47CC-8634-A7DCBDFAAAAD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D7358F-DA31-413E-9994-170FE502B2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73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  <p:bldP spid="5735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3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3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7F772-EEBD-4DDE-92D4-EB18F927CA49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81E15-E8C2-48CF-B1A3-99AC5D7BC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ABD81-7CF8-4A45-9E70-BA7C2F935F5C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0F784-776A-4666-9C72-1FB5D82C5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4987-CCAC-41CA-AA3D-DD0248F4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798-F01A-4AF1-9F49-41F0C2D59AA8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4DD9-F022-4160-A082-2E857010B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1541D-6DA1-46B4-8DEE-C2F37C1D3B4D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ED75-DC20-47CD-9C36-597139EC5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C8F74-AEFD-4331-A211-69BF88A18C07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A01B2-5710-4CB0-84B9-F387B77DE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CE549-6800-4405-A620-8C5C30FD084B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A20DD-73F4-451B-8E3A-0BB948FEE1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84B62-F91C-4DB6-B309-D3F85FECB37F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868ED-C1BC-41F8-B1CC-8D7B44E1F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B092F-AA01-43C4-9BC9-2464AF0627D1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546F2-035A-47F0-BF60-5857D6721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71FEA-59C4-4BB1-B9F4-377C8BC28185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A21E6-EA42-4BF2-AD6E-B0B33B2716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17308-66FC-4C50-A6A6-5CCC103F5FFB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B02C-B1AD-4EA8-BC9F-B91DEB4B7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63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63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63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A07C2E6-601D-4F14-B482-CC5CFF2A0222}" type="datetimeFigureOut">
              <a:rPr lang="ru-RU"/>
              <a:pPr/>
              <a:t>27.02.2014</a:t>
            </a:fld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CB21204-3925-4E1E-97B3-09CDCFBABF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63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3F1725-B8F0-4FDA-A25B-3E0199740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file:///C:\Music\&#1041;&#1091;&#1088;&#1103;&#1090;&#1089;&#1082;&#1080;&#1077;%20&#1087;&#1077;&#1089;&#1085;&#1080;\&#1044;&#1072;&#1096;&#1080;&#1077;&#1074;%20&#1044;&#1091;&#1075;&#1072;&#1088;&#1078;&#1072;&#1087;\&#1044;&#1040;&#1064;&#1048;&#1045;&#1042;%20-%20&#1054;%20&#1088;&#1086;&#1076;&#1085;&#1086;&#1081;%20&#1079;&#1077;&#1084;&#1083;&#1077;,&#1040;&#1053;&#1044;&#1056;&#1045;&#1045;&#104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ДАШИЕВ - О родной земле,АНДРЕЕ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625" y="1285875"/>
            <a:ext cx="8358188" cy="857250"/>
          </a:xfrm>
        </p:spPr>
        <p:txBody>
          <a:bodyPr>
            <a:normAutofit fontScale="90000"/>
          </a:bodyPr>
          <a:lstStyle/>
          <a:p>
            <a:r>
              <a:rPr lang="ru-RU" sz="4400"/>
              <a:t>МОУ «Алтайская средняя общеобразовательная школа»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214313"/>
            <a:ext cx="10715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100_00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2314575"/>
            <a:ext cx="88582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ДАШИЕВ - О родной земле,АНДРЕЕ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000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3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 descr="Безимени-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1502">
            <a:off x="5003800" y="714375"/>
            <a:ext cx="3924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WordArt 5"/>
          <p:cNvSpPr>
            <a:spLocks noChangeArrowheads="1" noChangeShapeType="1" noTextEdit="1"/>
          </p:cNvSpPr>
          <p:nvPr/>
        </p:nvSpPr>
        <p:spPr bwMode="auto">
          <a:xfrm>
            <a:off x="684213" y="5734050"/>
            <a:ext cx="79200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Народный фольклорный ансамбль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Фото АСОШ\Аврал\фото\100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285875"/>
            <a:ext cx="69294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77813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ru-RU" sz="3800"/>
              <a:t>Студия декоративно-прикладного творчества «Колорит»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/>
              <a:t>Студия </a:t>
            </a:r>
            <a:br>
              <a:rPr lang="ru-RU" sz="2900"/>
            </a:br>
            <a:r>
              <a:rPr lang="ru-RU" sz="2900"/>
              <a:t>декоративно-прикладного творчества</a:t>
            </a:r>
          </a:p>
        </p:txBody>
      </p:sp>
      <p:pic>
        <p:nvPicPr>
          <p:cNvPr id="484360" name="Picture 8" descr="100_0025_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96975" y="2349500"/>
            <a:ext cx="3414713" cy="2716213"/>
          </a:xfrm>
          <a:noFill/>
        </p:spPr>
      </p:pic>
      <p:pic>
        <p:nvPicPr>
          <p:cNvPr id="484362" name="Picture 10" descr="100_000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4437063"/>
            <a:ext cx="2895600" cy="2171700"/>
          </a:xfrm>
          <a:noFill/>
        </p:spPr>
      </p:pic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pic>
          <p:nvPicPr>
            <p:cNvPr id="15367" name="Picture 5" descr="Logo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74" y="0"/>
              <a:ext cx="14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Line 6"/>
            <p:cNvSpPr>
              <a:spLocks noChangeShapeType="1"/>
            </p:cNvSpPr>
            <p:nvPr/>
          </p:nvSpPr>
          <p:spPr bwMode="auto">
            <a:xfrm>
              <a:off x="0" y="210"/>
              <a:ext cx="5760" cy="0"/>
            </a:xfrm>
            <a:prstGeom prst="line">
              <a:avLst/>
            </a:prstGeom>
            <a:noFill/>
            <a:ln w="15875">
              <a:solidFill>
                <a:srgbClr val="0F0F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4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solidFill>
                    <a:srgbClr val="0F0F7F"/>
                  </a:solidFill>
                  <a:latin typeface="Georgia" pitchFamily="18" charset="0"/>
                </a:rPr>
                <a:t>Алтайская средняя школа</a:t>
              </a:r>
            </a:p>
          </p:txBody>
        </p:sp>
      </p:grpSp>
      <p:pic>
        <p:nvPicPr>
          <p:cNvPr id="484364" name="Picture 12" descr="100_000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800600" y="1628775"/>
            <a:ext cx="2736850" cy="2174875"/>
          </a:xfr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00_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072063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Medium Cond"/>
              </a:rPr>
              <a:t>Занятия шахматного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Medium Cond"/>
              </a:rPr>
              <a:t>кружка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Medium Cond"/>
              </a:rPr>
              <a:t>"Сагаан Морин"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1500188" y="2857500"/>
            <a:ext cx="62642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Филиал ДЮСШ по вольной и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национальной борьбе</a:t>
            </a:r>
          </a:p>
        </p:txBody>
      </p:sp>
      <p:pic>
        <p:nvPicPr>
          <p:cNvPr id="5" name="Picture 5" descr="File000106"/>
          <p:cNvPicPr>
            <a:picLocks noChangeAspect="1" noChangeArrowheads="1"/>
          </p:cNvPicPr>
          <p:nvPr/>
        </p:nvPicPr>
        <p:blipFill>
          <a:blip r:embed="rId3"/>
          <a:srcRect l="6770" r="5756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19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  <p:bldP spid="819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100_0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100_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25538"/>
            <a:ext cx="45370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8" name="WordArt 6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4248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 высокой национальной моды</a:t>
            </a:r>
          </a:p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8119" name="WordArt 7"/>
          <p:cNvSpPr>
            <a:spLocks noChangeArrowheads="1" noChangeShapeType="1" noTextEdit="1"/>
          </p:cNvSpPr>
          <p:nvPr/>
        </p:nvSpPr>
        <p:spPr bwMode="auto">
          <a:xfrm>
            <a:off x="1116013" y="3284538"/>
            <a:ext cx="7058025" cy="14398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/>
              </a:rPr>
              <a:t>Серебряный звон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 animBg="1"/>
      <p:bldP spid="2181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100_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349500"/>
            <a:ext cx="18859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Picture 5" descr="100_0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76475"/>
            <a:ext cx="16319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4" name="Picture 2" descr="100_0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33375"/>
            <a:ext cx="14890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9" name="Picture 7" descr="100_00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2492375"/>
            <a:ext cx="1758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5" name="Picture 3" descr="100_00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60350"/>
            <a:ext cx="14700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8" name="Picture 6" descr="100_0033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33375"/>
            <a:ext cx="1644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100_0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7" name="Picture 5" descr="100_00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429000"/>
            <a:ext cx="20510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8" name="Picture 6" descr="100_00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557338"/>
            <a:ext cx="20510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21" name="WordArt 9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6960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Войлочное искусство</a:t>
            </a:r>
          </a:p>
        </p:txBody>
      </p:sp>
      <p:pic>
        <p:nvPicPr>
          <p:cNvPr id="243722" name="Picture 10" descr="101_01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39875"/>
            <a:ext cx="709295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4" name="Picture 2" descr="100_00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237163"/>
            <a:ext cx="20510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28688"/>
          </a:xfrm>
        </p:spPr>
        <p:txBody>
          <a:bodyPr>
            <a:normAutofit/>
          </a:bodyPr>
          <a:lstStyle/>
          <a:p>
            <a:r>
              <a:rPr lang="ru-RU" sz="3800"/>
              <a:t>Историко-этнографический музей</a:t>
            </a:r>
          </a:p>
        </p:txBody>
      </p:sp>
      <p:pic>
        <p:nvPicPr>
          <p:cNvPr id="21507" name="Picture 2" descr="Изображение 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785813"/>
            <a:ext cx="7905750" cy="5929312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ru-RU" sz="3800"/>
              <a:t>Музей трудовой славы им.Жданова</a:t>
            </a:r>
          </a:p>
        </p:txBody>
      </p:sp>
      <p:pic>
        <p:nvPicPr>
          <p:cNvPr id="22531" name="Picture 5" descr="Изображение 0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981075"/>
            <a:ext cx="3854450" cy="2890838"/>
          </a:xfrm>
          <a:noFill/>
        </p:spPr>
      </p:pic>
      <p:pic>
        <p:nvPicPr>
          <p:cNvPr id="22532" name="Picture 6" descr="фото 0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6463" y="981075"/>
            <a:ext cx="3889375" cy="2917825"/>
          </a:xfrm>
          <a:noFill/>
        </p:spPr>
      </p:pic>
      <p:pic>
        <p:nvPicPr>
          <p:cNvPr id="22533" name="Picture 5" descr="Изображение 0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968750"/>
            <a:ext cx="38544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100_0021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643438" y="3884613"/>
            <a:ext cx="3960812" cy="2973387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00_0001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r>
              <a:rPr lang="ru-RU" sz="4800">
                <a:solidFill>
                  <a:srgbClr val="0000CC"/>
                </a:solidFill>
              </a:rPr>
              <a:t>Республика Бурятия</a:t>
            </a:r>
          </a:p>
        </p:txBody>
      </p:sp>
      <p:sp>
        <p:nvSpPr>
          <p:cNvPr id="5124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4652963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>
                <a:solidFill>
                  <a:srgbClr val="00FF00"/>
                </a:solidFill>
              </a:rPr>
              <a:t>Кяхтинский район</a:t>
            </a:r>
          </a:p>
        </p:txBody>
      </p:sp>
      <p:pic>
        <p:nvPicPr>
          <p:cNvPr id="513029" name="Picture 5" descr="100_0033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31" name="WordArt 7"/>
          <p:cNvSpPr>
            <a:spLocks noChangeArrowheads="1" noChangeShapeType="1" noTextEdit="1"/>
          </p:cNvSpPr>
          <p:nvPr/>
        </p:nvSpPr>
        <p:spPr bwMode="auto">
          <a:xfrm>
            <a:off x="2124075" y="3789363"/>
            <a:ext cx="5183188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Амар мэндэ!</a:t>
            </a:r>
          </a:p>
        </p:txBody>
      </p:sp>
      <p:sp>
        <p:nvSpPr>
          <p:cNvPr id="513033" name="WordArt 9"/>
          <p:cNvSpPr>
            <a:spLocks noChangeArrowheads="1" noChangeShapeType="1" noTextEdit="1"/>
          </p:cNvSpPr>
          <p:nvPr/>
        </p:nvSpPr>
        <p:spPr bwMode="auto">
          <a:xfrm>
            <a:off x="1979613" y="0"/>
            <a:ext cx="5183187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Амар сайн!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13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13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1" grpId="0" animBg="1"/>
      <p:bldP spid="5130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00_000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2347913"/>
            <a:ext cx="3814763" cy="3033712"/>
          </a:xfrm>
          <a:noFill/>
        </p:spPr>
      </p:pic>
      <p:pic>
        <p:nvPicPr>
          <p:cNvPr id="23555" name="Picture 7" descr="100_000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03850" y="1600200"/>
            <a:ext cx="2752725" cy="2187575"/>
          </a:xfrm>
          <a:noFill/>
        </p:spPr>
      </p:pic>
      <p:pic>
        <p:nvPicPr>
          <p:cNvPr id="23556" name="Picture 10" descr="100_000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402263" y="3941763"/>
            <a:ext cx="2754312" cy="2189162"/>
          </a:xfrm>
          <a:noFill/>
        </p:spPr>
      </p:pic>
      <p:sp>
        <p:nvSpPr>
          <p:cNvPr id="23557" name="WordArt 13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96250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Выставка творческих работ учащихся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00_0024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457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</a:rPr>
              <a:t>Спортивные достижения</a:t>
            </a: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pic>
          <p:nvPicPr>
            <p:cNvPr id="24581" name="Picture 8" descr="Logo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74" y="0"/>
              <a:ext cx="14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Line 9"/>
            <p:cNvSpPr>
              <a:spLocks noChangeShapeType="1"/>
            </p:cNvSpPr>
            <p:nvPr/>
          </p:nvSpPr>
          <p:spPr bwMode="auto">
            <a:xfrm>
              <a:off x="0" y="210"/>
              <a:ext cx="5760" cy="0"/>
            </a:xfrm>
            <a:prstGeom prst="line">
              <a:avLst/>
            </a:prstGeom>
            <a:noFill/>
            <a:ln w="15875">
              <a:solidFill>
                <a:srgbClr val="0F0F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14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solidFill>
                    <a:srgbClr val="0F0F7F"/>
                  </a:solidFill>
                  <a:latin typeface="Georgia" pitchFamily="18" charset="0"/>
                </a:rPr>
                <a:t>Алтайская средняя школа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Аюшеев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5525"/>
            <a:ext cx="37782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Занданова 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025525"/>
            <a:ext cx="41402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WordArt 6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0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Лауреаты конкурса Дангина и Гэсэр</a:t>
            </a:r>
          </a:p>
        </p:txBody>
      </p:sp>
      <p:pic>
        <p:nvPicPr>
          <p:cNvPr id="25605" name="Picture 7" descr="Лумбунов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924175"/>
            <a:ext cx="23098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2C_4414"/>
          <p:cNvPicPr>
            <a:picLocks noChangeAspect="1" noChangeArrowheads="1"/>
          </p:cNvPicPr>
          <p:nvPr/>
        </p:nvPicPr>
        <p:blipFill>
          <a:blip r:embed="rId3" cstate="email"/>
          <a:srcRect t="-1522"/>
          <a:stretch>
            <a:fillRect/>
          </a:stretch>
        </p:blipFill>
        <p:spPr bwMode="auto">
          <a:xfrm>
            <a:off x="179388" y="1052513"/>
            <a:ext cx="8785225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WordArt 3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487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Дипломанты Всероссийского конкурса "Роза Ветров" в г. Москва</a:t>
            </a:r>
          </a:p>
        </p:txBody>
      </p:sp>
      <p:pic>
        <p:nvPicPr>
          <p:cNvPr id="188420" name="Picture 4" descr="File0001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068638"/>
            <a:ext cx="2565400" cy="3529012"/>
          </a:xfrm>
          <a:noFill/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0_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052513"/>
            <a:ext cx="7058025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WordArt 3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0645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Образцовый  ансамбль  народных инструментов</a:t>
            </a:r>
          </a:p>
        </p:txBody>
      </p:sp>
      <p:pic>
        <p:nvPicPr>
          <p:cNvPr id="186372" name="Picture 4" descr="File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9363"/>
            <a:ext cx="22288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 descr="File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9363"/>
            <a:ext cx="22828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 descr="File0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563" y="3789363"/>
            <a:ext cx="22304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 descr="File0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3765550"/>
            <a:ext cx="224631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WordArt 8"/>
          <p:cNvSpPr>
            <a:spLocks noChangeArrowheads="1" noChangeShapeType="1" noTextEdit="1"/>
          </p:cNvSpPr>
          <p:nvPr/>
        </p:nvSpPr>
        <p:spPr bwMode="auto">
          <a:xfrm>
            <a:off x="2627313" y="1341438"/>
            <a:ext cx="3960812" cy="14398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337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/>
              </a:rPr>
              <a:t>Аялга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/>
              <a:t>Механизм реализации проекта</a:t>
            </a:r>
            <a:endParaRPr lang="ru-RU"/>
          </a:p>
        </p:txBody>
      </p:sp>
      <p:sp>
        <p:nvSpPr>
          <p:cNvPr id="28675" name="Содержимое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/>
              <a:t>Подготовительный</a:t>
            </a:r>
            <a:r>
              <a:rPr lang="ru-RU" b="1" i="1"/>
              <a:t> этап (апрель-январь)</a:t>
            </a:r>
          </a:p>
          <a:p>
            <a:r>
              <a:rPr lang="ru-RU" b="1" i="1"/>
              <a:t>Деятельностный этап (январь-февраль)</a:t>
            </a:r>
          </a:p>
          <a:p>
            <a:r>
              <a:rPr lang="ru-RU" b="1"/>
              <a:t>Заключительный: </a:t>
            </a:r>
            <a:r>
              <a:rPr lang="ru-RU" b="1" i="1"/>
              <a:t>Результативный (март)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 b="1"/>
              <a:t>Система мониторинга изменения</a:t>
            </a:r>
            <a:endParaRPr lang="ru-RU" sz="3800"/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/>
              <a:t>Результативность реализации проекта будет определяться проведением мониторинга изменений: </a:t>
            </a:r>
          </a:p>
          <a:p>
            <a:pPr>
              <a:buFont typeface="Wingdings" pitchFamily="2" charset="2"/>
              <a:buNone/>
            </a:pPr>
            <a:r>
              <a:rPr lang="ru-RU"/>
              <a:t>- уровня знаний обычаев и традиции;</a:t>
            </a:r>
          </a:p>
          <a:p>
            <a:pPr>
              <a:buFont typeface="Wingdings" pitchFamily="2" charset="2"/>
              <a:buNone/>
            </a:pPr>
            <a:r>
              <a:rPr lang="ru-RU"/>
              <a:t>- положительной мотивацией;</a:t>
            </a:r>
          </a:p>
          <a:p>
            <a:pPr>
              <a:buFont typeface="Wingdings" pitchFamily="2" charset="2"/>
              <a:buNone/>
            </a:pPr>
            <a:r>
              <a:rPr lang="ru-RU"/>
              <a:t>- уровня воспитанности;</a:t>
            </a:r>
          </a:p>
          <a:p>
            <a:pPr>
              <a:buFont typeface="Wingdings" pitchFamily="2" charset="2"/>
              <a:buNone/>
            </a:pPr>
            <a:r>
              <a:rPr lang="ru-RU"/>
              <a:t>- занятости во внеурочное время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31800"/>
            <a:ext cx="7772400" cy="989013"/>
          </a:xfrm>
        </p:spPr>
        <p:txBody>
          <a:bodyPr>
            <a:normAutofit fontScale="90000"/>
          </a:bodyPr>
          <a:lstStyle/>
          <a:p>
            <a:r>
              <a:rPr lang="ru-RU" sz="3800" b="1"/>
              <a:t>Востребованность проекта:</a:t>
            </a:r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</a:t>
            </a:r>
            <a:r>
              <a:rPr lang="ru-RU" sz="3200"/>
              <a:t>Проект предназначен не только для учащихся, студентов, преподавателей, но и широкого круга заинтересованных лиц в сохранении  и развитии этнической культуры, и может быть применен в праздновании белого месяца, как  в сельских поселениях так и в городах Республики.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/>
              <a:t>Риски проекта: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- отсутствие общественной мотивации к осмыслению педагогического потенциала национальных праздников</a:t>
            </a:r>
          </a:p>
          <a:p>
            <a:pPr>
              <a:buFont typeface="Wingdings" pitchFamily="2" charset="2"/>
              <a:buNone/>
            </a:pPr>
            <a:r>
              <a:rPr lang="ru-RU" sz="3600" b="1"/>
              <a:t>- </a:t>
            </a:r>
            <a:r>
              <a:rPr lang="ru-RU" sz="3600"/>
              <a:t>разрозненность представлений о проведении праздника «Сагаалган»</a:t>
            </a:r>
          </a:p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/>
              <a:t>Пути преодоления: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ru-RU" sz="2600"/>
              <a:t>Создание условий для формирования положительной мотивации: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- разработка эффективных форм общественного сотрудничества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- разработка системы стимулирования;</a:t>
            </a:r>
          </a:p>
          <a:p>
            <a:r>
              <a:rPr lang="ru-RU" sz="2600"/>
              <a:t>  Общественно-просветительская деятельность : широкое освещение нравственных устоев праздника, беседы, конференции, круглые столы, открытые мероприятия;</a:t>
            </a:r>
          </a:p>
          <a:p>
            <a:endParaRPr lang="ru-RU" sz="2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285875"/>
            <a:ext cx="7772400" cy="4143375"/>
          </a:xfrm>
        </p:spPr>
        <p:txBody>
          <a:bodyPr/>
          <a:lstStyle/>
          <a:p>
            <a:r>
              <a:rPr lang="ru-RU" sz="4800"/>
              <a:t/>
            </a:r>
            <a:br>
              <a:rPr lang="ru-RU" sz="4800"/>
            </a:br>
            <a:endParaRPr lang="ru-RU" sz="480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488237" cy="5113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Проект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«Педагогика национальных праздников»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03238"/>
            <a:ext cx="7772400" cy="917575"/>
          </a:xfrm>
        </p:spPr>
        <p:txBody>
          <a:bodyPr>
            <a:normAutofit fontScale="90000"/>
          </a:bodyPr>
          <a:lstStyle/>
          <a:p>
            <a:r>
              <a:rPr lang="ru-RU" sz="3800" b="1"/>
              <a:t>Перспективы развития проекта:</a:t>
            </a:r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3600"/>
              <a:t>- выпуск методического пособия «Национальные праздники моего народа»  Этим пособием могут пользоваться как педагоги, так и широкий круг любителей.</a:t>
            </a:r>
          </a:p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00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- внедрение  этнопедагогических ценностей национального праздника бурятского народа в систему воспитательной работы подрастающего поколения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- приобретение учащимися положительного опыта духовной жизни, открывающего ему путь к пониманию национальной культуры,  необходимые для  нравственного становления человека.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- создание деятельностной среды  общения внутри социума, определение общих ценностей, ориентиров традиционной   национальной культуры.</a:t>
            </a:r>
          </a:p>
          <a:p>
            <a:pPr>
              <a:lnSpc>
                <a:spcPct val="90000"/>
              </a:lnSpc>
            </a:pPr>
            <a:endParaRPr lang="ru-RU" sz="2300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25675"/>
          </a:xfrm>
        </p:spPr>
        <p:txBody>
          <a:bodyPr>
            <a:normAutofit fontScale="90000"/>
          </a:bodyPr>
          <a:lstStyle/>
          <a:p>
            <a:r>
              <a:rPr lang="ru-RU" sz="3800" b="1"/>
              <a:t>Предполагаемый результат реализации проекта:</a:t>
            </a:r>
            <a:r>
              <a:rPr lang="ru-RU" sz="3800"/>
              <a:t/>
            </a:r>
            <a:br>
              <a:rPr lang="ru-RU" sz="3800"/>
            </a:br>
            <a:r>
              <a:rPr lang="ru-RU" sz="3800" b="1"/>
              <a:t> </a:t>
            </a:r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7813"/>
            <a:ext cx="7772400" cy="654050"/>
          </a:xfrm>
        </p:spPr>
        <p:txBody>
          <a:bodyPr>
            <a:normAutofit fontScale="90000"/>
          </a:bodyPr>
          <a:lstStyle/>
          <a:p>
            <a:r>
              <a:rPr lang="ru-RU" sz="3800"/>
              <a:t>Памятки: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Правила приема гостей Белого месяца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Праздничный ритуал Белого месяца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Что делать в предпраздничный день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Что нужно, что нельзя в Сагаалган?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Как проводить старый год?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Как вести себя на обряде «Дугжууба»?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Как встретить рассвет?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Кого и как поздравлять первым?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/>
              <a:t>Особый жест новогоднего приветствия</a:t>
            </a:r>
          </a:p>
          <a:p>
            <a:pPr marL="514350" indent="-514350">
              <a:buFont typeface="Wingdings" pitchFamily="2" charset="2"/>
              <a:buNone/>
            </a:pPr>
            <a:endParaRPr lang="ru-RU"/>
          </a:p>
          <a:p>
            <a:pPr marL="514350" indent="-514350">
              <a:buFont typeface="Calibri" pitchFamily="34" charset="0"/>
              <a:buAutoNum type="arabicPeriod"/>
            </a:pPr>
            <a:endParaRPr lang="ru-RU"/>
          </a:p>
          <a:p>
            <a:pPr marL="514350" indent="-514350">
              <a:buFont typeface="Calibri" pitchFamily="34" charset="0"/>
              <a:buAutoNum type="arabicPeriod"/>
            </a:pPr>
            <a:endParaRPr lang="ru-RU"/>
          </a:p>
          <a:p>
            <a:pPr marL="514350" indent="-514350">
              <a:buFont typeface="Calibri" pitchFamily="34" charset="0"/>
              <a:buAutoNum type="arabicPeriod"/>
            </a:pPr>
            <a:endParaRPr lang="ru-RU"/>
          </a:p>
          <a:p>
            <a:pPr marL="514350" indent="-514350">
              <a:buFont typeface="Calibri" pitchFamily="34" charset="0"/>
              <a:buAutoNum type="arabicPeriod"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971550" y="1557338"/>
            <a:ext cx="7632700" cy="316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sz="3600" dirty="0"/>
              <a:t>В школе создана ресурсная база, объединившая все социальные институты села, эффективность, которой подтверждается результатами воспитательной и внеклассной работы не только на уровне района, но и на республиканском, региональном и международном уровнях.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b="1"/>
              <a:t>Цель проекта:</a:t>
            </a:r>
            <a:r>
              <a:rPr lang="ru-RU"/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</a:t>
            </a:r>
            <a:r>
              <a:rPr lang="ru-RU"/>
              <a:t>разработка эффективных методик внедрения  этнопедагогических ценностей национального праздника бурятского народа в систему воспитательной работы подрастающего поколения.</a:t>
            </a:r>
          </a:p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800" b="1"/>
              <a:t>Задачи: </a:t>
            </a:r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28688"/>
            <a:ext cx="8229600" cy="5197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/>
              <a:t>создание пространства совместной жизнедеятельности и общения людей всех возрастов, определение общих ценностей, ориентиров традиционной национальной культуры.</a:t>
            </a:r>
          </a:p>
          <a:p>
            <a:pPr>
              <a:lnSpc>
                <a:spcPct val="80000"/>
              </a:lnSpc>
            </a:pPr>
            <a:r>
              <a:rPr lang="ru-RU" sz="2100"/>
              <a:t>формирование навыков самопознания, самопроявления,  самопредъявления, самореализации, как носителя и проводника национальной культуры.</a:t>
            </a:r>
          </a:p>
          <a:p>
            <a:pPr>
              <a:lnSpc>
                <a:spcPct val="80000"/>
              </a:lnSpc>
            </a:pPr>
            <a:r>
              <a:rPr lang="ru-RU" sz="2100"/>
              <a:t>воспитание у учащихся национальной самодостаточности, самосознания;</a:t>
            </a:r>
          </a:p>
          <a:p>
            <a:pPr>
              <a:lnSpc>
                <a:spcPct val="80000"/>
              </a:lnSpc>
            </a:pPr>
            <a:r>
              <a:rPr lang="ru-RU" sz="2100"/>
              <a:t>воспитание бережного отношения к культурному наследию своего и  других народов.</a:t>
            </a:r>
          </a:p>
          <a:p>
            <a:pPr>
              <a:lnSpc>
                <a:spcPct val="80000"/>
              </a:lnSpc>
            </a:pPr>
            <a:r>
              <a:rPr lang="ru-RU" sz="2100"/>
              <a:t>разработка системы ценностных ориентиров педагогики национальных праздников;</a:t>
            </a:r>
          </a:p>
          <a:p>
            <a:pPr>
              <a:lnSpc>
                <a:spcPct val="80000"/>
              </a:lnSpc>
            </a:pPr>
            <a:r>
              <a:rPr lang="ru-RU" sz="2100"/>
              <a:t>разработка методических материалов по педагогике национальных праздников;</a:t>
            </a:r>
          </a:p>
          <a:p>
            <a:pPr>
              <a:lnSpc>
                <a:spcPct val="80000"/>
              </a:lnSpc>
            </a:pPr>
            <a:endParaRPr lang="ru-RU" sz="21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ru-RU" sz="2400" b="1"/>
              <a:t>Информационная справка о ресурсной базе проекта: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57250"/>
            <a:ext cx="8229600" cy="5572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Образцовый детский хореографический ансамбль «Толон»;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Ансамбль народных инструментов «Аялга»;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Народный фольклорный ансамбль «Уряал»;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Студия декоративно-прикладного творчества «Колорит»;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Шахматный кружок «Саган морин»;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Филиал ДЮСШ по вольной и национальной борьбе;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Кружок «Пошив национальной одежды»;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Театр высокой национальной моды»;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Кружок «Гобелен»;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Кружок сольного и хорового пения;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Организация кафедральной системы методической работы;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Научно-исследовательское общество учащихся;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 Историко-этнографический музей;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 Музей трудовой славы им.Жданова;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♦  Центр дополнительного образования г.Кяхта.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0_0006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11225"/>
            <a:ext cx="7643812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100_0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644900"/>
            <a:ext cx="515143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Образцовый детский хореографический ансамбль</a:t>
            </a:r>
          </a:p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4427538" y="1989138"/>
            <a:ext cx="3960812" cy="14398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337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Schoolbook"/>
              </a:rPr>
              <a:t>Толон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zh-CN" sz="1400">
                <a:solidFill>
                  <a:schemeClr val="tx2"/>
                </a:solidFill>
                <a:latin typeface="Calibri" pitchFamily="34" charset="0"/>
                <a:ea typeface="宋体"/>
                <a:cs typeface="方正舒体"/>
              </a:rPr>
              <a:t>«Аялга» -  образцовый ансамбль народных инструментов – дипломант Регионального конкурса исполнителей на народных инструментах «Байкальская осень»,  дипломант Республиканского конкурса ансамблей народных инструментов «Играем вместе», лауреат Всероссийского фестиваля-конкурса  детского и юношеского творчества «Роза ветров» в г. Москва.</a:t>
            </a:r>
          </a:p>
          <a:p>
            <a:r>
              <a:rPr lang="ru-RU" altLang="zh-CN" sz="1400">
                <a:solidFill>
                  <a:schemeClr val="tx2"/>
                </a:solidFill>
                <a:latin typeface="Calibri" pitchFamily="34" charset="0"/>
                <a:ea typeface="宋体"/>
                <a:cs typeface="方正舒体"/>
              </a:rPr>
              <a:t> </a:t>
            </a:r>
          </a:p>
        </p:txBody>
      </p:sp>
      <p:pic>
        <p:nvPicPr>
          <p:cNvPr id="12291" name="Рисунок 2" descr="D2C_43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143000"/>
            <a:ext cx="79867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2|1.4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2|1.6|1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2|1.3|1.3|1.4"/>
</p:tagLst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691</Words>
  <Application>Microsoft Office PowerPoint</Application>
  <PresentationFormat>Экран (4:3)</PresentationFormat>
  <Paragraphs>101</Paragraphs>
  <Slides>33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Calibri</vt:lpstr>
      <vt:lpstr>Arial</vt:lpstr>
      <vt:lpstr>Times New Roman</vt:lpstr>
      <vt:lpstr>Wingdings</vt:lpstr>
      <vt:lpstr>Wingdings 2</vt:lpstr>
      <vt:lpstr>宋体</vt:lpstr>
      <vt:lpstr>方正舒体</vt:lpstr>
      <vt:lpstr>Georgia</vt:lpstr>
      <vt:lpstr>Слои</vt:lpstr>
      <vt:lpstr>2_Тема Office</vt:lpstr>
      <vt:lpstr>МОУ «Алтайская средняя общеобразовательная школа»</vt:lpstr>
      <vt:lpstr>Республика Бурятия</vt:lpstr>
      <vt:lpstr> </vt:lpstr>
      <vt:lpstr>Слайд 4</vt:lpstr>
      <vt:lpstr> Цель проекта: </vt:lpstr>
      <vt:lpstr>Задачи:  </vt:lpstr>
      <vt:lpstr>Информационная справка о ресурсной базе проекта: </vt:lpstr>
      <vt:lpstr>Слайд 8</vt:lpstr>
      <vt:lpstr>Слайд 9</vt:lpstr>
      <vt:lpstr>Слайд 10</vt:lpstr>
      <vt:lpstr>Студия декоративно-прикладного творчества «Колорит»</vt:lpstr>
      <vt:lpstr>Студия  декоративно-прикладного творчества</vt:lpstr>
      <vt:lpstr>Слайд 13</vt:lpstr>
      <vt:lpstr>Слайд 14</vt:lpstr>
      <vt:lpstr>Слайд 15</vt:lpstr>
      <vt:lpstr>Слайд 16</vt:lpstr>
      <vt:lpstr>Слайд 17</vt:lpstr>
      <vt:lpstr>Историко-этнографический музей</vt:lpstr>
      <vt:lpstr>Музей трудовой славы им.Жданова</vt:lpstr>
      <vt:lpstr>Слайд 20</vt:lpstr>
      <vt:lpstr>Спортивные достижения</vt:lpstr>
      <vt:lpstr>Слайд 22</vt:lpstr>
      <vt:lpstr>Слайд 23</vt:lpstr>
      <vt:lpstr>Слайд 24</vt:lpstr>
      <vt:lpstr>Механизм реализации проекта</vt:lpstr>
      <vt:lpstr>Система мониторинга изменения</vt:lpstr>
      <vt:lpstr>Востребованность проекта: </vt:lpstr>
      <vt:lpstr>Риски проекта: </vt:lpstr>
      <vt:lpstr>Пути преодоления:</vt:lpstr>
      <vt:lpstr>Перспективы развития проекта: </vt:lpstr>
      <vt:lpstr>Предполагаемый результат реализации проекта:   </vt:lpstr>
      <vt:lpstr>Памятки:</vt:lpstr>
      <vt:lpstr>Слайд 33</vt:lpstr>
    </vt:vector>
  </TitlesOfParts>
  <Company>Алтайская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«Педагогика национальных праздников» </dc:title>
  <dc:creator>Дмитрий</dc:creator>
  <cp:lastModifiedBy>Дмитрий</cp:lastModifiedBy>
  <cp:revision>15</cp:revision>
  <dcterms:created xsi:type="dcterms:W3CDTF">2011-03-27T14:39:34Z</dcterms:created>
  <dcterms:modified xsi:type="dcterms:W3CDTF">2014-02-27T03:08:04Z</dcterms:modified>
</cp:coreProperties>
</file>