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FF"/>
    <a:srgbClr val="FF0066"/>
    <a:srgbClr val="FF0000"/>
    <a:srgbClr val="0000FF"/>
    <a:srgbClr val="00FF00"/>
    <a:srgbClr val="66FF33"/>
    <a:srgbClr val="00FF99"/>
    <a:srgbClr val="FF00FF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6CF1F-79E4-403A-AB5B-D993D2150F0D}" type="datetimeFigureOut">
              <a:rPr lang="ru-RU" smtClean="0"/>
              <a:t>04.05.2009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F445E-C735-4403-9E29-01735C9A95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F445E-C735-4403-9E29-01735C9A95E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81C7F-CE86-4723-B3EB-F0D593FBB29E}" type="datetimeFigureOut">
              <a:rPr lang="ru-RU" smtClean="0"/>
              <a:pPr/>
              <a:t>04.05.2009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DBF8-6F59-4273-9E2D-3D7E1E29D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83;&#1077;&#1085;&#1072;\&#1056;&#1072;&#1073;&#1086;&#1095;&#1080;&#1081;%20&#1089;&#1090;&#1086;&#1083;\&#1073;&#1077;&#1079;&#1086;&#1087;&#1072;&#1089;&#1085;&#1086;&#1077;%20&#1082;&#1086;&#1083;&#1077;&#1089;&#1086;%202009\&#1085;&#1072;%20&#1087;&#1088;&#1077;&#1079;&#1077;&#1085;&#109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812"/>
            <a:ext cx="9219838" cy="690981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57166"/>
            <a:ext cx="6357982" cy="1681162"/>
          </a:xfrm>
          <a:ln w="63500" cap="rnd" cmpd="tri">
            <a:solidFill>
              <a:srgbClr val="FFFF00"/>
            </a:solidFill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Bookman Old Style" pitchFamily="18" charset="0"/>
              </a:rPr>
              <a:t>«ЮИД –вместе с Госавтоинспекцией»</a:t>
            </a:r>
            <a:endParaRPr lang="ru-RU" sz="4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3357554" y="3500438"/>
            <a:ext cx="5286412" cy="2500330"/>
          </a:xfrm>
          <a:prstGeom prst="star7">
            <a:avLst/>
          </a:prstGeom>
          <a:gradFill flip="none" rotWithShape="1">
            <a:gsLst>
              <a:gs pos="0">
                <a:srgbClr val="FF0000"/>
              </a:gs>
              <a:gs pos="25000">
                <a:srgbClr val="FFFF00"/>
              </a:gs>
              <a:gs pos="49000">
                <a:srgbClr val="66FF33"/>
              </a:gs>
              <a:gs pos="75000">
                <a:srgbClr val="00B050"/>
              </a:gs>
              <a:gs pos="88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254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МОУ «Кугесьская СОШ №1» 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4714876" y="4929198"/>
            <a:ext cx="2714644" cy="4270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2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ЮИД "</a:t>
            </a:r>
            <a:r>
              <a:rPr lang="ru-RU" sz="1200" kern="10" spc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Светофорчик</a:t>
            </a:r>
            <a:r>
              <a:rPr lang="ru-RU" sz="12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"</a:t>
            </a:r>
            <a:endParaRPr lang="ru-RU" sz="12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на през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 animBg="1"/>
      <p:bldP spid="5" grpId="0" animBg="1"/>
      <p:bldP spid="10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учитель\Мои документы\Мои рисунки\Н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357694"/>
            <a:ext cx="2928958" cy="2200290"/>
          </a:xfrm>
          <a:prstGeom prst="rect">
            <a:avLst/>
          </a:prstGeom>
          <a:noFill/>
          <a:ln w="63500">
            <a:solidFill>
              <a:srgbClr val="00CCFF"/>
            </a:solidFill>
          </a:ln>
        </p:spPr>
      </p:pic>
      <p:pic>
        <p:nvPicPr>
          <p:cNvPr id="8195" name="Picture 3" descr="C:\Documents and Settings\учитель\Мои документы\Мои рисунки\Н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428868"/>
            <a:ext cx="2714644" cy="202952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</p:pic>
      <p:pic>
        <p:nvPicPr>
          <p:cNvPr id="8196" name="Picture 4" descr="C:\Documents and Settings\учитель\Мои документы\Мои рисунки\Нов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290"/>
            <a:ext cx="2605218" cy="1905001"/>
          </a:xfrm>
          <a:prstGeom prst="rect">
            <a:avLst/>
          </a:prstGeom>
          <a:noFill/>
          <a:ln w="63500">
            <a:solidFill>
              <a:srgbClr val="FF00FF"/>
            </a:solidFill>
          </a:ln>
        </p:spPr>
      </p:pic>
      <p:pic>
        <p:nvPicPr>
          <p:cNvPr id="8197" name="Picture 5" descr="C:\Documents and Settings\учитель\Рабочий стол\безопасное колесо\безопасное колесо\SL7413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2171704" cy="289560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  <p:pic>
        <p:nvPicPr>
          <p:cNvPr id="8198" name="Picture 6" descr="C:\Documents and Settings\учитель\Рабочий стол\безопасное колесо\безопасное колесо\SL7413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929066"/>
            <a:ext cx="2762269" cy="2071702"/>
          </a:xfrm>
          <a:prstGeom prst="rect">
            <a:avLst/>
          </a:prstGeom>
          <a:noFill/>
          <a:ln w="63500">
            <a:solidFill>
              <a:srgbClr val="00FF00"/>
            </a:solidFill>
          </a:ln>
        </p:spPr>
      </p:pic>
      <p:sp>
        <p:nvSpPr>
          <p:cNvPr id="9" name="7-конечная звезда 8"/>
          <p:cNvSpPr/>
          <p:nvPr/>
        </p:nvSpPr>
        <p:spPr>
          <a:xfrm>
            <a:off x="1857356" y="857232"/>
            <a:ext cx="4271986" cy="3914796"/>
          </a:xfrm>
          <a:prstGeom prst="star7">
            <a:avLst/>
          </a:prstGeom>
          <a:gradFill flip="none" rotWithShape="1">
            <a:gsLst>
              <a:gs pos="0">
                <a:srgbClr val="FFFF00"/>
              </a:gs>
              <a:gs pos="39000">
                <a:srgbClr val="FFFF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635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Больше энергии, больше движений!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Вместе достигнем намеченной цели!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999">
              <a:srgbClr val="FFFF00"/>
            </a:gs>
            <a:gs pos="100000">
              <a:srgbClr val="00FF00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учитель\Рабочий стол\безопасное колесо\безопасное колесо\грамоты\100SSCAM\SL741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475930" cy="2040792"/>
          </a:xfrm>
          <a:prstGeom prst="rect">
            <a:avLst/>
          </a:prstGeom>
          <a:noFill/>
          <a:ln w="63500" cmpd="thinThick">
            <a:solidFill>
              <a:srgbClr val="FFFF00"/>
            </a:solidFill>
          </a:ln>
        </p:spPr>
      </p:pic>
      <p:pic>
        <p:nvPicPr>
          <p:cNvPr id="2052" name="Picture 4" descr="C:\Documents and Settings\учитель\Рабочий стол\безопасное колесо\безопасное колесо\грамоты\100SSCAM\SL741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507" y="321576"/>
            <a:ext cx="1500198" cy="2000264"/>
          </a:xfrm>
          <a:prstGeom prst="rect">
            <a:avLst/>
          </a:prstGeom>
          <a:noFill/>
          <a:ln w="63500" cmpd="thinThick">
            <a:solidFill>
              <a:srgbClr val="0000FF"/>
            </a:solidFill>
          </a:ln>
        </p:spPr>
      </p:pic>
      <p:pic>
        <p:nvPicPr>
          <p:cNvPr id="2053" name="Picture 5" descr="C:\Documents and Settings\учитель\Рабочий стол\безопасное колесо\безопасное колесо\грамоты\100SSCAM\SL7414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428868"/>
            <a:ext cx="1510153" cy="2013537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</p:pic>
      <p:pic>
        <p:nvPicPr>
          <p:cNvPr id="2054" name="Picture 6" descr="C:\Documents and Settings\учитель\Рабочий стол\безопасное колесо\безопасное колесо\грамоты\100SSCAM\SL7414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4859" y="264195"/>
            <a:ext cx="1532547" cy="2093236"/>
          </a:xfrm>
          <a:prstGeom prst="rect">
            <a:avLst/>
          </a:prstGeom>
          <a:noFill/>
          <a:ln w="63500" cmpd="sng">
            <a:solidFill>
              <a:srgbClr val="7030A0"/>
            </a:solidFill>
          </a:ln>
        </p:spPr>
      </p:pic>
      <p:pic>
        <p:nvPicPr>
          <p:cNvPr id="2060" name="Picture 12" descr="C:\Documents and Settings\учитель\Рабочий стол\безопасное колесо\безопасное колесо\грамоты\100SSCAM\SL7414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85728"/>
            <a:ext cx="1571636" cy="2095516"/>
          </a:xfrm>
          <a:prstGeom prst="rect">
            <a:avLst/>
          </a:prstGeom>
          <a:noFill/>
          <a:ln w="63500" cmpd="thinThick">
            <a:solidFill>
              <a:srgbClr val="FF00FF"/>
            </a:solidFill>
          </a:ln>
        </p:spPr>
      </p:pic>
      <p:pic>
        <p:nvPicPr>
          <p:cNvPr id="2061" name="Picture 13" descr="C:\Documents and Settings\учитель\Рабочий стол\безопасное колесо\безопасное колесо\грамоты\100SSCAM\SL7414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214290"/>
            <a:ext cx="1500198" cy="2000264"/>
          </a:xfrm>
          <a:prstGeom prst="rect">
            <a:avLst/>
          </a:prstGeom>
          <a:noFill/>
          <a:ln w="63500">
            <a:solidFill>
              <a:srgbClr val="00CCFF"/>
            </a:solidFill>
          </a:ln>
        </p:spPr>
      </p:pic>
      <p:pic>
        <p:nvPicPr>
          <p:cNvPr id="2062" name="Picture 14" descr="C:\Documents and Settings\учитель\Рабочий стол\безопасное колесо\безопасное колесо\грамоты\100SSCAM\SL74144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2643182"/>
            <a:ext cx="1606452" cy="2141936"/>
          </a:xfrm>
          <a:prstGeom prst="rect">
            <a:avLst/>
          </a:prstGeom>
          <a:noFill/>
          <a:ln w="63500">
            <a:solidFill>
              <a:srgbClr val="FF0066"/>
            </a:solidFill>
          </a:ln>
        </p:spPr>
      </p:pic>
      <p:pic>
        <p:nvPicPr>
          <p:cNvPr id="18" name="Picture 15" descr="C:\Documents and Settings\учитель\Рабочий стол\безопасное колесо\безопасное колесо\грамоты\100SSCAM\SL74145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73164" y="2488257"/>
            <a:ext cx="1433834" cy="1911779"/>
          </a:xfrm>
          <a:prstGeom prst="rect">
            <a:avLst/>
          </a:prstGeom>
          <a:noFill/>
          <a:ln w="63500" cmpd="sng">
            <a:solidFill>
              <a:srgbClr val="00FF00"/>
            </a:solidFill>
          </a:ln>
        </p:spPr>
      </p:pic>
      <p:pic>
        <p:nvPicPr>
          <p:cNvPr id="19" name="Picture 9" descr="C:\Documents and Settings\учитель\Рабочий стол\безопасное колесо\безопасное колесо\грамоты\100SSCAM\SL741444.JPG"/>
          <p:cNvPicPr>
            <a:picLocks noGrp="1" noChangeAspect="1" noChangeArrowheads="1"/>
          </p:cNvPicPr>
          <p:nvPr>
            <p:ph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2500306"/>
            <a:ext cx="1442315" cy="1928826"/>
          </a:xfrm>
          <a:prstGeom prst="rect">
            <a:avLst/>
          </a:prstGeom>
          <a:noFill/>
          <a:ln w="63500" cmpd="thickThin">
            <a:solidFill>
              <a:srgbClr val="FFFF00"/>
            </a:solidFill>
          </a:ln>
        </p:spPr>
      </p:pic>
      <p:pic>
        <p:nvPicPr>
          <p:cNvPr id="20" name="Picture 9" descr="C:\Documents and Settings\учитель\Рабочий стол\безопасное колесо\безопасное колесо\грамоты\100SSCAM\SL74144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88198" y="2472140"/>
            <a:ext cx="1495734" cy="2000264"/>
          </a:xfrm>
          <a:prstGeom prst="rect">
            <a:avLst/>
          </a:prstGeom>
          <a:noFill/>
          <a:ln w="63500" cmpd="sng">
            <a:solidFill>
              <a:srgbClr val="00FF00"/>
            </a:solidFill>
          </a:ln>
        </p:spPr>
      </p:pic>
      <p:pic>
        <p:nvPicPr>
          <p:cNvPr id="21" name="Picture 9" descr="C:\Documents and Settings\учитель\Рабочий стол\безопасное колесо\безопасное колесо\грамоты\100SSCAM\SL74144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4500570"/>
            <a:ext cx="1554273" cy="2078550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</p:pic>
      <p:pic>
        <p:nvPicPr>
          <p:cNvPr id="22" name="Picture 8" descr="C:\Documents and Settings\учитель\Рабочий стол\безопасное колесо\безопасное колесо\грамоты\100SSCAM\SL74144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0232" y="4357694"/>
            <a:ext cx="1573868" cy="2143139"/>
          </a:xfrm>
          <a:prstGeom prst="rect">
            <a:avLst/>
          </a:prstGeom>
          <a:noFill/>
          <a:ln w="63500" cmpd="sng">
            <a:solidFill>
              <a:schemeClr val="accent6">
                <a:lumMod val="75000"/>
              </a:schemeClr>
            </a:solidFill>
          </a:ln>
        </p:spPr>
      </p:pic>
      <p:pic>
        <p:nvPicPr>
          <p:cNvPr id="23" name="Picture 11" descr="C:\Documents and Settings\учитель\Рабочий стол\безопасное колесо\безопасное колесо\грамоты\100SSCAM\SL74144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1" y="4500570"/>
            <a:ext cx="1500198" cy="200026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  <p:pic>
        <p:nvPicPr>
          <p:cNvPr id="24" name="Picture 7" descr="C:\Documents and Settings\учитель\Рабочий стол\безопасное колесо\безопасное колесо\грамоты\100SSCAM\SL74143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15206" y="4572008"/>
            <a:ext cx="1530516" cy="2040687"/>
          </a:xfrm>
          <a:prstGeom prst="rect">
            <a:avLst/>
          </a:prstGeom>
          <a:noFill/>
          <a:ln w="63500" cmpd="sng">
            <a:solidFill>
              <a:srgbClr val="FFFF00"/>
            </a:solidFill>
          </a:ln>
        </p:spPr>
      </p:pic>
      <p:pic>
        <p:nvPicPr>
          <p:cNvPr id="25" name="Picture 10" descr="C:\Documents and Settings\учитель\Рабочий стол\безопасное колесо\безопасное колесо\грамоты\100SSCAM\SL74144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52584" y="4429132"/>
            <a:ext cx="1553777" cy="2071702"/>
          </a:xfrm>
          <a:prstGeom prst="rect">
            <a:avLst/>
          </a:prstGeom>
          <a:noFill/>
          <a:ln w="63500" cmpd="sng">
            <a:solidFill>
              <a:srgbClr val="00FFFF"/>
            </a:solidFill>
          </a:ln>
        </p:spPr>
      </p:pic>
      <p:sp>
        <p:nvSpPr>
          <p:cNvPr id="29" name="Прямоугольник 28"/>
          <p:cNvSpPr/>
          <p:nvPr/>
        </p:nvSpPr>
        <p:spPr>
          <a:xfrm>
            <a:off x="1285852" y="3143248"/>
            <a:ext cx="655686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НАШИ ДОСТИЖЕНИЯ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151462"/>
          <a:ext cx="9143999" cy="6706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42"/>
                <a:gridCol w="5306784"/>
                <a:gridCol w="2041073"/>
              </a:tblGrid>
              <a:tr h="6612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Учебный год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Наименование конкурса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Место </a:t>
                      </a:r>
                      <a:endParaRPr lang="ru-RU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</a:tr>
              <a:tr h="314861">
                <a:tc rowSpan="4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2002-2003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«Юный санитар»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Bookman Old Style" pitchFamily="18" charset="0"/>
                        </a:rPr>
                        <a:t>III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«Знатоки правил дорожного движения»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Bookman Old Style" pitchFamily="18" charset="0"/>
                        </a:rPr>
                        <a:t>«Фигурное вождение велосипеда»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Общекомандное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3148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2004-2005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«Юный санитар»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Bookman Old Style" pitchFamily="18" charset="0"/>
                        </a:rPr>
                        <a:t>III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00"/>
                    </a:solidFill>
                  </a:tcPr>
                </a:tc>
              </a:tr>
              <a:tr h="314861">
                <a:tc rowSpan="4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2005-2006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«Творческий конкурс»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«Знание основ страхования»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«Вождение</a:t>
                      </a:r>
                      <a:r>
                        <a:rPr lang="ru-RU" sz="1400" b="1" baseline="0" dirty="0" smtClean="0">
                          <a:latin typeface="Bookman Old Style" pitchFamily="18" charset="0"/>
                        </a:rPr>
                        <a:t> велосипеда в </a:t>
                      </a:r>
                      <a:r>
                        <a:rPr lang="ru-RU" sz="1400" b="1" baseline="0" dirty="0" err="1" smtClean="0">
                          <a:latin typeface="Bookman Old Style" pitchFamily="18" charset="0"/>
                        </a:rPr>
                        <a:t>автогородке</a:t>
                      </a:r>
                      <a:r>
                        <a:rPr lang="ru-RU" sz="1400" b="1" dirty="0" smtClean="0">
                          <a:latin typeface="Bookman Old Style" pitchFamily="18" charset="0"/>
                        </a:rPr>
                        <a:t>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III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Общекомандное 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</a:tr>
              <a:tr h="314861">
                <a:tc rowSpan="5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2006-2007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«Творческий конкурс»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«Знание основ страхования»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«Юный санитар»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Bookman Old Style" pitchFamily="18" charset="0"/>
                        </a:rPr>
                        <a:t>III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«Знатоки правил дорожного движения»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Общекомандное 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4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314861">
                <a:tc rowSpan="5"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Bookman Old Style" pitchFamily="18" charset="0"/>
                        </a:rPr>
                        <a:t>2007-2008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«Фигурное вождение велосипеда»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«Основы безопасности жизнедеятельности»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III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00"/>
                    </a:solidFill>
                  </a:tcPr>
                </a:tc>
              </a:tr>
              <a:tr h="377833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Bookman Old Style" pitchFamily="18" charset="0"/>
                        </a:rPr>
                        <a:t> «Знатоки правил дорожного движения»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«Творческий конкурс»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00"/>
                    </a:solidFill>
                  </a:tcPr>
                </a:tc>
              </a:tr>
              <a:tr h="314861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Bookman Old Style" pitchFamily="18" charset="0"/>
                        </a:rPr>
                        <a:t>Общекомандное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Bookman Old Style" pitchFamily="18" charset="0"/>
                        </a:rPr>
                        <a:t>II</a:t>
                      </a:r>
                      <a:endParaRPr lang="ru-RU" sz="1400" b="1" dirty="0">
                        <a:latin typeface="Bookman Old Style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Безопасный путь до школы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учитель\Рабочий стол\безопасное колесо\бк\AG_soldier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1357322" cy="2796083"/>
          </a:xfrm>
          <a:prstGeom prst="rect">
            <a:avLst/>
          </a:prstGeom>
          <a:noFill/>
        </p:spPr>
      </p:pic>
      <p:pic>
        <p:nvPicPr>
          <p:cNvPr id="1028" name="Picture 4" descr="C:\Documents and Settings\учитель\Рабочий стол\безопасное колесо\безопасное колесо\Копия SL7406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6518" y="2000240"/>
            <a:ext cx="6707352" cy="4000528"/>
          </a:xfrm>
          <a:prstGeom prst="rect">
            <a:avLst/>
          </a:prstGeom>
          <a:noFill/>
          <a:ln w="101600" cmpd="thinThick">
            <a:solidFill>
              <a:srgbClr val="FF0000"/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00"/>
            </a:gs>
            <a:gs pos="0">
              <a:srgbClr val="00FF00"/>
            </a:gs>
            <a:gs pos="65000">
              <a:srgbClr val="FF0000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учитель\Рабочий стол\безопасное колесо\безопасное колесо\стенгазет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357586" cy="2521672"/>
          </a:xfrm>
          <a:prstGeom prst="rect">
            <a:avLst/>
          </a:prstGeom>
          <a:noFill/>
          <a:ln w="76200" cmpd="thickThin">
            <a:solidFill>
              <a:srgbClr val="00FF99"/>
            </a:solidFill>
          </a:ln>
        </p:spPr>
      </p:pic>
      <p:pic>
        <p:nvPicPr>
          <p:cNvPr id="3076" name="Picture 4" descr="C:\Documents and Settings\учитель\Рабочий стол\безопасное колесо\безопасное колесо\стенгазет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00042"/>
            <a:ext cx="3642243" cy="2724157"/>
          </a:xfrm>
          <a:prstGeom prst="rect">
            <a:avLst/>
          </a:prstGeom>
          <a:noFill/>
          <a:ln w="63500" cmpd="thickThin">
            <a:solidFill>
              <a:srgbClr val="00FF00"/>
            </a:solidFill>
          </a:ln>
        </p:spPr>
      </p:pic>
      <p:pic>
        <p:nvPicPr>
          <p:cNvPr id="3077" name="Picture 5" descr="C:\Documents and Settings\учитель\Рабочий стол\безопасное колесо\безопасное колесо\стенгазета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3429024" cy="2557238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</p:pic>
      <p:pic>
        <p:nvPicPr>
          <p:cNvPr id="3078" name="Picture 6" descr="C:\Documents and Settings\учитель\Рабочий стол\безопасное колесо\безопасное колесо\стенгазета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929066"/>
            <a:ext cx="3500441" cy="236696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  <p:pic>
        <p:nvPicPr>
          <p:cNvPr id="3074" name="Picture 2" descr="C:\Documents and Settings\учитель\Рабочий стол\безопасное колесо\безопасное колесо\банер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142984"/>
            <a:ext cx="3429024" cy="4881317"/>
          </a:xfrm>
          <a:prstGeom prst="rect">
            <a:avLst/>
          </a:prstGeom>
          <a:noFill/>
          <a:ln w="88900" cmpd="sng">
            <a:solidFill>
              <a:srgbClr val="00FFFF"/>
            </a:solidFill>
          </a:ln>
        </p:spPr>
      </p:pic>
    </p:spTree>
  </p:cSld>
  <p:clrMapOvr>
    <a:masterClrMapping/>
  </p:clrMapOvr>
  <p:transition advTm="1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учитель\Рабочий стол\безопасное колесо\безопасное колесо\гаиш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217" cy="6978770"/>
          </a:xfrm>
          <a:prstGeom prst="rect">
            <a:avLst/>
          </a:prstGeom>
          <a:noFill/>
        </p:spPr>
      </p:pic>
      <p:sp>
        <p:nvSpPr>
          <p:cNvPr id="5" name="Вертикальный свиток 4"/>
          <p:cNvSpPr/>
          <p:nvPr/>
        </p:nvSpPr>
        <p:spPr>
          <a:xfrm>
            <a:off x="0" y="214290"/>
            <a:ext cx="3571900" cy="4143404"/>
          </a:xfrm>
          <a:prstGeom prst="verticalScroll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FF0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Будем вместе, друзья!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Ведь мечта у нас одна: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Без аварий на дорогах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Будет ездить вся страна.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Будем вместе, друзья,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Знаем мы и знаем точно,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ПДД нужны нам очень,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Их придумали друзья!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 flipH="1">
            <a:off x="2714612" y="357166"/>
            <a:ext cx="6143636" cy="6143668"/>
          </a:xfrm>
          <a:prstGeom prst="verticalScroll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00FF00"/>
              </a:solidFill>
              <a:latin typeface="Monotype Corsiva" pitchFamily="66" charset="0"/>
            </a:endParaRPr>
          </a:p>
          <a:p>
            <a:pPr algn="ctr"/>
            <a:r>
              <a:rPr lang="ru-RU" sz="2200" b="1" dirty="0" smtClean="0">
                <a:solidFill>
                  <a:srgbClr val="008000"/>
                </a:solidFill>
                <a:latin typeface="Monotype Corsiva" pitchFamily="66" charset="0"/>
              </a:rPr>
              <a:t>Правилам движения в нашей стране лет двести. </a:t>
            </a:r>
          </a:p>
          <a:p>
            <a:pPr algn="ctr"/>
            <a:r>
              <a:rPr lang="ru-RU" sz="2200" b="1" dirty="0" smtClean="0">
                <a:solidFill>
                  <a:srgbClr val="008000"/>
                </a:solidFill>
                <a:latin typeface="Monotype Corsiva" pitchFamily="66" charset="0"/>
              </a:rPr>
              <a:t>Именно в 18 веке в России было доведено « до сведения широкой публики» несколько весьма  категорических требований: </a:t>
            </a:r>
          </a:p>
          <a:p>
            <a:pPr marL="457200" indent="-457200" algn="ctr"/>
            <a:r>
              <a:rPr lang="ru-RU" sz="2200" b="1" dirty="0" smtClean="0">
                <a:solidFill>
                  <a:srgbClr val="008000"/>
                </a:solidFill>
                <a:latin typeface="Monotype Corsiva" pitchFamily="66" charset="0"/>
              </a:rPr>
              <a:t>1. « В городе и в предместьях кучерам ездить только на взнузданных лошадях малой рысью, а скоро отнюдь не ездить».</a:t>
            </a:r>
          </a:p>
          <a:p>
            <a:pPr marL="457200" indent="-457200" algn="ctr"/>
            <a:r>
              <a:rPr lang="ru-RU" sz="2200" b="1" dirty="0" smtClean="0">
                <a:solidFill>
                  <a:srgbClr val="008000"/>
                </a:solidFill>
                <a:latin typeface="Monotype Corsiva" pitchFamily="66" charset="0"/>
              </a:rPr>
              <a:t>2. «Когда случится подъехать к перекрестку, тогда ехать еще тише и осматриваться во все стороны, дабы кому повреждения не </a:t>
            </a:r>
            <a:r>
              <a:rPr lang="ru-RU" sz="2200" b="1" dirty="0" err="1" smtClean="0">
                <a:solidFill>
                  <a:srgbClr val="008000"/>
                </a:solidFill>
                <a:latin typeface="Monotype Corsiva" pitchFamily="66" charset="0"/>
              </a:rPr>
              <a:t>ученить</a:t>
            </a:r>
            <a:r>
              <a:rPr lang="ru-RU" sz="2200" b="1" dirty="0" smtClean="0">
                <a:solidFill>
                  <a:srgbClr val="008000"/>
                </a:solidFill>
                <a:latin typeface="Monotype Corsiva" pitchFamily="66" charset="0"/>
              </a:rPr>
              <a:t> или с кем не съехаться, то бишь не столкнуться»…</a:t>
            </a:r>
            <a:endParaRPr lang="ru-RU" sz="2200" b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57158" y="285728"/>
            <a:ext cx="2571768" cy="1571636"/>
          </a:xfrm>
          <a:prstGeom prst="cloudCallout">
            <a:avLst>
              <a:gd name="adj1" fmla="val 76137"/>
              <a:gd name="adj2" fmla="val 5544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7030A0"/>
                </a:solidFill>
                <a:latin typeface="Monotype Corsiva" pitchFamily="66" charset="0"/>
              </a:rPr>
              <a:t>Историческая справка:</a:t>
            </a:r>
            <a:endParaRPr lang="ru-RU" sz="21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учитель\Рабочий стол\безопасное колесо\бк\chel1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57496"/>
            <a:ext cx="2000256" cy="166688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5000">
              <a:srgbClr val="FFFF00"/>
            </a:gs>
            <a:gs pos="95000">
              <a:srgbClr val="00FF00"/>
            </a:gs>
            <a:gs pos="100000">
              <a:srgbClr val="005CB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1143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0000FF"/>
                </a:solidFill>
              </a:rPr>
              <a:t>История ЮИД в МОУ «Кугесьская СОШ №1» началась в  2002-2003 учебном году.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2" name="Picture 4" descr="C:\Documents and Settings\учитель\Рабочий стол\безопасное колесо\безопасное колесо\стенгазе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2000240"/>
            <a:ext cx="4966717" cy="3714776"/>
          </a:xfrm>
          <a:prstGeom prst="rect">
            <a:avLst/>
          </a:prstGeom>
          <a:noFill/>
          <a:ln w="127000" cmpd="tri">
            <a:solidFill>
              <a:srgbClr val="FF0000"/>
            </a:solidFill>
            <a:bevel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6143636" y="2000240"/>
            <a:ext cx="2571768" cy="2571768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</a:rPr>
              <a:t>Вот единственная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Bookman Old Style" pitchFamily="18" charset="0"/>
              </a:rPr>
              <a:t>архивная фотография, свидетельство их участия в конкурсе.</a:t>
            </a:r>
            <a:endParaRPr lang="ru-RU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939784"/>
          </a:xfrm>
        </p:spPr>
        <p:txBody>
          <a:bodyPr>
            <a:normAutofit/>
          </a:bodyPr>
          <a:lstStyle/>
          <a:p>
            <a:r>
              <a:rPr lang="ru-RU" dirty="0" smtClean="0"/>
              <a:t>     Вот их достижения  </a:t>
            </a:r>
            <a:endParaRPr lang="ru-RU" dirty="0"/>
          </a:p>
        </p:txBody>
      </p:sp>
      <p:pic>
        <p:nvPicPr>
          <p:cNvPr id="3075" name="Picture 3" descr="C:\Documents and Settings\учитель\Мои документы\Мои рисунки\Новый рису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000264" cy="27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282" y="3286124"/>
            <a:ext cx="1928826" cy="1643074"/>
          </a:xfrm>
          <a:prstGeom prst="round2Diag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I</a:t>
            </a:r>
            <a:r>
              <a:rPr lang="ru-RU" b="1" dirty="0" smtClean="0">
                <a:solidFill>
                  <a:srgbClr val="008000"/>
                </a:solidFill>
              </a:rPr>
              <a:t> место  в конкурсе «Фигурное вождение велосипеда»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2003г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52" name="Picture 4" descr="C:\Documents and Settings\учитель\Рабочий стол\безопасное колесо\безопасное колесо\грамоты\100SSCAM\SL7414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2143140" cy="285752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7999">
                <a:srgbClr val="FF0000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00FF"/>
            </a:solidFill>
          </a:ln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143108" y="4929198"/>
            <a:ext cx="2143140" cy="1714512"/>
          </a:xfrm>
          <a:prstGeom prst="round2DiagRect">
            <a:avLst/>
          </a:prstGeom>
          <a:solidFill>
            <a:srgbClr val="FF99CC"/>
          </a:solidFill>
          <a:ln w="38100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I</a:t>
            </a:r>
            <a:r>
              <a:rPr lang="ru-RU" b="1" dirty="0" smtClean="0">
                <a:solidFill>
                  <a:srgbClr val="008000"/>
                </a:solidFill>
              </a:rPr>
              <a:t> место  в конкурсе «Знатоки Правил дорожного движения», 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2003 г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53" name="Picture 5" descr="C:\Documents and Settings\учитель\Рабочий стол\безопасное колесо\безопасное колесо\грамоты\100SSCAM\2003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785926"/>
            <a:ext cx="2193530" cy="295105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7072330" y="214290"/>
            <a:ext cx="1500198" cy="142876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III</a:t>
            </a:r>
            <a:r>
              <a:rPr lang="ru-RU" b="1" dirty="0" smtClean="0">
                <a:solidFill>
                  <a:srgbClr val="008000"/>
                </a:solidFill>
              </a:rPr>
              <a:t> место  в конкурсе «Юный санитар», 2003г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56" name="Picture 8" descr="C:\Documents and Settings\учитель\Рабочий стол\безопасное колесо\безопасное колесо\грамоты\100SSCAM\2003 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071546"/>
            <a:ext cx="2245195" cy="3143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929190" y="1643050"/>
            <a:ext cx="1643074" cy="1785950"/>
          </a:xfrm>
          <a:prstGeom prst="round2DiagRect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II</a:t>
            </a:r>
            <a:r>
              <a:rPr lang="ru-RU" b="1" dirty="0" smtClean="0">
                <a:solidFill>
                  <a:srgbClr val="008000"/>
                </a:solidFill>
              </a:rPr>
              <a:t> место  на районной олимпиаде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«Безопасное колесо»</a:t>
            </a:r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2003 г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57" name="Picture 9" descr="C:\Documents and Settings\учитель\Рабочий стол\безопасное колесо\бк\AG_soldier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010154"/>
            <a:ext cx="714380" cy="1471623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929322" y="500042"/>
            <a:ext cx="2928958" cy="271464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Знакомство школьников с Правилами дорожного движения начинается с игровых занятий в первом классе.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5122" name="Picture 2" descr="C:\Documents and Settings\учитель\Рабочий стол\безопасное колесо\отчеты по ПДД\1А пдд\P104065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000396" cy="2250298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</p:pic>
      <p:pic>
        <p:nvPicPr>
          <p:cNvPr id="5123" name="Picture 3" descr="C:\Documents and Settings\учитель\Рабочий стол\безопасное колесо\отчеты по ПДД\1А пдд\P10406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214818"/>
            <a:ext cx="2776544" cy="2060940"/>
          </a:xfrm>
          <a:prstGeom prst="rect">
            <a:avLst/>
          </a:prstGeom>
          <a:noFill/>
          <a:ln w="63500">
            <a:gradFill flip="none" rotWithShape="1">
              <a:gsLst>
                <a:gs pos="39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</p:pic>
      <p:pic>
        <p:nvPicPr>
          <p:cNvPr id="5124" name="Picture 4" descr="C:\Documents and Settings\учитель\Мои документы\Мои рисунки\Новый рисунок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714752"/>
            <a:ext cx="3071802" cy="232621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  <p:pic>
        <p:nvPicPr>
          <p:cNvPr id="5125" name="Picture 5" descr="C:\Documents and Settings\учитель\Мои документы\Мои рисунки\Новый рисунок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785926"/>
            <a:ext cx="2928958" cy="2200093"/>
          </a:xfrm>
          <a:prstGeom prst="rect">
            <a:avLst/>
          </a:prstGeom>
          <a:noFill/>
          <a:ln w="63500">
            <a:solidFill>
              <a:srgbClr val="00FF00"/>
            </a:solidFill>
          </a:ln>
        </p:spPr>
      </p:pic>
      <p:pic>
        <p:nvPicPr>
          <p:cNvPr id="2051" name="Picture 3" descr="C:\Documents and Settings\учитель\Рабочий стол\анимация\2F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4572008"/>
            <a:ext cx="1214446" cy="1214446"/>
          </a:xfrm>
          <a:prstGeom prst="rect">
            <a:avLst/>
          </a:prstGeom>
          <a:noFill/>
        </p:spPr>
      </p:pic>
      <p:pic>
        <p:nvPicPr>
          <p:cNvPr id="1026" name="Picture 2" descr="C:\Documents and Settings\учитель\Рабочий стол\анимация\2F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64291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FFC000"/>
            </a:gs>
            <a:gs pos="7000">
              <a:srgbClr val="FF5050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000" b="1" dirty="0" smtClean="0"/>
              <a:t>Встречи с работниками ГИБДД </a:t>
            </a:r>
          </a:p>
          <a:p>
            <a:r>
              <a:rPr lang="ru-RU" sz="3000" b="1" dirty="0" smtClean="0"/>
              <a:t>Недели безопасности дорожного движения</a:t>
            </a:r>
          </a:p>
          <a:p>
            <a:r>
              <a:rPr lang="ru-RU" sz="3000" b="1" dirty="0" smtClean="0"/>
              <a:t>Конкурс рисунков «За безопасность дорожного движения»</a:t>
            </a:r>
          </a:p>
          <a:p>
            <a:r>
              <a:rPr lang="ru-RU" sz="3000" b="1" dirty="0" smtClean="0"/>
              <a:t>Классные часы по теме ПДД</a:t>
            </a:r>
          </a:p>
          <a:p>
            <a:r>
              <a:rPr lang="ru-RU" sz="3000" b="1" dirty="0" smtClean="0"/>
              <a:t>Конкурс на знание ПДД (для 5-8 классов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C:\Documents and Settings\учитель\Рабочий стол\анимация\image4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952500" cy="476250"/>
          </a:xfrm>
          <a:prstGeom prst="rect">
            <a:avLst/>
          </a:prstGeom>
          <a:noFill/>
        </p:spPr>
      </p:pic>
      <p:pic>
        <p:nvPicPr>
          <p:cNvPr id="3075" name="Picture 3" descr="C:\Documents and Settings\учитель\Рабочий стол\безопасное колесо\бк\book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678811"/>
            <a:ext cx="1819281" cy="144101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214290"/>
            <a:ext cx="742955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Ежегодно в школе </a:t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проходят  следующие</a:t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мероприятия: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advTm="2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ыноска-облако 8"/>
          <p:cNvSpPr/>
          <p:nvPr/>
        </p:nvSpPr>
        <p:spPr>
          <a:xfrm>
            <a:off x="3000364" y="1928802"/>
            <a:ext cx="5429288" cy="2857520"/>
          </a:xfrm>
          <a:prstGeom prst="cloudCallout">
            <a:avLst>
              <a:gd name="adj1" fmla="val -53802"/>
              <a:gd name="adj2" fmla="val 108075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Премьера фотоальбома ЮИД  МОУ «Кугесьская СОШ №1»</a:t>
            </a:r>
          </a:p>
          <a:p>
            <a:pPr algn="ctr"/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357158" y="5500702"/>
            <a:ext cx="8229600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«Если быть, то быть лучшими!»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1000100" y="214290"/>
            <a:ext cx="7358114" cy="1343028"/>
          </a:xfrm>
          <a:prstGeom prst="wav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FF00"/>
                </a:solidFill>
              </a:rPr>
              <a:t>Сегодня вы увидите то, что никогда не видели </a:t>
            </a:r>
            <a:endParaRPr lang="ru-RU" sz="3200" dirty="0"/>
          </a:p>
        </p:txBody>
      </p:sp>
      <p:pic>
        <p:nvPicPr>
          <p:cNvPr id="4098" name="Picture 2" descr="C:\Documents and Settings\учитель\Рабочий стол\безопасное колесо\бк\15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785926"/>
            <a:ext cx="1857388" cy="1857388"/>
          </a:xfrm>
          <a:prstGeom prst="rect">
            <a:avLst/>
          </a:prstGeom>
          <a:noFill/>
        </p:spPr>
      </p:pic>
      <p:pic>
        <p:nvPicPr>
          <p:cNvPr id="1026" name="Picture 2" descr="C:\Documents and Settings\учитель\Мои документы\Мои рисунки\Новый рисунок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500438"/>
            <a:ext cx="1651002" cy="88117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учитель\Рабочий стол\безопасное колесо\безопасное колесо\P104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624880">
            <a:off x="676149" y="504428"/>
            <a:ext cx="2844800" cy="21336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  <p:pic>
        <p:nvPicPr>
          <p:cNvPr id="6147" name="Picture 3" descr="C:\Documents and Settings\учитель\Рабочий стол\безопасное колесо\безопасное колесо\P104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143380"/>
            <a:ext cx="2844800" cy="2133600"/>
          </a:xfrm>
          <a:prstGeom prst="rect">
            <a:avLst/>
          </a:prstGeom>
          <a:noFill/>
          <a:ln w="63500">
            <a:gradFill flip="none" rotWithShape="1">
              <a:gsLst>
                <a:gs pos="3700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</p:pic>
      <p:pic>
        <p:nvPicPr>
          <p:cNvPr id="6148" name="Picture 4" descr="C:\Documents and Settings\учитель\Рабочий стол\безопасное колесо\безопасное колесо\P1040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70330">
            <a:off x="5375144" y="683841"/>
            <a:ext cx="2844800" cy="2133600"/>
          </a:xfrm>
          <a:prstGeom prst="rect">
            <a:avLst/>
          </a:prstGeom>
          <a:noFill/>
          <a:ln w="63500">
            <a:solidFill>
              <a:srgbClr val="FF00FF"/>
            </a:solidFill>
          </a:ln>
        </p:spPr>
      </p:pic>
      <p:pic>
        <p:nvPicPr>
          <p:cNvPr id="6149" name="Picture 5" descr="C:\Documents and Settings\учитель\Рабочий стол\безопасное колесо\безопасное колесо\P1040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37779">
            <a:off x="5717401" y="3868497"/>
            <a:ext cx="2844800" cy="21336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</p:pic>
      <p:pic>
        <p:nvPicPr>
          <p:cNvPr id="6150" name="Picture 6" descr="C:\Documents and Settings\учитель\Рабочий стол\безопасное колесо\безопасное колесо\P10400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05479">
            <a:off x="461464" y="3936690"/>
            <a:ext cx="2844800" cy="2133600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6151" name="Picture 7" descr="C:\Documents and Settings\учитель\Мои документы\Мои рисунки\Новый рисунок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31922">
            <a:off x="2909939" y="1282925"/>
            <a:ext cx="2857520" cy="2216320"/>
          </a:xfrm>
          <a:prstGeom prst="rect">
            <a:avLst/>
          </a:prstGeom>
          <a:noFill/>
          <a:ln w="63500">
            <a:solidFill>
              <a:srgbClr val="00FF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86050" y="3571876"/>
            <a:ext cx="3214710" cy="369332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2005-2006 год </a:t>
            </a:r>
          </a:p>
        </p:txBody>
      </p:sp>
    </p:spTree>
  </p:cSld>
  <p:clrMapOvr>
    <a:masterClrMapping/>
  </p:clrMapOvr>
  <p:transition advTm="1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учитель\Рабочий стол\безопасное колесо\безопасное колесо\p103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3286148" cy="2464611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</p:pic>
      <p:pic>
        <p:nvPicPr>
          <p:cNvPr id="7172" name="Picture 4" descr="C:\Documents and Settings\учитель\Мои документы\Мои рисунки\Новый рисунок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3286148" cy="2467453"/>
          </a:xfrm>
          <a:prstGeom prst="rect">
            <a:avLst/>
          </a:prstGeom>
          <a:noFill/>
          <a:ln w="63500">
            <a:solidFill>
              <a:srgbClr val="00FF00"/>
            </a:solidFill>
          </a:ln>
        </p:spPr>
      </p:pic>
      <p:pic>
        <p:nvPicPr>
          <p:cNvPr id="7173" name="Picture 5" descr="C:\Documents and Settings\учитель\Мои документы\Мои рисунки\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3028964" cy="2271723"/>
          </a:xfrm>
          <a:prstGeom prst="rect">
            <a:avLst/>
          </a:prstGeom>
          <a:noFill/>
          <a:ln w="63500">
            <a:solidFill>
              <a:srgbClr val="00B0F0"/>
            </a:solidFill>
          </a:ln>
        </p:spPr>
      </p:pic>
      <p:pic>
        <p:nvPicPr>
          <p:cNvPr id="7174" name="Picture 6" descr="C:\Documents and Settings\учитель\Мои документы\Мои рисунки\Новый 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357694"/>
            <a:ext cx="2914656" cy="2185992"/>
          </a:xfrm>
          <a:prstGeom prst="rect">
            <a:avLst/>
          </a:prstGeom>
          <a:noFill/>
          <a:ln w="63500">
            <a:solidFill>
              <a:srgbClr val="FF00FF"/>
            </a:solidFill>
          </a:ln>
        </p:spPr>
      </p:pic>
      <p:pic>
        <p:nvPicPr>
          <p:cNvPr id="7171" name="Picture 3" descr="C:\Documents and Settings\учитель\Мои документы\Мои рисунки\Новый рисунок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571744"/>
            <a:ext cx="3048021" cy="22860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71802" y="5500702"/>
            <a:ext cx="321471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254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2006-2005 год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409</Words>
  <Application>Microsoft Office PowerPoint</Application>
  <PresentationFormat>Экран (4:3)</PresentationFormat>
  <Paragraphs>103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     Вот их достижения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Безопасный путь до школы</vt:lpstr>
      <vt:lpstr>Слайд 14</vt:lpstr>
      <vt:lpstr>Слайд 15</vt:lpstr>
    </vt:vector>
  </TitlesOfParts>
  <Company>Образование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школа№1</dc:creator>
  <cp:lastModifiedBy>Константин Иванович</cp:lastModifiedBy>
  <cp:revision>35</cp:revision>
  <dcterms:created xsi:type="dcterms:W3CDTF">2009-04-29T07:12:35Z</dcterms:created>
  <dcterms:modified xsi:type="dcterms:W3CDTF">2009-05-04T08:40:31Z</dcterms:modified>
</cp:coreProperties>
</file>