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4" r:id="rId6"/>
    <p:sldId id="268" r:id="rId7"/>
    <p:sldId id="262" r:id="rId8"/>
    <p:sldId id="266" r:id="rId9"/>
    <p:sldId id="260" r:id="rId10"/>
    <p:sldId id="263" r:id="rId11"/>
    <p:sldId id="273" r:id="rId12"/>
    <p:sldId id="270" r:id="rId13"/>
    <p:sldId id="261" r:id="rId14"/>
    <p:sldId id="271" r:id="rId15"/>
    <p:sldId id="274" r:id="rId16"/>
    <p:sldId id="272" r:id="rId17"/>
    <p:sldId id="276" r:id="rId18"/>
    <p:sldId id="265" r:id="rId19"/>
    <p:sldId id="275" r:id="rId20"/>
    <p:sldId id="269" r:id="rId21"/>
    <p:sldId id="26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5%D1%81%D0%BD%D0%B0%D1%8F_%D0%BF%D1%80%D0%BE%D0%BC%D1%8B%D1%88%D0%BB%D0%B5%D0%BD%D0%BD%D0%BE%D1%81%D1%82%D1%8C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hyperlink" Target="http://ru.wikipedia.org/wiki/1996_%D0%B3%D0%BE%D0%B4" TargetMode="External"/><Relationship Id="rId4" Type="http://schemas.openxmlformats.org/officeDocument/2006/relationships/hyperlink" Target="http://ru.wikipedia.org/wiki/1963_%D0%B3%D0%BE%D0%B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ru.wikipedia.org/wiki/1978_%D0%B3%D0%BE%D0%B4" TargetMode="External"/><Relationship Id="rId7" Type="http://schemas.openxmlformats.org/officeDocument/2006/relationships/hyperlink" Target="http://ru.wikipedia.org/wiki/1992_%D0%B3%D0%BE%D0%B4" TargetMode="Externa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84_%D0%B3%D0%BE%D0%B4" TargetMode="External"/><Relationship Id="rId5" Type="http://schemas.openxmlformats.org/officeDocument/2006/relationships/hyperlink" Target="http://ru.wikipedia.org/wiki/1970_%D0%B3%D0%BE%D0%B4" TargetMode="External"/><Relationship Id="rId10" Type="http://schemas.openxmlformats.org/officeDocument/2006/relationships/hyperlink" Target="http://ru.wikipedia.org/wiki/%D0%90%D0%B3%D0%B0%D0%BD_(%D1%80%D0%B5%D0%BA%D0%B0)" TargetMode="External"/><Relationship Id="rId4" Type="http://schemas.openxmlformats.org/officeDocument/2006/relationships/hyperlink" Target="http://ru.wikipedia.org/wiki/%D0%A5%D0%B0%D0%BD%D1%82%D1%8B" TargetMode="External"/><Relationship Id="rId9" Type="http://schemas.openxmlformats.org/officeDocument/2006/relationships/hyperlink" Target="http://ru.wikipedia.org/wiki/%D0%92%D0%B0%D1%82%D1%8C%D1%91%D0%B3%D0%B0%D0%B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1%83%D1%80%D0%B3%D1%83%D1%82" TargetMode="External"/><Relationship Id="rId13" Type="http://schemas.openxmlformats.org/officeDocument/2006/relationships/hyperlink" Target="http://ru.wikipedia.org/wiki/%D0%A2%D0%BE%D0%BC%D1%81%D0%BA%D0%B0%D1%8F_%D0%BE%D0%B1%D0%BB%D0%B0%D1%81%D1%82%D1%8C" TargetMode="External"/><Relationship Id="rId18" Type="http://schemas.openxmlformats.org/officeDocument/2006/relationships/image" Target="../media/image2.jpeg"/><Relationship Id="rId3" Type="http://schemas.openxmlformats.org/officeDocument/2006/relationships/hyperlink" Target="http://ru.wikipedia.org/wiki/%D0%A2%D1%8E%D0%BC%D0%B5%D0%BD%D1%81%D0%BA%D0%B0%D1%8F_%D0%BE%D0%B1%D0%BB%D0%B0%D1%81%D1%82%D1%8C" TargetMode="External"/><Relationship Id="rId7" Type="http://schemas.openxmlformats.org/officeDocument/2006/relationships/hyperlink" Target="http://ru.wikipedia.org/wiki/%D0%A5%D0%B0%D0%BD%D1%82%D1%8B-%D0%9C%D0%B0%D0%BD%D1%81%D0%B8%D0%B9%D1%81%D0%BA" TargetMode="External"/><Relationship Id="rId12" Type="http://schemas.openxmlformats.org/officeDocument/2006/relationships/hyperlink" Target="http://ru.wikipedia.org/wiki/%D0%9A%D1%80%D0%B0%D1%81%D0%BD%D0%BE%D1%8F%D1%80%D1%81%D0%BA%D0%B8%D0%B9_%D0%BA%D1%80%D0%B0%D0%B9" TargetMode="External"/><Relationship Id="rId17" Type="http://schemas.openxmlformats.org/officeDocument/2006/relationships/image" Target="../media/image1.png"/><Relationship Id="rId2" Type="http://schemas.openxmlformats.org/officeDocument/2006/relationships/hyperlink" Target="http://ru.wikipedia.org/wiki/%D0%A1%D1%83%D0%B1%D1%8A%D0%B5%D0%BA%D1%82_%D0%A0%D0%BE%D1%81%D1%81%D0%B8%D0%B9%D1%81%D0%BA%D0%BE%D0%B9_%D0%A4%D0%B5%D0%B4%D0%B5%D1%80%D0%B0%D1%86%D0%B8%D0%B8" TargetMode="External"/><Relationship Id="rId16" Type="http://schemas.openxmlformats.org/officeDocument/2006/relationships/hyperlink" Target="http://ru.wikipedia.org/wiki/%D0%97%D0%B0%D0%BF%D0%B0%D0%B4%D0%BD%D0%BE-%D0%A1%D0%B8%D0%B1%D0%B8%D1%80%D1%81%D0%BA%D0%B0%D1%8F_%D1%80%D0%B0%D0%B2%D0%BD%D0%B8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30_%D0%B3%D0%BE%D0%B4" TargetMode="External"/><Relationship Id="rId11" Type="http://schemas.openxmlformats.org/officeDocument/2006/relationships/hyperlink" Target="http://ru.wikipedia.org/wiki/%D0%AF%D0%BC%D0%B0%D0%BB%D0%BE-%D0%9D%D0%B5%D0%BD%D0%B5%D1%86%D0%BA%D0%B8%D0%B9_%D0%B0%D0%B2%D1%82%D0%BE%D0%BD%D0%BE%D0%BC%D0%BD%D1%8B%D0%B9_%D0%BE%D0%BA%D1%80%D1%83%D0%B3" TargetMode="External"/><Relationship Id="rId5" Type="http://schemas.openxmlformats.org/officeDocument/2006/relationships/hyperlink" Target="http://ru.wikipedia.org/wiki/10_%D0%B4%D0%B5%D0%BA%D0%B0%D0%B1%D1%80%D1%8F" TargetMode="External"/><Relationship Id="rId15" Type="http://schemas.openxmlformats.org/officeDocument/2006/relationships/hyperlink" Target="http://ru.wikipedia.org/wiki/%D0%A0%D0%B5%D1%81%D0%BF%D1%83%D0%B1%D0%BB%D0%B8%D0%BA%D0%B0_%D0%9A%D0%BE%D0%BC%D0%B8" TargetMode="External"/><Relationship Id="rId10" Type="http://schemas.openxmlformats.org/officeDocument/2006/relationships/hyperlink" Target="http://ru.wikipedia.org/wiki/%D0%9D%D0%B5%D1%84%D1%82%D0%B5%D1%8E%D0%B3%D0%B0%D0%BD%D1%81%D0%BA" TargetMode="External"/><Relationship Id="rId4" Type="http://schemas.openxmlformats.org/officeDocument/2006/relationships/hyperlink" Target="http://ru.wikipedia.org/wiki/%D0%A3%D1%80%D0%B0%D0%BB%D1%8C%D1%81%D0%BA%D0%B8%D0%B9_%D1%84%D0%B5%D0%B4%D0%B5%D1%80%D0%B0%D0%BB%D1%8C%D0%BD%D1%8B%D0%B9_%D0%BE%D0%BA%D1%80%D1%83%D0%B3" TargetMode="External"/><Relationship Id="rId9" Type="http://schemas.openxmlformats.org/officeDocument/2006/relationships/hyperlink" Target="http://ru.wikipedia.org/wiki/%D0%9D%D0%B8%D0%B6%D0%BD%D0%B5%D0%B2%D0%B0%D1%80%D1%82%D0%BE%D0%B2%D1%81%D0%BA" TargetMode="External"/><Relationship Id="rId14" Type="http://schemas.openxmlformats.org/officeDocument/2006/relationships/hyperlink" Target="http://ru.wikipedia.org/wiki/%D0%A1%D0%B2%D0%B5%D1%80%D0%B4%D0%BB%D0%BE%D0%B2%D1%81%D0%BA%D0%B0%D1%8F_%D0%BE%D0%B1%D0%BB%D0%B0%D1%81%D1%82%D1%8C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5%D0%B0%D0%BD%D1%82%D1%8B%D0%B9%D1%81%D0%BA%D0%B8%D0%B9_%D1%8F%D0%B7%D1%8B%D0%BA" TargetMode="External"/><Relationship Id="rId3" Type="http://schemas.openxmlformats.org/officeDocument/2006/relationships/hyperlink" Target="http://ru.wikipedia.org/wiki/1985" TargetMode="External"/><Relationship Id="rId7" Type="http://schemas.openxmlformats.org/officeDocument/2006/relationships/hyperlink" Target="http://ru.wikipedia.org/wiki/%D0%9E%D0%B1%D1%8C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1%8E%D0%BC%D0%B5%D0%BD%D1%81%D0%BA%D0%B0%D1%8F_%D0%BE%D0%B1%D0%BB%D0%B0%D1%81%D1%82%D1%8C" TargetMode="External"/><Relationship Id="rId5" Type="http://schemas.openxmlformats.org/officeDocument/2006/relationships/hyperlink" Target="http://ru.wikipedia.org/wiki/%D0%A5%D0%B0%D0%BD%D1%82%D1%8B-%D0%9C%D0%B0%D0%BD%D1%81%D0%B8%D0%B9%D1%81%D0%BA%D0%B8%D0%B9_%D0%B0%D0%B2%D1%82%D0%BE%D0%BD%D0%BE%D0%BC%D0%BD%D1%8B%D0%B9_%D0%BE%D0%BA%D1%80%D1%83%D0%B3" TargetMode="External"/><Relationship Id="rId10" Type="http://schemas.openxmlformats.org/officeDocument/2006/relationships/image" Target="../media/image56.png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1980_%D0%B3%D0%BE%D0%B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ru.wikipedia.org/wiki/%D0%A2%D0%B0%D0%B9%D0%B3%D0%B0" TargetMode="External"/><Relationship Id="rId3" Type="http://schemas.openxmlformats.org/officeDocument/2006/relationships/hyperlink" Target="http://ru.wikipedia.org/wiki/%D0%9C%D0%B0%D0%BD%D1%81%D0%B8%D0%B9%D1%81%D0%BA%D0%B8%D0%B9_%D1%8F%D0%B7%D1%8B%D0%BA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://ru.wikipedia.org/wiki/%D0%9F%D1%80%D0%B8%D1%80%D0%BE%D0%B4%D0%BD%D0%B0%D1%8F_%D0%B7%D0%BE%D0%BD%D0%B0" TargetMode="External"/><Relationship Id="rId2" Type="http://schemas.openxmlformats.org/officeDocument/2006/relationships/hyperlink" Target="http://ru.wikipedia.org/wiki/%D0%A5%D0%B0%D0%BD%D1%82%D1%8B%D0%B9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5%D0%B0%D0%BD%D1%82%D1%8B-%D0%9C%D0%B0%D0%BD%D1%81%D0%B8%D0%B9%D1%81%D0%BA%D0%B8%D0%B9_%D1%80%D0%B0%D0%B9%D0%BE%D0%BD" TargetMode="External"/><Relationship Id="rId11" Type="http://schemas.openxmlformats.org/officeDocument/2006/relationships/hyperlink" Target="http://ru.wikipedia.org/wiki/%D0%9E%D0%B1%D1%8C" TargetMode="External"/><Relationship Id="rId5" Type="http://schemas.openxmlformats.org/officeDocument/2006/relationships/hyperlink" Target="http://ru.wikipedia.org/wiki/%D0%A5%D0%B0%D0%BD%D1%82%D1%8B-%D0%9C%D0%B0%D0%BD%D1%81%D0%B8%D0%B9%D1%81%D0%BA%D0%B8%D0%B9_%D0%B0%D0%B2%D1%82%D0%BE%D0%BD%D0%BE%D0%BC%D0%BD%D1%8B%D0%B9_%D0%BE%D0%BA%D1%80%D1%83%D0%B3_%E2%80%94_%D0%AE%D0%B3%D1%80%D0%B0" TargetMode="External"/><Relationship Id="rId10" Type="http://schemas.openxmlformats.org/officeDocument/2006/relationships/hyperlink" Target="http://ru.wikipedia.org/wiki/%D0%98%D1%80%D1%82%D1%8B%D1%88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97%D0%B0%D0%BF%D0%B0%D0%B4%D0%BD%D0%BE-%D0%A1%D0%B8%D0%B1%D0%B8%D1%80%D1%81%D0%BA%D0%B0%D1%8F_%D1%80%D0%B0%D0%B2%D0%BD%D0%B8%D0%BD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sovetskyR&amp;sa=sa_news_trips_local_sovetskyR&amp;sa2=sa_mo_news_sovetskyR" TargetMode="External"/><Relationship Id="rId13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hmCity&amp;sa=sa_news_trips_local_hmCity&amp;sa2=sa_mo_news_hmCity" TargetMode="External"/><Relationship Id="rId18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nefteugansk&amp;sa=sa_news_trips_local_nefteugansk&amp;sa2=sa_mo_news_nefteugansk" TargetMode="External"/><Relationship Id="rId3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berezovskyR&amp;sa=sa_news_trips_local_berezovskyR&amp;sa2=sa_mo_news_berezovskyR" TargetMode="External"/><Relationship Id="rId21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pytYah&amp;sa=sa_news_trips_local_pytYah&amp;sa2=sa_mo_news_pytYah" TargetMode="External"/><Relationship Id="rId7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oktiabrskyR&amp;sa=sa_news_trips_local_oktiabrskyR&amp;sa2=sa_mo_news_oktiabrskyR" TargetMode="External"/><Relationship Id="rId12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pokachi&amp;sa=sa_news_trips_local_pokachi&amp;sa2=sa_mo_news_pokachi" TargetMode="External"/><Relationship Id="rId17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megion&amp;sa=sa_news_trips_local_megion&amp;sa2=sa_mo_news_megion" TargetMode="External"/><Relationship Id="rId2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beloyarskyR&amp;sa=sa_news_trips_local_beloyarskyR&amp;sa2=sa_mo_news_beloyarskyR" TargetMode="External"/><Relationship Id="rId16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langepas&amp;sa=sa_news_trips_local_langepas&amp;sa2=sa_mo_news_langepas" TargetMode="External"/><Relationship Id="rId20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nyagan&amp;sa=sa_news_trips_local_nyagan&amp;sa2=sa_mo_news_nyaga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nizhnevartovskyR&amp;sa=sa_news_trips_local_nizhnevartovskyR&amp;sa2=sa_mo_news_nizhnevartovskyR" TargetMode="External"/><Relationship Id="rId11" Type="http://schemas.openxmlformats.org/officeDocument/2006/relationships/image" Target="../media/image11.jpeg"/><Relationship Id="rId24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uray&amp;sa=sa_news_trips_local_uray&amp;sa2=sa_mo_news_uray" TargetMode="External"/><Relationship Id="rId5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nefteuganskyR&amp;sa=sa_news_trips_local_nefteuganskyR&amp;sa2=sa_mo_news_nefteuganskyR" TargetMode="External"/><Relationship Id="rId15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kogalym&amp;sa=sa_news_trips_local_kogalym&amp;sa2=sa_mo_news_kogalym" TargetMode="External"/><Relationship Id="rId23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surgut&amp;sa=sa_news_trips_local_surgut&amp;sa2=sa_mo_news_surgut" TargetMode="External"/><Relationship Id="rId10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hmR&amp;sa=sa_news_trips_local_hmR&amp;sa2=sa_mo_news_hmR" TargetMode="External"/><Relationship Id="rId19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nizhnevartovsk&amp;sa=sa_news_trips_local_nizhnevartovsk&amp;sa2=sa_mo_news_nizhnevartovsk" TargetMode="External"/><Relationship Id="rId4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kondinskyR&amp;sa=sa_news_trips_local_kondinskyR&amp;sa2=sa_mo_news_kondinskyR" TargetMode="External"/><Relationship Id="rId9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surgutskyR&amp;sa=sa_news_trips_local_surgutskyR&amp;sa2=sa_mo_news_surgutskyR" TargetMode="External"/><Relationship Id="rId14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yugorsk&amp;sa=sa_news_trips_local_yugorsk&amp;sa2=sa_mo_news_yugorsk" TargetMode="External"/><Relationship Id="rId22" Type="http://schemas.openxmlformats.org/officeDocument/2006/relationships/hyperlink" Target="http://www.admhmao.ru/wps/portal/hmao/mo/!ut/p/b1/1ZFHkqNAEEXPogMQ2EawBFHYojACJGpDIBAICSuDO_2oZ2bb09vpzFVG_MV7P0lMHkncpmNVps-qa9P688Z8Qm0F2xb3LKeq5gdlsAwCtqJTgOfJA3lE8RbuHnapAj_pI_pmRXk1az4mLlFjiLkOmFoAxtErWjowslFZFUnHfQnFSoJDL4c5yP2UvfJEB1b7pDevzhBayGPVesFniu4TCvzSvWWJcxswvWR5Fo4PrM_q4Nesq_X-YjzUQ1AmoaxNHuvnGkxHC8udsWsoaU2LnBZh00P5nkMzXh_3E-ESUzJ3l0PwFow_Bb8YifrO3yRxWXend1URzMpZ6aRSAYo_CFevPmJG9GEX33Zmo16sp1RzZx7NBEFcp1Xr6wtnDAgPoiAzwMND4XhwMJdFGujzmHO1VDF7dDipfPxqeK2z2SMhg_Yhx7XY1HWh3K_ZuVmBGy_7FnmbzfsX-DeuZAR-ZGk05QiOQBm66gee47Caxv4N_EM3fge2XwrbNPmujOKS_XXqWbGjXEUPUfXcuxBwlHTR51fRzue0recC4FfGYxOHpXGSpoO13CzolI7Cte56m-UldpHllU6AVHeFKqMEEY2MLswzYc7kjBaCcAHBcXpO1CEozAkZnBW0iHp4AhVNCS1qlS7tOom5Jt9Bsz8QGlA_EZr5L6GR3jVnsm9G-DHu3Wb8s6W02fwCXvmMQw!!/dl4/d5/L2dBISEvZ0FBIS9nQSEh/?1dmy&amp;current=true&amp;urile=wcm:path:/Web+Content/hmao/map_mo/raduzhny&amp;sa=sa_news_trips_local_raduzhny&amp;sa2=sa_mo_news_raduzhn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Таня\Downloads\150px-Flag_of_Yugr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219199" y="2209800"/>
            <a:ext cx="11506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С днём рождения,</a:t>
            </a:r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 </a:t>
            </a:r>
            <a:r>
              <a:rPr lang="ru-RU" sz="8000" b="1" dirty="0" err="1" smtClean="0">
                <a:solidFill>
                  <a:srgbClr val="C00000"/>
                </a:solidFill>
              </a:rPr>
              <a:t>Югра</a:t>
            </a:r>
            <a:r>
              <a:rPr lang="ru-RU" sz="8000" b="1" dirty="0" smtClean="0">
                <a:solidFill>
                  <a:srgbClr val="C00000"/>
                </a:solidFill>
              </a:rPr>
              <a:t>!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69" name="Picture 1" descr="C:\Users\Таня\Downloads\gerb_sm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667000"/>
            <a:ext cx="1219201" cy="161205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76600" y="533400"/>
          <a:ext cx="4191000" cy="36576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47800" y="30480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Площадь</a:t>
            </a:r>
            <a:r>
              <a:rPr lang="ru-RU" sz="2400" dirty="0" smtClean="0"/>
              <a:t> - 105,2 тыс. кв.км </a:t>
            </a:r>
            <a:br>
              <a:rPr lang="ru-RU" sz="2400" dirty="0" smtClean="0"/>
            </a:br>
            <a:r>
              <a:rPr lang="ru-RU" sz="2400" b="1" dirty="0" smtClean="0"/>
              <a:t>Численность населения</a:t>
            </a:r>
            <a:r>
              <a:rPr lang="ru-RU" sz="2400" dirty="0" smtClean="0"/>
              <a:t> - 114 016 чел.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8100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Населенные пункты:</a:t>
            </a:r>
            <a:r>
              <a:rPr lang="ru-RU" sz="2400" dirty="0" smtClean="0"/>
              <a:t> </a:t>
            </a:r>
            <a:r>
              <a:rPr lang="ru-RU" sz="2400" dirty="0" err="1" smtClean="0"/>
              <a:t>г.Лянтор</a:t>
            </a:r>
            <a:r>
              <a:rPr lang="ru-RU" sz="2400" dirty="0" smtClean="0"/>
              <a:t>, </a:t>
            </a:r>
            <a:r>
              <a:rPr lang="ru-RU" sz="2400" dirty="0" err="1" smtClean="0"/>
              <a:t>п.г.т.Белый</a:t>
            </a:r>
            <a:r>
              <a:rPr lang="ru-RU" sz="2400" dirty="0" smtClean="0"/>
              <a:t> Яр, </a:t>
            </a:r>
            <a:r>
              <a:rPr lang="ru-RU" sz="2400" dirty="0" err="1" smtClean="0"/>
              <a:t>п.г.т.Барсово</a:t>
            </a:r>
            <a:r>
              <a:rPr lang="ru-RU" sz="2400" dirty="0" smtClean="0"/>
              <a:t>, </a:t>
            </a:r>
            <a:r>
              <a:rPr lang="ru-RU" sz="2400" dirty="0" err="1" smtClean="0"/>
              <a:t>п.г.т.Федоровский</a:t>
            </a:r>
            <a:r>
              <a:rPr lang="ru-RU" sz="2400" dirty="0" smtClean="0"/>
              <a:t>,</a:t>
            </a:r>
            <a:r>
              <a:rPr lang="ru-RU" sz="2400" b="1" dirty="0" smtClean="0"/>
              <a:t> п.Солнечный</a:t>
            </a:r>
            <a:r>
              <a:rPr lang="ru-RU" sz="2400" dirty="0" smtClean="0"/>
              <a:t>, п.Банный, </a:t>
            </a:r>
            <a:r>
              <a:rPr lang="ru-RU" sz="2400" dirty="0" err="1" smtClean="0"/>
              <a:t>д.Сайгатина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д.Юган</a:t>
            </a:r>
            <a:r>
              <a:rPr lang="ru-RU" sz="2400" dirty="0" smtClean="0"/>
              <a:t>, </a:t>
            </a:r>
            <a:r>
              <a:rPr lang="ru-RU" sz="2400" dirty="0" err="1" smtClean="0"/>
              <a:t>с.Локосово</a:t>
            </a:r>
            <a:r>
              <a:rPr lang="ru-RU" sz="2400" dirty="0" smtClean="0"/>
              <a:t>, </a:t>
            </a:r>
            <a:r>
              <a:rPr lang="ru-RU" sz="2400" dirty="0" err="1" smtClean="0"/>
              <a:t>д.Верхне-Мысовая</a:t>
            </a:r>
            <a:r>
              <a:rPr lang="ru-RU" sz="2400" dirty="0" smtClean="0"/>
              <a:t>, </a:t>
            </a:r>
            <a:r>
              <a:rPr lang="ru-RU" sz="2400" dirty="0" err="1" smtClean="0"/>
              <a:t>д.Русскинская</a:t>
            </a:r>
            <a:r>
              <a:rPr lang="ru-RU" sz="2400" dirty="0" smtClean="0"/>
              <a:t>, </a:t>
            </a:r>
            <a:r>
              <a:rPr lang="ru-RU" sz="2400" dirty="0" err="1" smtClean="0"/>
              <a:t>с.Сытомино</a:t>
            </a:r>
            <a:r>
              <a:rPr lang="ru-RU" sz="2400" dirty="0" smtClean="0"/>
              <a:t>, п.Горный, п.Высокий Мыс, </a:t>
            </a:r>
            <a:r>
              <a:rPr lang="ru-RU" sz="2400" dirty="0" err="1" smtClean="0"/>
              <a:t>с.Тундрино</a:t>
            </a:r>
            <a:r>
              <a:rPr lang="ru-RU" sz="2400" dirty="0" smtClean="0"/>
              <a:t>, </a:t>
            </a:r>
            <a:r>
              <a:rPr lang="ru-RU" sz="2400" dirty="0" err="1" smtClean="0"/>
              <a:t>п.Нижнесортымский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д.Лямина</a:t>
            </a:r>
            <a:r>
              <a:rPr lang="ru-RU" sz="2400" dirty="0" smtClean="0"/>
              <a:t>, п.Песчаный, с.Угут, </a:t>
            </a:r>
            <a:r>
              <a:rPr lang="ru-RU" sz="2400" dirty="0" err="1" smtClean="0"/>
              <a:t>д.Таурова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д.Каюкова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д.Тайлакова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п.Малоюганский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п.Ульт-Ягун</a:t>
            </a:r>
            <a:r>
              <a:rPr lang="ru-RU" sz="2400" dirty="0" smtClean="0"/>
              <a:t>, </a:t>
            </a:r>
            <a:r>
              <a:rPr lang="ru-RU" sz="2400" dirty="0" err="1" smtClean="0"/>
              <a:t>п.Тром-Аган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15240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Площадь</a:t>
            </a:r>
            <a:r>
              <a:rPr lang="ru-RU" sz="2400" dirty="0" smtClean="0"/>
              <a:t> - 212,92 кв.км </a:t>
            </a:r>
            <a:br>
              <a:rPr lang="ru-RU" sz="2400" dirty="0" smtClean="0"/>
            </a:br>
            <a:r>
              <a:rPr lang="ru-RU" sz="2400" b="1" dirty="0" smtClean="0"/>
              <a:t>Численность населения</a:t>
            </a:r>
            <a:r>
              <a:rPr lang="ru-RU" sz="2400" dirty="0" smtClean="0"/>
              <a:t> - 302,1 тыс.чел.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9401" y="26670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rgbClr val="0B963F"/>
                </a:solidFill>
                <a:latin typeface="Arial"/>
              </a:rPr>
              <a:t>СУРГУТСКИЙ РАЙОН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352800" y="228600"/>
          <a:ext cx="4038600" cy="12192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219200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dirty="0">
                          <a:solidFill>
                            <a:srgbClr val="0B963F"/>
                          </a:solidFill>
                          <a:latin typeface="Arial"/>
                        </a:rPr>
                        <a:t>Г. СУРГУТ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C:\Users\Таня\Downloads\gerb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04800"/>
            <a:ext cx="1219200" cy="1472697"/>
          </a:xfrm>
          <a:prstGeom prst="rect">
            <a:avLst/>
          </a:prstGeom>
          <a:noFill/>
        </p:spPr>
      </p:pic>
      <p:pic>
        <p:nvPicPr>
          <p:cNvPr id="2050" name="Picture 2" descr="C:\Users\Таня\Downloads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228600"/>
            <a:ext cx="1905000" cy="127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ня\Downloads\i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3759200" cy="2819400"/>
          </a:xfrm>
          <a:prstGeom prst="rect">
            <a:avLst/>
          </a:prstGeom>
          <a:noFill/>
        </p:spPr>
      </p:pic>
      <p:pic>
        <p:nvPicPr>
          <p:cNvPr id="30723" name="Picture 3" descr="C:\Users\Таня\Downloads\i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824" y="609600"/>
            <a:ext cx="3609848" cy="2590800"/>
          </a:xfrm>
          <a:prstGeom prst="rect">
            <a:avLst/>
          </a:prstGeom>
          <a:noFill/>
        </p:spPr>
      </p:pic>
      <p:pic>
        <p:nvPicPr>
          <p:cNvPr id="30724" name="Picture 4" descr="C:\Users\Таня\Downloads\i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505200"/>
            <a:ext cx="3733800" cy="2629436"/>
          </a:xfrm>
          <a:prstGeom prst="rect">
            <a:avLst/>
          </a:prstGeom>
          <a:noFill/>
        </p:spPr>
      </p:pic>
      <p:pic>
        <p:nvPicPr>
          <p:cNvPr id="30727" name="Picture 7" descr="C:\Users\Таня\Downloads\21960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581400"/>
            <a:ext cx="3767191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67000" y="3276600"/>
          <a:ext cx="4724400" cy="68580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dirty="0">
                          <a:solidFill>
                            <a:srgbClr val="0B963F"/>
                          </a:solidFill>
                          <a:latin typeface="Arial"/>
                        </a:rPr>
                        <a:t>БЕЛОЯРСКИЙ РАЙОН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71600" y="41910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Площадь</a:t>
            </a:r>
            <a:r>
              <a:rPr lang="ru-RU" sz="2400" dirty="0" smtClean="0"/>
              <a:t> - 41,65 тыс.кв.км </a:t>
            </a:r>
            <a:br>
              <a:rPr lang="ru-RU" sz="2400" dirty="0" smtClean="0"/>
            </a:br>
            <a:r>
              <a:rPr lang="ru-RU" sz="2400" b="1" dirty="0" smtClean="0"/>
              <a:t>Численность населения</a:t>
            </a:r>
            <a:r>
              <a:rPr lang="ru-RU" sz="2400" dirty="0" smtClean="0"/>
              <a:t> - 20,2 тыс. чел.</a:t>
            </a:r>
            <a:endParaRPr lang="ru-RU" sz="2400" dirty="0"/>
          </a:p>
        </p:txBody>
      </p:sp>
      <p:pic>
        <p:nvPicPr>
          <p:cNvPr id="29697" name="Picture 1" descr="C:\Users\Таня\Downloads\gerb_s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810000"/>
            <a:ext cx="1219200" cy="1539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52578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Населенные пункты: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п.Верхнеказымский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с.Казым</a:t>
            </a:r>
            <a:r>
              <a:rPr lang="ru-RU" sz="2400" dirty="0" smtClean="0"/>
              <a:t>, </a:t>
            </a:r>
            <a:r>
              <a:rPr lang="ru-RU" sz="2400" dirty="0" err="1" smtClean="0"/>
              <a:t>д.Нумто</a:t>
            </a:r>
            <a:r>
              <a:rPr lang="ru-RU" sz="2400" dirty="0" smtClean="0"/>
              <a:t>, </a:t>
            </a:r>
            <a:r>
              <a:rPr lang="ru-RU" sz="2400" dirty="0" err="1" smtClean="0"/>
              <a:t>д.Юильск</a:t>
            </a:r>
            <a:r>
              <a:rPr lang="ru-RU" sz="2400" dirty="0" smtClean="0"/>
              <a:t>, </a:t>
            </a:r>
            <a:r>
              <a:rPr lang="ru-RU" sz="2400" dirty="0" err="1" smtClean="0"/>
              <a:t>п.Лыхма</a:t>
            </a:r>
            <a:r>
              <a:rPr lang="ru-RU" sz="2400" dirty="0" smtClean="0"/>
              <a:t>, с.Полноват, </a:t>
            </a:r>
            <a:r>
              <a:rPr lang="ru-RU" sz="2400" dirty="0" err="1" smtClean="0"/>
              <a:t>с.Ванзеват</a:t>
            </a:r>
            <a:r>
              <a:rPr lang="ru-RU" sz="2400" dirty="0" smtClean="0"/>
              <a:t>, </a:t>
            </a:r>
            <a:r>
              <a:rPr lang="ru-RU" sz="2400" dirty="0" err="1" smtClean="0"/>
              <a:t>д.Пашторы</a:t>
            </a:r>
            <a:r>
              <a:rPr lang="ru-RU" sz="2400" dirty="0" smtClean="0"/>
              <a:t>, </a:t>
            </a:r>
            <a:r>
              <a:rPr lang="ru-RU" sz="2400" dirty="0" err="1" smtClean="0"/>
              <a:t>с.Тугияны</a:t>
            </a:r>
            <a:r>
              <a:rPr lang="ru-RU" sz="2400" dirty="0" smtClean="0"/>
              <a:t>, </a:t>
            </a:r>
            <a:r>
              <a:rPr lang="ru-RU" sz="2400" dirty="0" err="1" smtClean="0"/>
              <a:t>п.Сорум</a:t>
            </a:r>
            <a:r>
              <a:rPr lang="ru-RU" sz="2400" dirty="0" smtClean="0"/>
              <a:t>, п.Сосновка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04801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                                    Белоярский </a:t>
            </a:r>
          </a:p>
          <a:p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dirty="0" smtClean="0"/>
              <a:t>административный центр Белоярского района Ханты-Мансийского </a:t>
            </a:r>
            <a:r>
              <a:rPr lang="ru-RU" sz="2000" dirty="0" err="1" smtClean="0"/>
              <a:t>автономномного</a:t>
            </a:r>
            <a:r>
              <a:rPr lang="ru-RU" sz="2000" dirty="0" smtClean="0"/>
              <a:t> округа Тюменской области. Город расположен на левом берегу реки </a:t>
            </a:r>
            <a:r>
              <a:rPr lang="ru-RU" sz="2000" dirty="0" err="1" smtClean="0"/>
              <a:t>Казым</a:t>
            </a:r>
            <a:r>
              <a:rPr lang="ru-RU" sz="2000" dirty="0" smtClean="0"/>
              <a:t>. В городе находится ряд структурных подразделений ООО &amp;</a:t>
            </a:r>
            <a:r>
              <a:rPr lang="ru-RU" sz="2000" dirty="0" err="1" smtClean="0"/>
              <a:t>laquo;Тюментрансгаз&amp;raquo</a:t>
            </a:r>
            <a:r>
              <a:rPr lang="ru-RU" sz="2000" dirty="0" smtClean="0"/>
              <a:t>;, нефтегазодобывающее управление «</a:t>
            </a:r>
            <a:r>
              <a:rPr lang="ru-RU" sz="2000" dirty="0" err="1" smtClean="0"/>
              <a:t>РИТЭКБелоярскнефть</a:t>
            </a:r>
            <a:r>
              <a:rPr lang="ru-RU" sz="2000" dirty="0" smtClean="0"/>
              <a:t>», ООО «Обь-рыба». Работают филиалы Уральского государственного профессионально-педагогического университета и Уральского политехнического колледжа.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Таня\Downloads\2196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581685" cy="2390775"/>
          </a:xfrm>
          <a:prstGeom prst="rect">
            <a:avLst/>
          </a:prstGeom>
          <a:noFill/>
        </p:spPr>
      </p:pic>
      <p:pic>
        <p:nvPicPr>
          <p:cNvPr id="9218" name="Picture 2" descr="C:\Users\Таня\Downloads\75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3925737" cy="2162175"/>
          </a:xfrm>
          <a:prstGeom prst="rect">
            <a:avLst/>
          </a:prstGeom>
          <a:noFill/>
        </p:spPr>
      </p:pic>
      <p:pic>
        <p:nvPicPr>
          <p:cNvPr id="9219" name="Picture 3" descr="C:\Users\Таня\Downloads\73134_1243445048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09800"/>
            <a:ext cx="3505200" cy="2155698"/>
          </a:xfrm>
          <a:prstGeom prst="rect">
            <a:avLst/>
          </a:prstGeom>
          <a:noFill/>
        </p:spPr>
      </p:pic>
      <p:pic>
        <p:nvPicPr>
          <p:cNvPr id="9220" name="Picture 4" descr="C:\Users\Таня\Downloads\35919.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038600"/>
            <a:ext cx="3990975" cy="2539711"/>
          </a:xfrm>
          <a:prstGeom prst="rect">
            <a:avLst/>
          </a:prstGeom>
          <a:noFill/>
        </p:spPr>
      </p:pic>
      <p:pic>
        <p:nvPicPr>
          <p:cNvPr id="9221" name="Picture 5" descr="C:\Users\Таня\Downloads\1798_3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114800"/>
            <a:ext cx="3333750" cy="2400300"/>
          </a:xfrm>
          <a:prstGeom prst="rect">
            <a:avLst/>
          </a:prstGeom>
          <a:noFill/>
        </p:spPr>
      </p:pic>
      <p:pic>
        <p:nvPicPr>
          <p:cNvPr id="9222" name="Picture 6" descr="C:\Users\Таня\Downloads\2111276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286000"/>
            <a:ext cx="307589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38400" y="2743200"/>
          <a:ext cx="4800600" cy="762000"/>
        </p:xfrm>
        <a:graphic>
          <a:graphicData uri="http://schemas.openxmlformats.org/drawingml/2006/table">
            <a:tbl>
              <a:tblPr/>
              <a:tblGrid>
                <a:gridCol w="4800600"/>
              </a:tblGrid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dirty="0">
                          <a:solidFill>
                            <a:srgbClr val="0B963F"/>
                          </a:solidFill>
                          <a:latin typeface="Arial"/>
                        </a:rPr>
                        <a:t>КОНДИНСКИЙ РАЙОН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6000" y="4191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51816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Населенные пункты:</a:t>
            </a:r>
            <a:r>
              <a:rPr lang="ru-RU" dirty="0" smtClean="0"/>
              <a:t> </a:t>
            </a:r>
            <a:r>
              <a:rPr lang="ru-RU" dirty="0" err="1" smtClean="0"/>
              <a:t>д.Ильичевка</a:t>
            </a:r>
            <a:r>
              <a:rPr lang="ru-RU" dirty="0" smtClean="0"/>
              <a:t>, </a:t>
            </a:r>
            <a:r>
              <a:rPr lang="ru-RU" dirty="0" err="1" smtClean="0"/>
              <a:t>д.Никулкина</a:t>
            </a:r>
            <a:r>
              <a:rPr lang="ru-RU" dirty="0" smtClean="0"/>
              <a:t>, д.Старый Катыш, д.Сотник, с.Алтай, д.Кама, </a:t>
            </a:r>
            <a:r>
              <a:rPr lang="ru-RU" dirty="0" err="1" smtClean="0"/>
              <a:t>с.Болчары</a:t>
            </a:r>
            <a:r>
              <a:rPr lang="ru-RU" dirty="0" smtClean="0"/>
              <a:t>, </a:t>
            </a:r>
            <a:r>
              <a:rPr lang="ru-RU" dirty="0" err="1" smtClean="0"/>
              <a:t>д.Шугур</a:t>
            </a:r>
            <a:r>
              <a:rPr lang="ru-RU" dirty="0" smtClean="0"/>
              <a:t>, </a:t>
            </a:r>
            <a:r>
              <a:rPr lang="ru-RU" dirty="0" err="1" smtClean="0"/>
              <a:t>с.Карым</a:t>
            </a:r>
            <a:r>
              <a:rPr lang="ru-RU" dirty="0" smtClean="0"/>
              <a:t>, </a:t>
            </a:r>
            <a:r>
              <a:rPr lang="ru-RU" dirty="0" err="1" smtClean="0"/>
              <a:t>с.Леуши</a:t>
            </a:r>
            <a:r>
              <a:rPr lang="ru-RU" dirty="0" smtClean="0"/>
              <a:t>, </a:t>
            </a:r>
            <a:r>
              <a:rPr lang="ru-RU" dirty="0" err="1" smtClean="0"/>
              <a:t>п.Лиственичный</a:t>
            </a:r>
            <a:r>
              <a:rPr lang="ru-RU" dirty="0" smtClean="0"/>
              <a:t>, </a:t>
            </a:r>
            <a:r>
              <a:rPr lang="ru-RU" dirty="0" err="1" smtClean="0"/>
              <a:t>п.Леушинка</a:t>
            </a:r>
            <a:r>
              <a:rPr lang="ru-RU" dirty="0" smtClean="0"/>
              <a:t>, п.Половинка, </a:t>
            </a:r>
            <a:r>
              <a:rPr lang="ru-RU" dirty="0" err="1" smtClean="0"/>
              <a:t>с.Чантырья</a:t>
            </a:r>
            <a:r>
              <a:rPr lang="ru-RU" dirty="0" smtClean="0"/>
              <a:t>, </a:t>
            </a:r>
            <a:r>
              <a:rPr lang="ru-RU" dirty="0" err="1" smtClean="0"/>
              <a:t>п.Мулымья</a:t>
            </a:r>
            <a:r>
              <a:rPr lang="ru-RU" dirty="0" smtClean="0"/>
              <a:t>, п.Назарово, </a:t>
            </a:r>
            <a:r>
              <a:rPr lang="ru-RU" dirty="0" err="1" smtClean="0"/>
              <a:t>п.Супра</a:t>
            </a:r>
            <a:r>
              <a:rPr lang="ru-RU" dirty="0" smtClean="0"/>
              <a:t>, </a:t>
            </a:r>
            <a:r>
              <a:rPr lang="ru-RU" dirty="0" err="1" smtClean="0"/>
              <a:t>с.Шаим</a:t>
            </a:r>
            <a:r>
              <a:rPr lang="ru-RU" dirty="0" smtClean="0"/>
              <a:t>, </a:t>
            </a:r>
            <a:r>
              <a:rPr lang="ru-RU" dirty="0" err="1" smtClean="0"/>
              <a:t>д.Юмас</a:t>
            </a:r>
            <a:r>
              <a:rPr lang="ru-RU" dirty="0" smtClean="0"/>
              <a:t>, с.Ямки, п.Ягодный, п.Дальний, </a:t>
            </a:r>
            <a:r>
              <a:rPr lang="ru-RU" dirty="0" err="1" smtClean="0"/>
              <a:t>п.Совлинский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ru-RU" b="1" dirty="0" err="1" smtClean="0"/>
              <a:t>р.п.Мортка</a:t>
            </a:r>
            <a:r>
              <a:rPr lang="ru-RU" dirty="0" smtClean="0"/>
              <a:t>, </a:t>
            </a:r>
            <a:r>
              <a:rPr lang="ru-RU" dirty="0" err="1" smtClean="0"/>
              <a:t>р.п.Куминский</a:t>
            </a:r>
            <a:r>
              <a:rPr lang="ru-RU" dirty="0" smtClean="0"/>
              <a:t>, р.п.Луговой, </a:t>
            </a:r>
            <a:r>
              <a:rPr lang="ru-RU" b="1" dirty="0" smtClean="0"/>
              <a:t>р.п.Междуреченский</a:t>
            </a:r>
            <a:r>
              <a:rPr lang="ru-RU" dirty="0" smtClean="0"/>
              <a:t>, </a:t>
            </a:r>
            <a:r>
              <a:rPr lang="ru-RU" dirty="0" err="1" smtClean="0"/>
              <a:t>р.п.Кондинское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24200" y="228600"/>
          <a:ext cx="4495800" cy="457200"/>
        </p:xfrm>
        <a:graphic>
          <a:graphicData uri="http://schemas.openxmlformats.org/drawingml/2006/table">
            <a:tbl>
              <a:tblPr/>
              <a:tblGrid>
                <a:gridCol w="4495800"/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dirty="0">
                          <a:solidFill>
                            <a:srgbClr val="0B963F"/>
                          </a:solidFill>
                          <a:latin typeface="Arial"/>
                        </a:rPr>
                        <a:t>Г. УРАЙ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8673" name="Picture 1" descr="C:\Users\Таня\Downloads\gerb_sm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2667000"/>
            <a:ext cx="857250" cy="981075"/>
          </a:xfrm>
          <a:prstGeom prst="rect">
            <a:avLst/>
          </a:prstGeom>
          <a:noFill/>
        </p:spPr>
      </p:pic>
      <p:pic>
        <p:nvPicPr>
          <p:cNvPr id="28674" name="Picture 2" descr="C:\Users\Таня\Downloads\Gerb_sm (2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04800"/>
            <a:ext cx="742950" cy="952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38200" y="685801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Площадь</a:t>
            </a:r>
            <a:r>
              <a:rPr lang="ru-RU" sz="2400" dirty="0" smtClean="0"/>
              <a:t> - 54,3 кв.км </a:t>
            </a:r>
            <a:br>
              <a:rPr lang="ru-RU" sz="2400" dirty="0" smtClean="0"/>
            </a:br>
            <a:r>
              <a:rPr lang="ru-RU" sz="2400" b="1" dirty="0" smtClean="0"/>
              <a:t>Численность населения</a:t>
            </a:r>
            <a:r>
              <a:rPr lang="ru-RU" sz="2400" dirty="0" smtClean="0"/>
              <a:t> - 43,5 тыс.чел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3528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образован на основании постановления ВЦИК от 12 ноября 1923 года в составе </a:t>
            </a:r>
            <a:r>
              <a:rPr lang="ru-RU" dirty="0" err="1" smtClean="0"/>
              <a:t>Тобольского</a:t>
            </a:r>
            <a:r>
              <a:rPr lang="ru-RU" dirty="0" smtClean="0"/>
              <a:t> округа Уральской области с центром в селе </a:t>
            </a:r>
            <a:r>
              <a:rPr lang="ru-RU" dirty="0" err="1" smtClean="0"/>
              <a:t>Нахрачи</a:t>
            </a:r>
            <a:r>
              <a:rPr lang="ru-RU" dirty="0" smtClean="0"/>
              <a:t> (ныне </a:t>
            </a:r>
            <a:r>
              <a:rPr lang="ru-RU" dirty="0" err="1" smtClean="0"/>
              <a:t>Кондинское</a:t>
            </a:r>
            <a:r>
              <a:rPr lang="ru-RU" dirty="0" smtClean="0"/>
              <a:t>) из </a:t>
            </a:r>
            <a:r>
              <a:rPr lang="ru-RU" dirty="0" err="1" smtClean="0"/>
              <a:t>Кондинской</a:t>
            </a:r>
            <a:r>
              <a:rPr lang="ru-RU" dirty="0" smtClean="0"/>
              <a:t> и </a:t>
            </a:r>
            <a:r>
              <a:rPr lang="ru-RU" dirty="0" err="1" smtClean="0"/>
              <a:t>Малокондинской</a:t>
            </a:r>
            <a:r>
              <a:rPr lang="ru-RU" dirty="0" smtClean="0"/>
              <a:t> волостей </a:t>
            </a:r>
            <a:r>
              <a:rPr lang="ru-RU" dirty="0" err="1" smtClean="0"/>
              <a:t>Тобольского</a:t>
            </a:r>
            <a:r>
              <a:rPr lang="ru-RU" dirty="0" smtClean="0"/>
              <a:t> уезда и части </a:t>
            </a:r>
            <a:r>
              <a:rPr lang="ru-RU" dirty="0" err="1" smtClean="0"/>
              <a:t>Верхнепелымской</a:t>
            </a:r>
            <a:r>
              <a:rPr lang="ru-RU" dirty="0" smtClean="0"/>
              <a:t> волости Туринского уезда. В 1930 году он вошел в состав </a:t>
            </a:r>
            <a:r>
              <a:rPr lang="ru-RU" dirty="0" err="1" smtClean="0"/>
              <a:t>Остяко</a:t>
            </a:r>
            <a:r>
              <a:rPr lang="ru-RU" dirty="0" smtClean="0"/>
              <a:t> - Вогульского национального округа, переименованного затем в Ханты - Мансийский автономный округ. С 1961 года село </a:t>
            </a:r>
            <a:r>
              <a:rPr lang="ru-RU" dirty="0" err="1" smtClean="0"/>
              <a:t>Нахрачи</a:t>
            </a:r>
            <a:r>
              <a:rPr lang="ru-RU" dirty="0" smtClean="0"/>
              <a:t> переименовано в село </a:t>
            </a:r>
            <a:r>
              <a:rPr lang="ru-RU" dirty="0" err="1" smtClean="0"/>
              <a:t>Кондинское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5" name="Picture 3" descr="C:\Users\Таня\Downloads\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150144" cy="7627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8600" y="15240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Первые свидетельства о людях, населявших территорию современной </a:t>
            </a:r>
            <a:r>
              <a:rPr lang="ru-RU" dirty="0" err="1" smtClean="0"/>
              <a:t>Югры</a:t>
            </a:r>
            <a:r>
              <a:rPr lang="ru-RU" dirty="0" smtClean="0"/>
              <a:t>, относятся к эпохе мезолита. В раннем Средневековье началось формирование этносов ханты и манси. К X в. они заселяют обширные пространства от Урала до Енисея и от Оби до Барабинских степей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Таня\Downloads\d3d3LnVyYXkucnUvaW1hZ2VzL2NvbnRlbnRfbmV3cy8yMl9HbGF2bmlpaV9zYWl0XzIwMjVfRFNDXzQzNzFfci5qcGc_X19pZD0yNjk4Nw=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505200" cy="3141453"/>
          </a:xfrm>
          <a:prstGeom prst="rect">
            <a:avLst/>
          </a:prstGeom>
          <a:noFill/>
        </p:spPr>
      </p:pic>
      <p:pic>
        <p:nvPicPr>
          <p:cNvPr id="31749" name="Picture 5" descr="C:\Users\Таня\Downloads\133413487726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3657600" cy="2926080"/>
          </a:xfrm>
          <a:prstGeom prst="rect">
            <a:avLst/>
          </a:prstGeom>
          <a:noFill/>
        </p:spPr>
      </p:pic>
      <p:pic>
        <p:nvPicPr>
          <p:cNvPr id="31750" name="Picture 6" descr="C:\Users\Таня\Downloads\153236684_larg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810000"/>
            <a:ext cx="3657600" cy="2743200"/>
          </a:xfrm>
          <a:prstGeom prst="rect">
            <a:avLst/>
          </a:prstGeom>
          <a:noFill/>
        </p:spPr>
      </p:pic>
      <p:pic>
        <p:nvPicPr>
          <p:cNvPr id="31751" name="Picture 7" descr="C:\Users\Таня\Downloads\16526_20130808_0910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4276590" cy="2852737"/>
          </a:xfrm>
          <a:prstGeom prst="rect">
            <a:avLst/>
          </a:prstGeom>
          <a:noFill/>
        </p:spPr>
      </p:pic>
      <p:pic>
        <p:nvPicPr>
          <p:cNvPr id="31752" name="Picture 8" descr="C:\Users\Таня\Downloads\n_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362200"/>
            <a:ext cx="293370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95600" y="3657600"/>
          <a:ext cx="4724400" cy="457200"/>
        </p:xfrm>
        <a:graphic>
          <a:graphicData uri="http://schemas.openxmlformats.org/drawingml/2006/table">
            <a:tbl>
              <a:tblPr/>
              <a:tblGrid>
                <a:gridCol w="47244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dirty="0">
                          <a:solidFill>
                            <a:srgbClr val="0B963F"/>
                          </a:solidFill>
                          <a:latin typeface="Arial"/>
                        </a:rPr>
                        <a:t>СОВЕТСКИЙ РАЙОН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6000" y="41148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Площадь</a:t>
            </a:r>
            <a:r>
              <a:rPr lang="ru-RU" sz="2400" dirty="0" smtClean="0"/>
              <a:t> - 29,94 тыс. кв. км </a:t>
            </a:r>
            <a:br>
              <a:rPr lang="ru-RU" sz="2400" dirty="0" smtClean="0"/>
            </a:br>
            <a:r>
              <a:rPr lang="ru-RU" sz="2400" b="1" dirty="0" smtClean="0"/>
              <a:t>Численность населения</a:t>
            </a:r>
            <a:r>
              <a:rPr lang="ru-RU" sz="2400" dirty="0" smtClean="0"/>
              <a:t> - 47,5 тыс. чел.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50292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Муниципальные образования:</a:t>
            </a:r>
            <a:r>
              <a:rPr lang="ru-RU" dirty="0" smtClean="0"/>
              <a:t> </a:t>
            </a:r>
            <a:r>
              <a:rPr lang="ru-RU" b="1" dirty="0" smtClean="0"/>
              <a:t>городское поселение </a:t>
            </a:r>
            <a:r>
              <a:rPr lang="ru-RU" b="1" dirty="0" err="1" smtClean="0"/>
              <a:t>Агириш</a:t>
            </a:r>
            <a:r>
              <a:rPr lang="ru-RU" dirty="0" smtClean="0"/>
              <a:t>, городское поселение </a:t>
            </a:r>
            <a:r>
              <a:rPr lang="ru-RU" dirty="0" err="1" smtClean="0"/>
              <a:t>Зеленоборск</a:t>
            </a:r>
            <a:r>
              <a:rPr lang="ru-RU" dirty="0" smtClean="0"/>
              <a:t>, городское поселение Коммунистический, городское поселение Малиновский, городское поселение Пионерский, городское поселение Советский, </a:t>
            </a:r>
            <a:r>
              <a:rPr lang="ru-RU" b="1" dirty="0" smtClean="0"/>
              <a:t>городское поселение Таежный</a:t>
            </a:r>
            <a:r>
              <a:rPr lang="ru-RU" dirty="0" smtClean="0"/>
              <a:t>, сельское поселение </a:t>
            </a:r>
            <a:r>
              <a:rPr lang="ru-RU" dirty="0" err="1" smtClean="0"/>
              <a:t>Алябьевский</a:t>
            </a:r>
            <a:endParaRPr lang="ru-RU" dirty="0"/>
          </a:p>
        </p:txBody>
      </p:sp>
      <p:pic>
        <p:nvPicPr>
          <p:cNvPr id="27649" name="Picture 1" descr="C:\Users\Таня\Downloads\gerb_sm (3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505200"/>
            <a:ext cx="857250" cy="1143000"/>
          </a:xfrm>
          <a:prstGeom prst="rect">
            <a:avLst/>
          </a:prstGeom>
          <a:noFill/>
        </p:spPr>
      </p:pic>
      <p:pic>
        <p:nvPicPr>
          <p:cNvPr id="27650" name="Picture 2" descr="C:\Users\Таня\Downloads\Flag_of_Sovetsky_rayon_(Khanty-Mansyisky_AO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1428750" cy="952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71800" y="45720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         г. СОВЕТСКИЙ 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16764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 </a:t>
            </a:r>
            <a:r>
              <a:rPr lang="ru-RU" dirty="0" smtClean="0">
                <a:hlinkClick r:id="rId4" tooltip="1963 год"/>
              </a:rPr>
              <a:t>1963 году</a:t>
            </a:r>
            <a:r>
              <a:rPr lang="ru-RU" dirty="0" smtClean="0"/>
              <a:t> при строительстве железной дороги </a:t>
            </a:r>
            <a:r>
              <a:rPr lang="ru-RU" dirty="0" err="1" smtClean="0"/>
              <a:t>Ивдель</a:t>
            </a:r>
            <a:r>
              <a:rPr lang="ru-RU" dirty="0" smtClean="0"/>
              <a:t>—Обь был основан посёлок Советский, создан леспромхоз.</a:t>
            </a:r>
          </a:p>
          <a:p>
            <a:pPr algn="ctr"/>
            <a:r>
              <a:rPr lang="ru-RU" dirty="0" smtClean="0"/>
              <a:t>В </a:t>
            </a:r>
            <a:r>
              <a:rPr lang="ru-RU" dirty="0" smtClean="0">
                <a:hlinkClick r:id="rId5" tooltip="1996 год"/>
              </a:rPr>
              <a:t>1996 году</a:t>
            </a:r>
            <a:r>
              <a:rPr lang="ru-RU" dirty="0" smtClean="0"/>
              <a:t> посёлок получил статус города районного значения.</a:t>
            </a:r>
            <a:endParaRPr lang="ru-RU" dirty="0"/>
          </a:p>
        </p:txBody>
      </p:sp>
      <p:pic>
        <p:nvPicPr>
          <p:cNvPr id="27651" name="Picture 3" descr="C:\Users\Таня\Downloads\Flag_of_Sovetsky_(Khanty-Mansyisky_AO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04800"/>
            <a:ext cx="1524000" cy="981075"/>
          </a:xfrm>
          <a:prstGeom prst="rect">
            <a:avLst/>
          </a:prstGeom>
          <a:noFill/>
        </p:spPr>
      </p:pic>
      <p:pic>
        <p:nvPicPr>
          <p:cNvPr id="27653" name="Picture 5" descr="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228600"/>
            <a:ext cx="899410" cy="1219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63441" y="1219200"/>
            <a:ext cx="2817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Население — 27 631 чел.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25908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Основными отраслями промышленности являются </a:t>
            </a:r>
            <a:r>
              <a:rPr lang="ru-RU" dirty="0" smtClean="0">
                <a:hlinkClick r:id="rId8" tooltip="Лесная промышленность"/>
              </a:rPr>
              <a:t>лесозаготовка</a:t>
            </a:r>
            <a:r>
              <a:rPr lang="ru-RU" dirty="0" smtClean="0"/>
              <a:t> и переработка древесины.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Таня\Downloads\administra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4267200" cy="3200400"/>
          </a:xfrm>
          <a:prstGeom prst="rect">
            <a:avLst/>
          </a:prstGeom>
          <a:noFill/>
        </p:spPr>
      </p:pic>
      <p:pic>
        <p:nvPicPr>
          <p:cNvPr id="33795" name="Picture 3" descr="C:\Users\Таня\Downloads\8994d077ee71333e7efe5f50fed84c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4114800" cy="3086100"/>
          </a:xfrm>
          <a:prstGeom prst="rect">
            <a:avLst/>
          </a:prstGeom>
          <a:noFill/>
        </p:spPr>
      </p:pic>
      <p:pic>
        <p:nvPicPr>
          <p:cNvPr id="33796" name="Picture 4" descr="C:\Users\Таня\Downloads\90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2766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526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Площадь</a:t>
            </a:r>
            <a:r>
              <a:rPr lang="ru-RU" dirty="0" smtClean="0"/>
              <a:t> - 21,84 кв. км </a:t>
            </a:r>
            <a:br>
              <a:rPr lang="ru-RU" dirty="0" smtClean="0"/>
            </a:br>
            <a:r>
              <a:rPr lang="ru-RU" b="1" dirty="0" smtClean="0"/>
              <a:t>Численность населения</a:t>
            </a:r>
            <a:r>
              <a:rPr lang="ru-RU" dirty="0" smtClean="0"/>
              <a:t> - 17,2 тыс.чел.</a:t>
            </a:r>
            <a:endParaRPr lang="ru-RU" dirty="0"/>
          </a:p>
        </p:txBody>
      </p:sp>
      <p:pic>
        <p:nvPicPr>
          <p:cNvPr id="5121" name="Picture 1" descr="C:\Users\Таня\Downloads\gerb_po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857250" cy="1143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76600" y="381000"/>
          <a:ext cx="6096000" cy="4572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dirty="0">
                          <a:solidFill>
                            <a:srgbClr val="0B963F"/>
                          </a:solidFill>
                          <a:latin typeface="Arial"/>
                        </a:rPr>
                        <a:t>Г. ПОКАЧИ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600" y="2743199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Возник как вахтовый поселок в </a:t>
            </a:r>
            <a:r>
              <a:rPr lang="ru-RU" sz="2400" dirty="0" smtClean="0">
                <a:hlinkClick r:id="rId3" tooltip="1978 год"/>
              </a:rPr>
              <a:t>1978 году</a:t>
            </a:r>
            <a:r>
              <a:rPr lang="ru-RU" sz="2400" dirty="0" smtClean="0"/>
              <a:t> на территории </a:t>
            </a:r>
            <a:r>
              <a:rPr lang="ru-RU" sz="2400" dirty="0" err="1" smtClean="0"/>
              <a:t>Покачевского</a:t>
            </a:r>
            <a:r>
              <a:rPr lang="ru-RU" sz="2400" dirty="0" smtClean="0"/>
              <a:t> нефтяного месторождения. Название города произошло </a:t>
            </a:r>
            <a:r>
              <a:rPr lang="ru-RU" sz="2400" dirty="0" err="1" smtClean="0"/>
              <a:t>от</a:t>
            </a:r>
            <a:r>
              <a:rPr lang="ru-RU" sz="2400" dirty="0" err="1" smtClean="0">
                <a:hlinkClick r:id="rId4" tooltip="Ханты"/>
              </a:rPr>
              <a:t>хантыйского</a:t>
            </a:r>
            <a:r>
              <a:rPr lang="ru-RU" sz="2400" dirty="0" smtClean="0"/>
              <a:t> рода </a:t>
            </a:r>
            <a:r>
              <a:rPr lang="ru-RU" sz="2400" dirty="0" err="1" smtClean="0"/>
              <a:t>Покачевых</a:t>
            </a:r>
            <a:r>
              <a:rPr lang="ru-RU" sz="2400" dirty="0" smtClean="0"/>
              <a:t>, на чьих землях в </a:t>
            </a:r>
            <a:r>
              <a:rPr lang="ru-RU" sz="2400" dirty="0" smtClean="0">
                <a:hlinkClick r:id="rId5" tooltip="1970 год"/>
              </a:rPr>
              <a:t>1970 году</a:t>
            </a:r>
            <a:r>
              <a:rPr lang="ru-RU" sz="2400" dirty="0" smtClean="0"/>
              <a:t> 21 разведочная скважина подтвердила наличие промышленной нефти. Началось развитие посёлка. В </a:t>
            </a:r>
            <a:r>
              <a:rPr lang="ru-RU" sz="2400" dirty="0" smtClean="0">
                <a:hlinkClick r:id="rId6" tooltip="1984 год"/>
              </a:rPr>
              <a:t>1984 году</a:t>
            </a:r>
            <a:r>
              <a:rPr lang="ru-RU" sz="2400" dirty="0" smtClean="0"/>
              <a:t> началось строительство нового посёлка в 15 км от старого. В </a:t>
            </a:r>
            <a:r>
              <a:rPr lang="ru-RU" sz="2400" dirty="0" smtClean="0">
                <a:hlinkClick r:id="rId7" tooltip="1992 год"/>
              </a:rPr>
              <a:t>1992 году</a:t>
            </a:r>
            <a:r>
              <a:rPr lang="ru-RU" sz="2400" dirty="0" smtClean="0"/>
              <a:t> посёлку был присвоен статус города.</a:t>
            </a:r>
            <a:endParaRPr lang="ru-RU" sz="2400" dirty="0"/>
          </a:p>
        </p:txBody>
      </p:sp>
      <p:pic>
        <p:nvPicPr>
          <p:cNvPr id="5122" name="Picture 2" descr="C:\Users\Таня\Downloads\160px-Flag_of_Pokachi_(Yugra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81000"/>
            <a:ext cx="1524000" cy="1019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33600" y="1066801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на правом берегу реки </a:t>
            </a:r>
            <a:r>
              <a:rPr lang="ru-RU" dirty="0" err="1" smtClean="0">
                <a:hlinkClick r:id="rId9" tooltip="Ватьёган"/>
              </a:rPr>
              <a:t>Ватьёган</a:t>
            </a:r>
            <a:r>
              <a:rPr lang="ru-RU" dirty="0" smtClean="0"/>
              <a:t>, притоке </a:t>
            </a:r>
            <a:r>
              <a:rPr lang="ru-RU" dirty="0" err="1" smtClean="0"/>
              <a:t>реки</a:t>
            </a:r>
            <a:r>
              <a:rPr lang="ru-RU" dirty="0" err="1" smtClean="0">
                <a:hlinkClick r:id="rId10" tooltip="Аган (река)"/>
              </a:rPr>
              <a:t>Аган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Таня\Downloads\viktorija-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657600" cy="2438400"/>
          </a:xfrm>
          <a:prstGeom prst="rect">
            <a:avLst/>
          </a:prstGeom>
          <a:noFill/>
        </p:spPr>
      </p:pic>
      <p:pic>
        <p:nvPicPr>
          <p:cNvPr id="32772" name="Picture 4" descr="C:\Users\Таня\Downloads\insar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962400" cy="2223897"/>
          </a:xfrm>
          <a:prstGeom prst="rect">
            <a:avLst/>
          </a:prstGeom>
          <a:noFill/>
        </p:spPr>
      </p:pic>
      <p:pic>
        <p:nvPicPr>
          <p:cNvPr id="32773" name="Picture 5" descr="C:\Users\Таня\Downloads\pokachi-hanty-mansiiskii-avtonomnyi-okrug-vid-sverhu-0004281055-preview.jpg"/>
          <p:cNvPicPr>
            <a:picLocks noChangeAspect="1" noChangeArrowheads="1"/>
          </p:cNvPicPr>
          <p:nvPr/>
        </p:nvPicPr>
        <p:blipFill>
          <a:blip r:embed="rId4"/>
          <a:srcRect l="4830" t="6447" r="3407" b="14039"/>
          <a:stretch>
            <a:fillRect/>
          </a:stretch>
        </p:blipFill>
        <p:spPr bwMode="auto">
          <a:xfrm>
            <a:off x="228600" y="3733800"/>
            <a:ext cx="3991232" cy="2590800"/>
          </a:xfrm>
          <a:prstGeom prst="rect">
            <a:avLst/>
          </a:prstGeom>
          <a:noFill/>
        </p:spPr>
      </p:pic>
      <p:pic>
        <p:nvPicPr>
          <p:cNvPr id="32774" name="Picture 6" descr="C:\Users\Таня\Downloads\2013-04-09_08041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733800"/>
            <a:ext cx="3695700" cy="2463800"/>
          </a:xfrm>
          <a:prstGeom prst="rect">
            <a:avLst/>
          </a:prstGeom>
          <a:noFill/>
        </p:spPr>
      </p:pic>
      <p:pic>
        <p:nvPicPr>
          <p:cNvPr id="32775" name="Picture 7" descr="C:\Users\Таня\Downloads\24e1c963f1a2f26263eb71dd25843984_562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133600"/>
            <a:ext cx="3454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762001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Ханты-Мансийский автономный округ — </a:t>
            </a:r>
            <a:r>
              <a:rPr lang="ru-RU" sz="2400" b="1" dirty="0" err="1" smtClean="0"/>
              <a:t>Югра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600200"/>
            <a:ext cx="8610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Ха́нты-Манси́йский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автоно́мный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о́круг</a:t>
            </a:r>
            <a:r>
              <a:rPr lang="ru-RU" sz="2400" b="1" dirty="0" smtClean="0"/>
              <a:t> — </a:t>
            </a:r>
            <a:r>
              <a:rPr lang="ru-RU" sz="2400" b="1" dirty="0" err="1" smtClean="0"/>
              <a:t>Югра</a:t>
            </a:r>
            <a:r>
              <a:rPr lang="ru-RU" sz="2400" b="1" dirty="0" smtClean="0"/>
              <a:t>́</a:t>
            </a:r>
            <a:r>
              <a:rPr lang="ru-RU" sz="2400" dirty="0" smtClean="0"/>
              <a:t> </a:t>
            </a:r>
            <a:r>
              <a:rPr lang="ru-RU" sz="2000" dirty="0" smtClean="0"/>
              <a:t>— </a:t>
            </a:r>
            <a:r>
              <a:rPr lang="ru-RU" sz="2000" dirty="0" smtClean="0">
                <a:hlinkClick r:id="rId2" tooltip="Субъект Российской Федерации"/>
              </a:rPr>
              <a:t>субъект Российской Федерации</a:t>
            </a:r>
            <a:r>
              <a:rPr lang="ru-RU" sz="2000" dirty="0" smtClean="0"/>
              <a:t>. Согласно уставу Тюменской области, </a:t>
            </a:r>
            <a:r>
              <a:rPr lang="ru-RU" sz="2000" dirty="0" err="1" smtClean="0"/>
              <a:t>Югра</a:t>
            </a:r>
            <a:r>
              <a:rPr lang="ru-RU" sz="2000" dirty="0" smtClean="0"/>
              <a:t> входит в состав </a:t>
            </a:r>
            <a:r>
              <a:rPr lang="ru-RU" sz="2000" dirty="0" smtClean="0">
                <a:hlinkClick r:id="rId3" tooltip="Тюменская область"/>
              </a:rPr>
              <a:t>Тюменской области</a:t>
            </a:r>
            <a:r>
              <a:rPr lang="ru-RU" sz="2000" dirty="0" smtClean="0"/>
              <a:t>, но при этом является равноправным субъектом Российской Федерации. Находится </a:t>
            </a:r>
            <a:r>
              <a:rPr lang="ru-RU" sz="2000" dirty="0" smtClean="0"/>
              <a:t>в </a:t>
            </a:r>
            <a:r>
              <a:rPr lang="ru-RU" sz="2000" u="sng" dirty="0" smtClean="0">
                <a:hlinkClick r:id="rId4" tooltip="Уральский федеральный округ"/>
              </a:rPr>
              <a:t>Уральском </a:t>
            </a:r>
            <a:r>
              <a:rPr lang="ru-RU" sz="2000" u="sng" dirty="0" smtClean="0">
                <a:hlinkClick r:id="rId4" tooltip="Уральский федеральный округ"/>
              </a:rPr>
              <a:t>федеральном округе</a:t>
            </a:r>
            <a:r>
              <a:rPr lang="ru-RU" sz="2000" dirty="0" smtClean="0"/>
              <a:t>. Образован </a:t>
            </a:r>
            <a:r>
              <a:rPr lang="ru-RU" sz="2000" dirty="0" smtClean="0">
                <a:hlinkClick r:id="rId5" tooltip="10 декабря"/>
              </a:rPr>
              <a:t>10 декабря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6" tooltip="1930 год"/>
              </a:rPr>
              <a:t>1930 года</a:t>
            </a:r>
            <a:r>
              <a:rPr lang="ru-RU" sz="2000" dirty="0" smtClean="0"/>
              <a:t>. Округ является экономически </a:t>
            </a:r>
            <a:r>
              <a:rPr lang="ru-RU" sz="2000" dirty="0" err="1" smtClean="0"/>
              <a:t>самодостаточным</a:t>
            </a:r>
            <a:r>
              <a:rPr lang="ru-RU" sz="2000" dirty="0" smtClean="0"/>
              <a:t> регионом-донором. В </a:t>
            </a:r>
            <a:r>
              <a:rPr lang="ru-RU" sz="2000" dirty="0" err="1" smtClean="0"/>
              <a:t>Югре</a:t>
            </a:r>
            <a:r>
              <a:rPr lang="ru-RU" sz="2000" dirty="0" smtClean="0"/>
              <a:t> добывается 60 % российской нефти.</a:t>
            </a:r>
          </a:p>
          <a:p>
            <a:pPr algn="ctr"/>
            <a:r>
              <a:rPr lang="ru-RU" sz="2000" dirty="0" smtClean="0"/>
              <a:t>Административный центр — город </a:t>
            </a:r>
            <a:r>
              <a:rPr lang="ru-RU" sz="2000" dirty="0" smtClean="0">
                <a:hlinkClick r:id="rId7" tooltip="Ханты-Мансийск"/>
              </a:rPr>
              <a:t>Ханты-Мансийск</a:t>
            </a:r>
            <a:r>
              <a:rPr lang="ru-RU" sz="2000" dirty="0" smtClean="0"/>
              <a:t>. Крупнейшие города — </a:t>
            </a:r>
            <a:r>
              <a:rPr lang="ru-RU" sz="2000" dirty="0" smtClean="0">
                <a:hlinkClick r:id="rId8" tooltip="Сургут"/>
              </a:rPr>
              <a:t>Сургут</a:t>
            </a:r>
            <a:r>
              <a:rPr lang="ru-RU" sz="2000" dirty="0" smtClean="0"/>
              <a:t> (324 000 чел.), </a:t>
            </a:r>
            <a:r>
              <a:rPr lang="ru-RU" sz="2000" dirty="0" smtClean="0">
                <a:hlinkClick r:id="rId9" tooltip="Нижневартовск"/>
              </a:rPr>
              <a:t>Нижневартовск</a:t>
            </a:r>
            <a:r>
              <a:rPr lang="ru-RU" sz="2000" dirty="0" smtClean="0"/>
              <a:t> (263 800 чел.),</a:t>
            </a:r>
            <a:r>
              <a:rPr lang="ru-RU" sz="2000" dirty="0" smtClean="0">
                <a:hlinkClick r:id="rId10" tooltip="Нефтеюганск"/>
              </a:rPr>
              <a:t>Нефтеюганск</a:t>
            </a:r>
            <a:r>
              <a:rPr lang="ru-RU" sz="2000" dirty="0" smtClean="0"/>
              <a:t> (138 000 чел.). Граничит с </a:t>
            </a:r>
            <a:r>
              <a:rPr lang="ru-RU" sz="2000" dirty="0" smtClean="0">
                <a:hlinkClick r:id="rId11" tooltip="Ямало-Ненецкий автономный округ"/>
              </a:rPr>
              <a:t>Ямало-Ненецким автономным округом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2" tooltip="Красноярский край"/>
              </a:rPr>
              <a:t>Красноярским краем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3" tooltip="Томская область"/>
              </a:rPr>
              <a:t>Томской </a:t>
            </a:r>
            <a:r>
              <a:rPr lang="ru-RU" sz="2000" dirty="0" err="1" smtClean="0">
                <a:hlinkClick r:id="rId13" tooltip="Томская область"/>
              </a:rPr>
              <a:t>областью</a:t>
            </a:r>
            <a:r>
              <a:rPr lang="ru-RU" sz="2000" dirty="0" err="1" smtClean="0"/>
              <a:t>,</a:t>
            </a:r>
            <a:r>
              <a:rPr lang="ru-RU" sz="2000" dirty="0" err="1" smtClean="0">
                <a:hlinkClick r:id="rId3" tooltip="Тюменская область"/>
              </a:rPr>
              <a:t>Тюменской</a:t>
            </a:r>
            <a:r>
              <a:rPr lang="ru-RU" sz="2000" dirty="0" smtClean="0">
                <a:hlinkClick r:id="rId3" tooltip="Тюменская область"/>
              </a:rPr>
              <a:t> областью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14" tooltip="Свердловская область"/>
              </a:rPr>
              <a:t>Свердловской областью</a:t>
            </a:r>
            <a:r>
              <a:rPr lang="ru-RU" sz="2000" dirty="0" smtClean="0"/>
              <a:t> и </a:t>
            </a:r>
            <a:r>
              <a:rPr lang="ru-RU" sz="2000" dirty="0" smtClean="0">
                <a:hlinkClick r:id="rId15" tooltip="Республика Коми"/>
              </a:rPr>
              <a:t>Республикой Коми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54864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Ханты-Мансийский автономный округ — </a:t>
            </a:r>
            <a:r>
              <a:rPr lang="ru-RU" sz="2400" dirty="0" err="1" smtClean="0"/>
              <a:t>Югра</a:t>
            </a:r>
            <a:r>
              <a:rPr lang="ru-RU" sz="2400" dirty="0" smtClean="0"/>
              <a:t> расположен в средней части России и занимает центральную часть </a:t>
            </a:r>
            <a:r>
              <a:rPr lang="ru-RU" sz="2400" dirty="0" err="1" smtClean="0">
                <a:hlinkClick r:id="rId16" tooltip="Западно-Сибирская равнина"/>
              </a:rPr>
              <a:t>Западно-Сибирской</a:t>
            </a:r>
            <a:r>
              <a:rPr lang="ru-RU" sz="2400" dirty="0" smtClean="0">
                <a:hlinkClick r:id="rId16" tooltip="Западно-Сибирская равнина"/>
              </a:rPr>
              <a:t> равнины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3313" name="Picture 1" descr="C:\Users\Таня\Downloads\150px-Flag_of_Yugra.svg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15250" y="152400"/>
            <a:ext cx="1428750" cy="714375"/>
          </a:xfrm>
          <a:prstGeom prst="rect">
            <a:avLst/>
          </a:prstGeom>
          <a:noFill/>
        </p:spPr>
      </p:pic>
      <p:pic>
        <p:nvPicPr>
          <p:cNvPr id="13314" name="Picture 2" descr="C:\Users\Таня\Downloads\i (2)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29000" y="685800"/>
          <a:ext cx="3886200" cy="4572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dirty="0">
                          <a:solidFill>
                            <a:srgbClr val="0B963F"/>
                          </a:solidFill>
                          <a:latin typeface="Arial"/>
                        </a:rPr>
                        <a:t>Г. ЛАНГЕПАС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C:\Users\Таня\Downloads\gerb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04800"/>
            <a:ext cx="914400" cy="1143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3716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город с </a:t>
            </a:r>
            <a:r>
              <a:rPr lang="ru-RU" sz="2400" dirty="0" smtClean="0">
                <a:hlinkClick r:id="rId3" tooltip="1985"/>
              </a:rPr>
              <a:t>1985</a:t>
            </a:r>
            <a:r>
              <a:rPr lang="ru-RU" sz="2400" dirty="0" smtClean="0"/>
              <a:t> в </a:t>
            </a:r>
            <a:r>
              <a:rPr lang="ru-RU" sz="2400" dirty="0" smtClean="0">
                <a:hlinkClick r:id="rId4" tooltip="Россия"/>
              </a:rPr>
              <a:t>России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5" tooltip="Ханты-Мансийский автономный округ"/>
              </a:rPr>
              <a:t>Ханты-Мансийском автономном округе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6" tooltip="Тюменская область"/>
              </a:rPr>
              <a:t>Тюменской области</a:t>
            </a:r>
            <a:r>
              <a:rPr lang="ru-RU" sz="2400" dirty="0" smtClean="0"/>
              <a:t> является городом окружного подчинения. Расположен в Западной Сибири, на правом берегу протоки </a:t>
            </a:r>
            <a:r>
              <a:rPr lang="ru-RU" sz="2400" dirty="0" err="1" smtClean="0"/>
              <a:t>Каюковская</a:t>
            </a:r>
            <a:r>
              <a:rPr lang="ru-RU" sz="2400" dirty="0" smtClean="0"/>
              <a:t> (</a:t>
            </a:r>
            <a:r>
              <a:rPr lang="ru-RU" sz="2400" dirty="0" err="1" smtClean="0"/>
              <a:t>Лангепас</a:t>
            </a:r>
            <a:r>
              <a:rPr lang="ru-RU" sz="2400" dirty="0" smtClean="0"/>
              <a:t>) в 15 км от реки </a:t>
            </a:r>
            <a:r>
              <a:rPr lang="ru-RU" sz="2400" dirty="0" smtClean="0">
                <a:hlinkClick r:id="rId7" tooltip="Обь"/>
              </a:rPr>
              <a:t>Обь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smtClean="0"/>
              <a:t> Население - 42 683 чел. </a:t>
            </a:r>
          </a:p>
          <a:p>
            <a:pPr algn="ctr"/>
            <a:r>
              <a:rPr lang="ru-RU" sz="2400" dirty="0" smtClean="0"/>
              <a:t>Название города в переводе с </a:t>
            </a:r>
            <a:r>
              <a:rPr lang="ru-RU" sz="2400" dirty="0" smtClean="0">
                <a:hlinkClick r:id="rId8" tooltip="Хантыйский язык"/>
              </a:rPr>
              <a:t>хантыйского языка</a:t>
            </a:r>
            <a:r>
              <a:rPr lang="ru-RU" sz="2400" dirty="0" smtClean="0"/>
              <a:t> означает «Беличье угодье».</a:t>
            </a:r>
          </a:p>
          <a:p>
            <a:pPr algn="ctr"/>
            <a:r>
              <a:rPr lang="ru-RU" sz="2400" dirty="0" smtClean="0"/>
              <a:t>Город основан в </a:t>
            </a:r>
            <a:r>
              <a:rPr lang="ru-RU" sz="2400" dirty="0" smtClean="0">
                <a:hlinkClick r:id="rId9" tooltip="1980 год"/>
              </a:rPr>
              <a:t>1980 году</a:t>
            </a:r>
            <a:r>
              <a:rPr lang="ru-RU" sz="2400" dirty="0" smtClean="0"/>
              <a:t> в связи со строительством </a:t>
            </a:r>
            <a:r>
              <a:rPr lang="ru-RU" sz="2400" dirty="0" err="1" smtClean="0"/>
              <a:t>Локосовского</a:t>
            </a:r>
            <a:r>
              <a:rPr lang="ru-RU" sz="2400" dirty="0" smtClean="0"/>
              <a:t> ГПЗ и посёлка </a:t>
            </a:r>
            <a:r>
              <a:rPr lang="ru-RU" sz="2400" dirty="0" err="1" smtClean="0"/>
              <a:t>Лангепас</a:t>
            </a:r>
            <a:r>
              <a:rPr lang="ru-RU" sz="2400" dirty="0" smtClean="0"/>
              <a:t> для нефтяников и обслуживающего персонала.</a:t>
            </a:r>
            <a:endParaRPr lang="ru-RU" sz="2400" dirty="0"/>
          </a:p>
        </p:txBody>
      </p:sp>
      <p:pic>
        <p:nvPicPr>
          <p:cNvPr id="1026" name="Picture 2" descr="C:\Users\Таня\Downloads\Flag_of_Langepas_(Khanty-Mansyisky_AO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381000"/>
            <a:ext cx="1784731" cy="895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52578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Основное нефтегазодобывающее предприятие «</a:t>
            </a:r>
            <a:r>
              <a:rPr lang="ru-RU" sz="2000" dirty="0" err="1" smtClean="0"/>
              <a:t>Лангепаснефтегаз</a:t>
            </a:r>
            <a:r>
              <a:rPr lang="ru-RU" sz="2000" dirty="0" smtClean="0"/>
              <a:t>» входит в состав нефтяной компании «ЛУКОЙЛ». Кроме того, </a:t>
            </a:r>
            <a:r>
              <a:rPr lang="ru-RU" sz="2000" dirty="0" err="1" smtClean="0"/>
              <a:t>Локосовский</a:t>
            </a:r>
            <a:r>
              <a:rPr lang="ru-RU" sz="2000" dirty="0" smtClean="0"/>
              <a:t> газоперерабатывающий комплекс занимается переработкой попутного нефтяного газа. 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67000" y="609600"/>
          <a:ext cx="4572000" cy="96012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960120">
                <a:tc>
                  <a:txBody>
                    <a:bodyPr/>
                    <a:lstStyle/>
                    <a:p>
                      <a:pPr algn="l"/>
                      <a:r>
                        <a:rPr lang="ru-RU" sz="1200" b="1" cap="all" dirty="0" smtClean="0">
                          <a:solidFill>
                            <a:srgbClr val="0B963F"/>
                          </a:solidFill>
                          <a:latin typeface="Arial"/>
                        </a:rPr>
                        <a:t> 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7" name="Picture 5" descr="C:\Users\Таня\Downloads\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3951514" cy="2514600"/>
          </a:xfrm>
          <a:prstGeom prst="rect">
            <a:avLst/>
          </a:prstGeom>
          <a:noFill/>
        </p:spPr>
      </p:pic>
      <p:pic>
        <p:nvPicPr>
          <p:cNvPr id="3078" name="Picture 6" descr="C:\Users\Таня\Downloads\7093_i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581400" cy="2674112"/>
          </a:xfrm>
          <a:prstGeom prst="rect">
            <a:avLst/>
          </a:prstGeom>
          <a:noFill/>
        </p:spPr>
      </p:pic>
      <p:pic>
        <p:nvPicPr>
          <p:cNvPr id="3080" name="Picture 8" descr="C:\Users\Таня\Downloads\4ffad752332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3759200" cy="2819400"/>
          </a:xfrm>
          <a:prstGeom prst="rect">
            <a:avLst/>
          </a:prstGeom>
          <a:noFill/>
        </p:spPr>
      </p:pic>
      <p:pic>
        <p:nvPicPr>
          <p:cNvPr id="3081" name="Picture 9" descr="C:\Users\Таня\Downloads\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657600"/>
            <a:ext cx="3657600" cy="2743200"/>
          </a:xfrm>
          <a:prstGeom prst="rect">
            <a:avLst/>
          </a:prstGeom>
          <a:noFill/>
        </p:spPr>
      </p:pic>
      <p:pic>
        <p:nvPicPr>
          <p:cNvPr id="3082" name="Picture 10" descr="C:\Users\Таня\Downloads\ad_260651_image.jpg"/>
          <p:cNvPicPr>
            <a:picLocks noChangeAspect="1" noChangeArrowheads="1"/>
          </p:cNvPicPr>
          <p:nvPr/>
        </p:nvPicPr>
        <p:blipFill>
          <a:blip r:embed="rId6"/>
          <a:srcRect l="5000" r="8333" b="2506"/>
          <a:stretch>
            <a:fillRect/>
          </a:stretch>
        </p:blipFill>
        <p:spPr bwMode="auto">
          <a:xfrm>
            <a:off x="2895600" y="2286000"/>
            <a:ext cx="3352800" cy="2351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все картинки\анимашки\анимац\31.jpg"/>
          <p:cNvPicPr>
            <a:picLocks noChangeAspect="1" noChangeArrowheads="1"/>
          </p:cNvPicPr>
          <p:nvPr/>
        </p:nvPicPr>
        <p:blipFill>
          <a:blip r:embed="rId2"/>
          <a:srcRect t="4513"/>
          <a:stretch>
            <a:fillRect/>
          </a:stretch>
        </p:blipFill>
        <p:spPr bwMode="auto">
          <a:xfrm>
            <a:off x="0" y="0"/>
            <a:ext cx="91374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533400"/>
            <a:ext cx="5867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</a:t>
            </a:r>
            <a:r>
              <a:rPr lang="ru-RU" sz="2400" b="1" dirty="0" err="1" smtClean="0"/>
              <a:t>Ха́нты-Манси́йск</a:t>
            </a:r>
            <a:r>
              <a:rPr lang="ru-RU" sz="2400" dirty="0" smtClean="0"/>
              <a:t> 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 err="1" smtClean="0">
                <a:hlinkClick r:id="rId2" tooltip="Хантыйский язык"/>
              </a:rPr>
              <a:t>хант</a:t>
            </a:r>
            <a:r>
              <a:rPr lang="ru-RU" dirty="0" smtClean="0">
                <a:hlinkClick r:id="rId2" tooltip="Хантыйский язык"/>
              </a:rPr>
              <a:t>.</a:t>
            </a:r>
            <a:r>
              <a:rPr lang="ru-RU" dirty="0" smtClean="0"/>
              <a:t> </a:t>
            </a:r>
            <a:r>
              <a:rPr lang="ru-RU" i="1" dirty="0" err="1" smtClean="0"/>
              <a:t>Ёмвош</a:t>
            </a:r>
            <a:r>
              <a:rPr lang="ru-RU" i="1" dirty="0" smtClean="0"/>
              <a:t>, </a:t>
            </a:r>
            <a:r>
              <a:rPr lang="ru-RU" i="1" dirty="0" err="1" smtClean="0"/>
              <a:t>Ёмвоҷ</a:t>
            </a:r>
            <a:r>
              <a:rPr lang="ru-RU" dirty="0" err="1" smtClean="0"/>
              <a:t>, </a:t>
            </a:r>
            <a:r>
              <a:rPr lang="ru-RU" dirty="0" err="1" smtClean="0">
                <a:hlinkClick r:id="rId3" tooltip="Мансийский язык"/>
              </a:rPr>
              <a:t>манс</a:t>
            </a:r>
            <a:r>
              <a:rPr lang="ru-RU" dirty="0" smtClean="0">
                <a:hlinkClick r:id="rId3" tooltip="Мансийский язык"/>
              </a:rPr>
              <a:t>.</a:t>
            </a:r>
            <a:r>
              <a:rPr lang="ru-RU" dirty="0" smtClean="0"/>
              <a:t> </a:t>
            </a:r>
            <a:r>
              <a:rPr lang="ru-RU" i="1" dirty="0" err="1" smtClean="0"/>
              <a:t>Абга</a:t>
            </a:r>
            <a:r>
              <a:rPr lang="ru-RU" dirty="0" smtClean="0"/>
              <a:t>) — город в </a:t>
            </a:r>
            <a:r>
              <a:rPr lang="ru-RU" dirty="0" smtClean="0">
                <a:hlinkClick r:id="rId4" tooltip="Россия"/>
              </a:rPr>
              <a:t>России</a:t>
            </a:r>
            <a:r>
              <a:rPr lang="ru-RU" dirty="0" smtClean="0"/>
              <a:t>, административный центр </a:t>
            </a:r>
            <a:r>
              <a:rPr lang="ru-RU" dirty="0" smtClean="0">
                <a:hlinkClick r:id="rId5" tooltip="Ханты-Мансийский автономный округ — Югра"/>
              </a:rPr>
              <a:t>Ханты-Мансийского автономного округа — </a:t>
            </a:r>
            <a:r>
              <a:rPr lang="ru-RU" dirty="0" err="1" smtClean="0">
                <a:hlinkClick r:id="rId5" tooltip="Ханты-Мансийский автономный округ — Югра"/>
              </a:rPr>
              <a:t>Югры</a:t>
            </a:r>
            <a:r>
              <a:rPr lang="ru-RU" dirty="0" smtClean="0"/>
              <a:t> и </a:t>
            </a:r>
            <a:r>
              <a:rPr lang="ru-RU" u="sng" dirty="0" smtClean="0">
                <a:hlinkClick r:id="rId6" tooltip="Ханты-Мансийский район"/>
              </a:rPr>
              <a:t>одноимённого муниципального района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44196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Площадь</a:t>
            </a:r>
            <a:r>
              <a:rPr lang="ru-RU" sz="2400" dirty="0" smtClean="0"/>
              <a:t> - 250,93 кв.км </a:t>
            </a:r>
            <a:br>
              <a:rPr lang="ru-RU" sz="2400" dirty="0" smtClean="0"/>
            </a:br>
            <a:r>
              <a:rPr lang="ru-RU" sz="2400" b="1" dirty="0" smtClean="0"/>
              <a:t>Численность населения</a:t>
            </a:r>
            <a:r>
              <a:rPr lang="ru-RU" sz="2400" dirty="0" smtClean="0"/>
              <a:t> - 71,8 тыс.чел.</a:t>
            </a:r>
            <a:endParaRPr lang="ru-RU" sz="2400" dirty="0"/>
          </a:p>
        </p:txBody>
      </p:sp>
      <p:pic>
        <p:nvPicPr>
          <p:cNvPr id="12289" name="Picture 1" descr="C:\Users\Таня\Downloads\160px-Flag_of_Khanty-Mansiysk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28600"/>
            <a:ext cx="1524000" cy="1019175"/>
          </a:xfrm>
          <a:prstGeom prst="rect">
            <a:avLst/>
          </a:prstGeom>
          <a:noFill/>
        </p:spPr>
      </p:pic>
      <p:pic>
        <p:nvPicPr>
          <p:cNvPr id="12290" name="Picture 2" descr="C:\Users\Таня\Downloads\90px-Coat_of_Arms_of_Khanty-Mansiysk.sv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228600"/>
            <a:ext cx="857250" cy="1019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66800" y="2551837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Ханты-Мансийск расположен на территории </a:t>
            </a:r>
            <a:r>
              <a:rPr lang="ru-RU" sz="2400" dirty="0" err="1" smtClean="0">
                <a:hlinkClick r:id="rId9" tooltip="Западно-Сибирская равнина"/>
              </a:rPr>
              <a:t>Западно-Сибирской</a:t>
            </a:r>
            <a:r>
              <a:rPr lang="ru-RU" sz="2400" dirty="0" smtClean="0">
                <a:hlinkClick r:id="rId9" tooltip="Западно-Сибирская равнина"/>
              </a:rPr>
              <a:t> равнины</a:t>
            </a:r>
            <a:r>
              <a:rPr lang="ru-RU" sz="2400" dirty="0" smtClean="0"/>
              <a:t> и восточного Урала, на правом берегу реки </a:t>
            </a:r>
            <a:r>
              <a:rPr lang="ru-RU" sz="2400" dirty="0" smtClean="0">
                <a:hlinkClick r:id="rId10" tooltip="Иртыш"/>
              </a:rPr>
              <a:t>Иртыш</a:t>
            </a:r>
            <a:r>
              <a:rPr lang="ru-RU" sz="2400" dirty="0" smtClean="0"/>
              <a:t>, в 20 километрах от места слияния с рекой </a:t>
            </a:r>
            <a:r>
              <a:rPr lang="ru-RU" sz="2400" dirty="0" smtClean="0">
                <a:hlinkClick r:id="rId11" tooltip="Обь"/>
              </a:rPr>
              <a:t>Обь</a:t>
            </a:r>
            <a:r>
              <a:rPr lang="ru-RU" sz="2400" dirty="0" smtClean="0"/>
              <a:t>; в </a:t>
            </a:r>
            <a:r>
              <a:rPr lang="ru-RU" sz="2400" dirty="0" smtClean="0">
                <a:hlinkClick r:id="rId12" tooltip="Природная зона"/>
              </a:rPr>
              <a:t>природной зоне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13" tooltip="Тайга"/>
              </a:rPr>
              <a:t>тайги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ownloads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5289">
            <a:off x="5400781" y="560979"/>
            <a:ext cx="3254898" cy="2169932"/>
          </a:xfrm>
          <a:prstGeom prst="rect">
            <a:avLst/>
          </a:prstGeom>
          <a:noFill/>
        </p:spPr>
      </p:pic>
      <p:pic>
        <p:nvPicPr>
          <p:cNvPr id="11267" name="Picture 3" descr="C:\Users\Таня\Downloads\i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236" y="4267200"/>
            <a:ext cx="3845053" cy="2209800"/>
          </a:xfrm>
          <a:prstGeom prst="rect">
            <a:avLst/>
          </a:prstGeom>
          <a:noFill/>
        </p:spPr>
      </p:pic>
      <p:pic>
        <p:nvPicPr>
          <p:cNvPr id="11268" name="Picture 4" descr="C:\Users\Таня\Downloads\i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69205">
            <a:off x="298839" y="548134"/>
            <a:ext cx="3342640" cy="2238375"/>
          </a:xfrm>
          <a:prstGeom prst="rect">
            <a:avLst/>
          </a:prstGeom>
          <a:noFill/>
        </p:spPr>
      </p:pic>
      <p:pic>
        <p:nvPicPr>
          <p:cNvPr id="11269" name="Picture 5" descr="C:\Users\Таня\Downloads\i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267200"/>
            <a:ext cx="3128391" cy="2266950"/>
          </a:xfrm>
          <a:prstGeom prst="rect">
            <a:avLst/>
          </a:prstGeom>
          <a:noFill/>
        </p:spPr>
      </p:pic>
      <p:pic>
        <p:nvPicPr>
          <p:cNvPr id="1026" name="Picture 2" descr="F:\материал для работы\фото о х-м\х-мансийск\DSC048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981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524001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Площадь</a:t>
            </a:r>
            <a:r>
              <a:rPr lang="ru-RU" sz="2400" dirty="0" smtClean="0"/>
              <a:t> - 46,4 тыс. кв.км </a:t>
            </a:r>
            <a:br>
              <a:rPr lang="ru-RU" sz="2400" dirty="0" smtClean="0"/>
            </a:br>
            <a:r>
              <a:rPr lang="ru-RU" sz="2400" b="1" dirty="0" smtClean="0"/>
              <a:t>Численность населения</a:t>
            </a:r>
            <a:r>
              <a:rPr lang="ru-RU" sz="2400" dirty="0" smtClean="0"/>
              <a:t> - 16,4 тыс.чел.</a:t>
            </a:r>
            <a:endParaRPr lang="ru-RU" sz="2400" dirty="0"/>
          </a:p>
        </p:txBody>
      </p:sp>
      <p:pic>
        <p:nvPicPr>
          <p:cNvPr id="6145" name="Picture 1" descr="C:\Users\Таня\Downloads\gerb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72627"/>
            <a:ext cx="1295400" cy="1568873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28800" y="304800"/>
          <a:ext cx="5410200" cy="457200"/>
        </p:xfrm>
        <a:graphic>
          <a:graphicData uri="http://schemas.openxmlformats.org/drawingml/2006/table">
            <a:tbl>
              <a:tblPr/>
              <a:tblGrid>
                <a:gridCol w="54102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dirty="0">
                          <a:solidFill>
                            <a:srgbClr val="0B963F"/>
                          </a:solidFill>
                          <a:latin typeface="Arial"/>
                        </a:rPr>
                        <a:t>ХАНТЫ-МАНСИЙСКИЙ РАЙОН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1000" y="27432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Населенные пункты:</a:t>
            </a:r>
            <a:r>
              <a:rPr lang="ru-RU" sz="2400" dirty="0" smtClean="0"/>
              <a:t> </a:t>
            </a:r>
            <a:r>
              <a:rPr lang="ru-RU" sz="2400" b="1" dirty="0" smtClean="0"/>
              <a:t>д.Ярки</a:t>
            </a:r>
            <a:r>
              <a:rPr lang="ru-RU" sz="2400" dirty="0" smtClean="0"/>
              <a:t>, </a:t>
            </a:r>
            <a:r>
              <a:rPr lang="ru-RU" sz="2400" dirty="0" err="1" smtClean="0"/>
              <a:t>п.Горноправдинск</a:t>
            </a:r>
            <a:r>
              <a:rPr lang="ru-RU" sz="2400" dirty="0" smtClean="0"/>
              <a:t>, п.Бобровский, </a:t>
            </a:r>
            <a:r>
              <a:rPr lang="ru-RU" sz="2400" dirty="0" err="1" smtClean="0"/>
              <a:t>д.Лугофилинская</a:t>
            </a:r>
            <a:r>
              <a:rPr lang="ru-RU" sz="2400" dirty="0" smtClean="0"/>
              <a:t>, с.Елизарово, п.Кедровый, </a:t>
            </a:r>
            <a:r>
              <a:rPr lang="ru-RU" sz="2400" dirty="0" err="1" smtClean="0"/>
              <a:t>д.Шапша</a:t>
            </a:r>
            <a:r>
              <a:rPr lang="ru-RU" sz="2400" dirty="0" smtClean="0"/>
              <a:t>, </a:t>
            </a:r>
            <a:r>
              <a:rPr lang="ru-RU" sz="2400" dirty="0" err="1" smtClean="0"/>
              <a:t>с.Зенково</a:t>
            </a:r>
            <a:r>
              <a:rPr lang="ru-RU" sz="2400" dirty="0" smtClean="0"/>
              <a:t>, </a:t>
            </a:r>
            <a:r>
              <a:rPr lang="ru-RU" sz="2400" dirty="0" err="1" smtClean="0"/>
              <a:t>п.Луговской</a:t>
            </a:r>
            <a:r>
              <a:rPr lang="ru-RU" sz="2400" dirty="0" smtClean="0"/>
              <a:t>, д.Белогорье, п.Кирпичный, </a:t>
            </a:r>
            <a:r>
              <a:rPr lang="ru-RU" sz="2400" dirty="0" err="1" smtClean="0"/>
              <a:t>д.Согом</a:t>
            </a:r>
            <a:r>
              <a:rPr lang="ru-RU" sz="2400" dirty="0" smtClean="0"/>
              <a:t>, </a:t>
            </a:r>
            <a:r>
              <a:rPr lang="ru-RU" sz="2400" dirty="0" err="1" smtClean="0"/>
              <a:t>с.Кышик</a:t>
            </a:r>
            <a:r>
              <a:rPr lang="ru-RU" sz="2400" dirty="0" smtClean="0"/>
              <a:t>, </a:t>
            </a:r>
            <a:r>
              <a:rPr lang="ru-RU" sz="2400" dirty="0" err="1" smtClean="0"/>
              <a:t>с.Нялинское</a:t>
            </a:r>
            <a:r>
              <a:rPr lang="ru-RU" sz="2400" dirty="0" smtClean="0"/>
              <a:t>, </a:t>
            </a:r>
            <a:r>
              <a:rPr lang="ru-RU" sz="2400" dirty="0" err="1" smtClean="0"/>
              <a:t>д.Нялина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д.Скрипунова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п.Пырьях</a:t>
            </a:r>
            <a:r>
              <a:rPr lang="ru-RU" sz="2400" dirty="0" smtClean="0"/>
              <a:t>, </a:t>
            </a:r>
            <a:r>
              <a:rPr lang="ru-RU" sz="2400" b="1" dirty="0" err="1" smtClean="0"/>
              <a:t>с.Селиярово</a:t>
            </a:r>
            <a:r>
              <a:rPr lang="ru-RU" sz="2400" dirty="0" smtClean="0"/>
              <a:t>, д.Долгое </a:t>
            </a:r>
            <a:r>
              <a:rPr lang="ru-RU" sz="2400" dirty="0" err="1" smtClean="0"/>
              <a:t>Плесо</a:t>
            </a:r>
            <a:r>
              <a:rPr lang="ru-RU" sz="2400" dirty="0" smtClean="0"/>
              <a:t>, п.Сибирский, </a:t>
            </a:r>
            <a:r>
              <a:rPr lang="ru-RU" sz="2400" dirty="0" err="1" smtClean="0"/>
              <a:t>с.Реполово</a:t>
            </a:r>
            <a:r>
              <a:rPr lang="ru-RU" sz="2400" dirty="0" smtClean="0"/>
              <a:t>, </a:t>
            </a:r>
            <a:r>
              <a:rPr lang="ru-RU" sz="2400" dirty="0" err="1" smtClean="0"/>
              <a:t>с.Батово</a:t>
            </a:r>
            <a:r>
              <a:rPr lang="ru-RU" sz="2400" dirty="0" smtClean="0"/>
              <a:t>, с.Троица, д.Матка, </a:t>
            </a:r>
            <a:r>
              <a:rPr lang="ru-RU" sz="2400" dirty="0" err="1" smtClean="0"/>
              <a:t>д.Ягурьях</a:t>
            </a:r>
            <a:r>
              <a:rPr lang="ru-RU" sz="2400" dirty="0" smtClean="0"/>
              <a:t>, с.Тюли, </a:t>
            </a:r>
            <a:r>
              <a:rPr lang="ru-RU" sz="2400" dirty="0" err="1" smtClean="0"/>
              <a:t>п.Выкатной</a:t>
            </a:r>
            <a:r>
              <a:rPr lang="ru-RU" sz="2400" dirty="0" smtClean="0"/>
              <a:t>, </a:t>
            </a:r>
            <a:r>
              <a:rPr lang="ru-RU" sz="2400" dirty="0" err="1" smtClean="0"/>
              <a:t>п.Красноленинский</a:t>
            </a:r>
            <a:r>
              <a:rPr lang="ru-RU" sz="2400" dirty="0" smtClean="0"/>
              <a:t>, д.Сухорукова, </a:t>
            </a:r>
            <a:r>
              <a:rPr lang="ru-RU" sz="2400" dirty="0" err="1" smtClean="0"/>
              <a:t>п.Урманный</a:t>
            </a:r>
            <a:r>
              <a:rPr lang="ru-RU" sz="2400" dirty="0" smtClean="0"/>
              <a:t>, </a:t>
            </a:r>
            <a:r>
              <a:rPr lang="ru-RU" sz="2400" dirty="0" err="1" smtClean="0"/>
              <a:t>с.Цингалы</a:t>
            </a:r>
            <a:r>
              <a:rPr lang="ru-RU" sz="2400" dirty="0" smtClean="0"/>
              <a:t>, д.Семейка, </a:t>
            </a:r>
            <a:r>
              <a:rPr lang="ru-RU" sz="2400" dirty="0" err="1" smtClean="0"/>
              <a:t>д.Чембакчина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97346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/>
              <a:t>                                     МУНИЦИПАЛЬНЫЕ ОБРАЗОВАНИЯ</a:t>
            </a:r>
            <a:endParaRPr lang="ru-RU" b="1" dirty="0" smtClean="0"/>
          </a:p>
          <a:p>
            <a:pPr lvl="1"/>
            <a:r>
              <a:rPr lang="ru-RU" b="1" dirty="0" smtClean="0">
                <a:hlinkClick r:id="rId2"/>
              </a:rPr>
              <a:t>Белоярский район</a:t>
            </a:r>
            <a:r>
              <a:rPr lang="ru-RU" b="1" dirty="0" smtClean="0"/>
              <a:t>                                                 </a:t>
            </a:r>
          </a:p>
          <a:p>
            <a:pPr lvl="1"/>
            <a:r>
              <a:rPr lang="ru-RU" b="1" dirty="0" smtClean="0">
                <a:hlinkClick r:id="rId3"/>
              </a:rPr>
              <a:t>Березовский район</a:t>
            </a:r>
            <a:endParaRPr lang="ru-RU" b="1" dirty="0" smtClean="0"/>
          </a:p>
          <a:p>
            <a:pPr lvl="1"/>
            <a:r>
              <a:rPr lang="ru-RU" b="1" dirty="0" err="1" smtClean="0">
                <a:hlinkClick r:id="rId4"/>
              </a:rPr>
              <a:t>Кондинский</a:t>
            </a:r>
            <a:r>
              <a:rPr lang="ru-RU" b="1" dirty="0" smtClean="0">
                <a:hlinkClick r:id="rId4"/>
              </a:rPr>
              <a:t> район</a:t>
            </a:r>
            <a:endParaRPr lang="ru-RU" b="1" dirty="0" smtClean="0"/>
          </a:p>
          <a:p>
            <a:pPr lvl="1"/>
            <a:r>
              <a:rPr lang="ru-RU" b="1" dirty="0" err="1" smtClean="0">
                <a:hlinkClick r:id="rId5"/>
              </a:rPr>
              <a:t>Нефтеюганский</a:t>
            </a:r>
            <a:r>
              <a:rPr lang="ru-RU" b="1" dirty="0" smtClean="0">
                <a:hlinkClick r:id="rId5"/>
              </a:rPr>
              <a:t> район</a:t>
            </a:r>
            <a:endParaRPr lang="ru-RU" b="1" dirty="0" smtClean="0"/>
          </a:p>
          <a:p>
            <a:pPr lvl="1"/>
            <a:r>
              <a:rPr lang="ru-RU" b="1" dirty="0" err="1" smtClean="0">
                <a:hlinkClick r:id="rId6"/>
              </a:rPr>
              <a:t>Нижневартовский</a:t>
            </a:r>
            <a:r>
              <a:rPr lang="ru-RU" b="1" dirty="0" smtClean="0">
                <a:hlinkClick r:id="rId6"/>
              </a:rPr>
              <a:t> район</a:t>
            </a:r>
            <a:endParaRPr lang="ru-RU" b="1" dirty="0" smtClean="0"/>
          </a:p>
          <a:p>
            <a:pPr lvl="1"/>
            <a:r>
              <a:rPr lang="ru-RU" b="1" dirty="0" smtClean="0">
                <a:hlinkClick r:id="rId7"/>
              </a:rPr>
              <a:t>Октябрьский район</a:t>
            </a:r>
            <a:endParaRPr lang="ru-RU" b="1" dirty="0" smtClean="0"/>
          </a:p>
          <a:p>
            <a:pPr lvl="1"/>
            <a:r>
              <a:rPr lang="ru-RU" b="1" dirty="0" smtClean="0">
                <a:hlinkClick r:id="rId8"/>
              </a:rPr>
              <a:t>Советский район</a:t>
            </a:r>
            <a:endParaRPr lang="ru-RU" b="1" dirty="0" smtClean="0"/>
          </a:p>
          <a:p>
            <a:pPr lvl="1"/>
            <a:r>
              <a:rPr lang="ru-RU" b="1" dirty="0" err="1" smtClean="0">
                <a:hlinkClick r:id="rId9"/>
              </a:rPr>
              <a:t>Сургутский</a:t>
            </a:r>
            <a:r>
              <a:rPr lang="ru-RU" b="1" dirty="0" smtClean="0">
                <a:hlinkClick r:id="rId9"/>
              </a:rPr>
              <a:t> район</a:t>
            </a:r>
            <a:endParaRPr lang="ru-RU" b="1" dirty="0" smtClean="0"/>
          </a:p>
          <a:p>
            <a:pPr lvl="1"/>
            <a:r>
              <a:rPr lang="ru-RU" b="1" dirty="0" smtClean="0">
                <a:hlinkClick r:id="rId10"/>
              </a:rPr>
              <a:t>Ханты-Мансийский район</a:t>
            </a:r>
            <a:endParaRPr lang="ru-RU" b="1" dirty="0" smtClean="0"/>
          </a:p>
        </p:txBody>
      </p:sp>
      <p:pic>
        <p:nvPicPr>
          <p:cNvPr id="1026" name="Picture 2" descr="C:\Users\Таня\Downloads\i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3337152"/>
            <a:ext cx="5257800" cy="35208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72200" y="228600"/>
            <a:ext cx="32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 smtClean="0">
                <a:hlinkClick r:id="rId12"/>
              </a:rPr>
              <a:t>г. </a:t>
            </a:r>
            <a:r>
              <a:rPr lang="ru-RU" b="1" dirty="0" err="1" smtClean="0">
                <a:hlinkClick r:id="rId12"/>
              </a:rPr>
              <a:t>Покачи</a:t>
            </a:r>
            <a:endParaRPr lang="ru-RU" b="1" dirty="0" smtClean="0"/>
          </a:p>
          <a:p>
            <a:pPr lvl="1"/>
            <a:r>
              <a:rPr lang="ru-RU" b="1" i="1" dirty="0" smtClean="0">
                <a:hlinkClick r:id="rId13"/>
              </a:rPr>
              <a:t>г. Ханты-Мансийск</a:t>
            </a:r>
            <a:endParaRPr lang="ru-RU" b="1" dirty="0" smtClean="0"/>
          </a:p>
          <a:p>
            <a:pPr lvl="1"/>
            <a:r>
              <a:rPr lang="ru-RU" b="1" dirty="0" smtClean="0">
                <a:hlinkClick r:id="rId14"/>
              </a:rPr>
              <a:t>г. </a:t>
            </a:r>
            <a:r>
              <a:rPr lang="ru-RU" b="1" dirty="0" err="1" smtClean="0">
                <a:hlinkClick r:id="rId14"/>
              </a:rPr>
              <a:t>Югорск</a:t>
            </a:r>
            <a:endParaRPr lang="ru-RU" b="1" dirty="0" smtClean="0"/>
          </a:p>
          <a:p>
            <a:pPr lvl="1"/>
            <a:r>
              <a:rPr lang="ru-RU" b="1" dirty="0" smtClean="0">
                <a:hlinkClick r:id="rId15"/>
              </a:rPr>
              <a:t>г. </a:t>
            </a:r>
            <a:r>
              <a:rPr lang="ru-RU" b="1" dirty="0" err="1" smtClean="0">
                <a:hlinkClick r:id="rId15"/>
              </a:rPr>
              <a:t>Когалым</a:t>
            </a:r>
            <a:endParaRPr lang="ru-RU" b="1" dirty="0" smtClean="0"/>
          </a:p>
          <a:p>
            <a:pPr lvl="1"/>
            <a:r>
              <a:rPr lang="ru-RU" b="1" dirty="0" smtClean="0">
                <a:hlinkClick r:id="rId16"/>
              </a:rPr>
              <a:t>г. </a:t>
            </a:r>
            <a:r>
              <a:rPr lang="ru-RU" b="1" dirty="0" err="1" smtClean="0">
                <a:hlinkClick r:id="rId16"/>
              </a:rPr>
              <a:t>Лангепас</a:t>
            </a:r>
            <a:endParaRPr lang="ru-RU" b="1" dirty="0" smtClean="0"/>
          </a:p>
          <a:p>
            <a:pPr lvl="1"/>
            <a:r>
              <a:rPr lang="ru-RU" b="1" dirty="0" smtClean="0">
                <a:hlinkClick r:id="rId17"/>
              </a:rPr>
              <a:t>г. </a:t>
            </a:r>
            <a:r>
              <a:rPr lang="ru-RU" b="1" dirty="0" err="1" smtClean="0">
                <a:hlinkClick r:id="rId17"/>
              </a:rPr>
              <a:t>Мегион</a:t>
            </a:r>
            <a:endParaRPr lang="ru-RU" b="1" dirty="0" smtClean="0"/>
          </a:p>
          <a:p>
            <a:pPr lvl="1"/>
            <a:r>
              <a:rPr lang="ru-RU" b="1" dirty="0" smtClean="0">
                <a:hlinkClick r:id="rId18"/>
              </a:rPr>
              <a:t>г. Нефтеюганск</a:t>
            </a:r>
            <a:endParaRPr lang="ru-RU" b="1" dirty="0" smtClean="0"/>
          </a:p>
          <a:p>
            <a:pPr lvl="1"/>
            <a:r>
              <a:rPr lang="ru-RU" b="1" dirty="0" smtClean="0">
                <a:hlinkClick r:id="rId19"/>
              </a:rPr>
              <a:t>г. Нижневартовск</a:t>
            </a:r>
            <a:endParaRPr lang="ru-RU" b="1" dirty="0" smtClean="0"/>
          </a:p>
          <a:p>
            <a:pPr lvl="1"/>
            <a:r>
              <a:rPr lang="ru-RU" b="1" dirty="0" smtClean="0">
                <a:hlinkClick r:id="rId20"/>
              </a:rPr>
              <a:t>г. </a:t>
            </a:r>
            <a:r>
              <a:rPr lang="ru-RU" b="1" dirty="0" err="1" smtClean="0">
                <a:hlinkClick r:id="rId20"/>
              </a:rPr>
              <a:t>Нягань</a:t>
            </a:r>
            <a:endParaRPr lang="ru-RU" b="1" dirty="0" smtClean="0"/>
          </a:p>
          <a:p>
            <a:pPr lvl="1"/>
            <a:r>
              <a:rPr lang="ru-RU" b="1" dirty="0" smtClean="0">
                <a:hlinkClick r:id="rId21"/>
              </a:rPr>
              <a:t>г. </a:t>
            </a:r>
            <a:r>
              <a:rPr lang="ru-RU" b="1" dirty="0" err="1" smtClean="0">
                <a:hlinkClick r:id="rId21"/>
              </a:rPr>
              <a:t>Пыть-Ях</a:t>
            </a:r>
            <a:endParaRPr lang="ru-RU" b="1" dirty="0" smtClean="0"/>
          </a:p>
          <a:p>
            <a:pPr lvl="1"/>
            <a:r>
              <a:rPr lang="ru-RU" b="1" dirty="0" smtClean="0">
                <a:hlinkClick r:id="rId22"/>
              </a:rPr>
              <a:t>г. Радужный</a:t>
            </a:r>
            <a:endParaRPr lang="ru-RU" b="1" dirty="0" smtClean="0"/>
          </a:p>
          <a:p>
            <a:pPr lvl="1"/>
            <a:r>
              <a:rPr lang="ru-RU" b="1" dirty="0" smtClean="0">
                <a:hlinkClick r:id="rId23"/>
              </a:rPr>
              <a:t>г. Сургут</a:t>
            </a:r>
            <a:endParaRPr lang="ru-RU" b="1" dirty="0" smtClean="0"/>
          </a:p>
          <a:p>
            <a:pPr lvl="1"/>
            <a:r>
              <a:rPr lang="ru-RU" b="1" dirty="0" smtClean="0">
                <a:hlinkClick r:id="rId24"/>
              </a:rPr>
              <a:t>г. </a:t>
            </a:r>
            <a:r>
              <a:rPr lang="ru-RU" b="1" dirty="0" err="1" smtClean="0">
                <a:hlinkClick r:id="rId24"/>
              </a:rPr>
              <a:t>Урай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90800" y="457200"/>
          <a:ext cx="3810000" cy="83820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dirty="0">
                          <a:solidFill>
                            <a:srgbClr val="0B963F"/>
                          </a:solidFill>
                          <a:latin typeface="Arial"/>
                        </a:rPr>
                        <a:t>ОКТЯБРЬСКИЙ РАЙОН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6800" y="1981201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Площадь</a:t>
            </a:r>
            <a:r>
              <a:rPr lang="ru-RU" sz="2400" dirty="0" smtClean="0"/>
              <a:t> - 25,3 тыс. кв. км </a:t>
            </a:r>
            <a:br>
              <a:rPr lang="ru-RU" sz="2400" dirty="0" smtClean="0"/>
            </a:br>
            <a:r>
              <a:rPr lang="ru-RU" sz="2400" b="1" dirty="0" smtClean="0"/>
              <a:t>Численность населения</a:t>
            </a:r>
            <a:r>
              <a:rPr lang="ru-RU" sz="2400" dirty="0" smtClean="0"/>
              <a:t> - 35,6 тыс. чел.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09999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Населенные пункты:</a:t>
            </a:r>
            <a:r>
              <a:rPr lang="ru-RU" sz="2400" dirty="0" smtClean="0"/>
              <a:t> с.Большой Камень, </a:t>
            </a:r>
            <a:r>
              <a:rPr lang="ru-RU" sz="2400" dirty="0" err="1" smtClean="0"/>
              <a:t>п.Кормужиханка</a:t>
            </a:r>
            <a:r>
              <a:rPr lang="ru-RU" sz="2400" dirty="0" smtClean="0"/>
              <a:t>, с.Большой </a:t>
            </a:r>
            <a:r>
              <a:rPr lang="ru-RU" sz="2400" dirty="0" err="1" smtClean="0"/>
              <a:t>Атлым</a:t>
            </a:r>
            <a:r>
              <a:rPr lang="ru-RU" sz="2400" dirty="0" smtClean="0"/>
              <a:t>, п.Сотниково, </a:t>
            </a:r>
            <a:r>
              <a:rPr lang="ru-RU" sz="2400" dirty="0" err="1" smtClean="0"/>
              <a:t>п.г.т.Унъюган</a:t>
            </a:r>
            <a:r>
              <a:rPr lang="ru-RU" sz="2400" dirty="0" smtClean="0"/>
              <a:t>, </a:t>
            </a:r>
            <a:r>
              <a:rPr lang="ru-RU" sz="2400" dirty="0" err="1" smtClean="0"/>
              <a:t>п.Карымкары</a:t>
            </a:r>
            <a:r>
              <a:rPr lang="ru-RU" sz="2400" dirty="0" smtClean="0"/>
              <a:t>, </a:t>
            </a:r>
            <a:r>
              <a:rPr lang="ru-RU" sz="2400" dirty="0" err="1" smtClean="0"/>
              <a:t>п.Горнореченск</a:t>
            </a:r>
            <a:r>
              <a:rPr lang="ru-RU" sz="2400" dirty="0" smtClean="0"/>
              <a:t>, с.Малый </a:t>
            </a:r>
            <a:r>
              <a:rPr lang="ru-RU" sz="2400" dirty="0" err="1" smtClean="0"/>
              <a:t>Атлым</a:t>
            </a:r>
            <a:r>
              <a:rPr lang="ru-RU" sz="2400" dirty="0" smtClean="0"/>
              <a:t>, с.Большие </a:t>
            </a:r>
            <a:r>
              <a:rPr lang="ru-RU" sz="2400" dirty="0" err="1" smtClean="0"/>
              <a:t>Леуши</a:t>
            </a:r>
            <a:r>
              <a:rPr lang="ru-RU" sz="2400" dirty="0" smtClean="0"/>
              <a:t>, п.Заречный, п.Комсомольский, д.Нижние </a:t>
            </a:r>
            <a:r>
              <a:rPr lang="ru-RU" sz="2400" dirty="0" err="1" smtClean="0"/>
              <a:t>Нарыкары</a:t>
            </a:r>
            <a:r>
              <a:rPr lang="ru-RU" sz="2400" dirty="0" smtClean="0"/>
              <a:t>, д.Верхние </a:t>
            </a:r>
            <a:r>
              <a:rPr lang="ru-RU" sz="2400" dirty="0" err="1" smtClean="0"/>
              <a:t>Нарыкары</a:t>
            </a:r>
            <a:r>
              <a:rPr lang="ru-RU" sz="2400" dirty="0" smtClean="0"/>
              <a:t>, с.Каменное, </a:t>
            </a:r>
            <a:r>
              <a:rPr lang="ru-RU" sz="2400" dirty="0" err="1" smtClean="0"/>
              <a:t>с.Пальяново</a:t>
            </a:r>
            <a:r>
              <a:rPr lang="ru-RU" sz="2400" dirty="0" smtClean="0"/>
              <a:t>, </a:t>
            </a:r>
            <a:r>
              <a:rPr lang="ru-RU" sz="2400" dirty="0" err="1" smtClean="0"/>
              <a:t>с.Перегребное</a:t>
            </a:r>
            <a:r>
              <a:rPr lang="ru-RU" sz="2400" dirty="0" smtClean="0"/>
              <a:t>, </a:t>
            </a:r>
            <a:r>
              <a:rPr lang="ru-RU" sz="2400" dirty="0" err="1" smtClean="0"/>
              <a:t>д.Чемаши</a:t>
            </a:r>
            <a:r>
              <a:rPr lang="ru-RU" sz="2400" dirty="0" smtClean="0"/>
              <a:t>, </a:t>
            </a:r>
            <a:r>
              <a:rPr lang="ru-RU" sz="2400" dirty="0" err="1" smtClean="0"/>
              <a:t>п.Сергино</a:t>
            </a:r>
            <a:r>
              <a:rPr lang="ru-RU" sz="2400" dirty="0" smtClean="0"/>
              <a:t>, </a:t>
            </a:r>
            <a:r>
              <a:rPr lang="ru-RU" sz="2400" dirty="0" err="1" smtClean="0"/>
              <a:t>с.Шеркалы</a:t>
            </a:r>
            <a:r>
              <a:rPr lang="ru-RU" sz="2400" dirty="0" smtClean="0"/>
              <a:t>, </a:t>
            </a:r>
            <a:r>
              <a:rPr lang="ru-RU" sz="2400" dirty="0" err="1" smtClean="0"/>
              <a:t>д.Язовка</a:t>
            </a:r>
            <a:r>
              <a:rPr lang="ru-RU" sz="2400" dirty="0" smtClean="0"/>
              <a:t>, п.г.т. Октябрьское, п.г.т. </a:t>
            </a:r>
            <a:r>
              <a:rPr lang="ru-RU" sz="2400" dirty="0" err="1" smtClean="0"/>
              <a:t>Андра</a:t>
            </a:r>
            <a:r>
              <a:rPr lang="ru-RU" sz="2400" dirty="0" smtClean="0"/>
              <a:t>, </a:t>
            </a:r>
            <a:r>
              <a:rPr lang="ru-RU" sz="2400" b="1" dirty="0" smtClean="0"/>
              <a:t>п.г.т. </a:t>
            </a:r>
            <a:r>
              <a:rPr lang="ru-RU" sz="2400" b="1" dirty="0" err="1" smtClean="0"/>
              <a:t>Приобье</a:t>
            </a:r>
            <a:r>
              <a:rPr lang="ru-RU" sz="2400" dirty="0" smtClean="0"/>
              <a:t>, п.г.т. </a:t>
            </a:r>
            <a:r>
              <a:rPr lang="ru-RU" sz="2400" dirty="0" err="1" smtClean="0"/>
              <a:t>Талинка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193" name="Picture 1" descr="C:\Users\Таня\Downloads\gerb_sm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457199"/>
            <a:ext cx="1371600" cy="1662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1371601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Площадь</a:t>
            </a:r>
            <a:r>
              <a:rPr lang="ru-RU" sz="2400" dirty="0" smtClean="0"/>
              <a:t> - 814,00 кв.км </a:t>
            </a:r>
            <a:br>
              <a:rPr lang="ru-RU" sz="2400" dirty="0" smtClean="0"/>
            </a:br>
            <a:r>
              <a:rPr lang="ru-RU" sz="2400" b="1" dirty="0" smtClean="0"/>
              <a:t>Численность населения</a:t>
            </a:r>
            <a:r>
              <a:rPr lang="ru-RU" sz="2400" dirty="0" smtClean="0"/>
              <a:t> - 57,1 тыс.чел.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29000" y="457200"/>
          <a:ext cx="4191000" cy="457200"/>
        </p:xfrm>
        <a:graphic>
          <a:graphicData uri="http://schemas.openxmlformats.org/drawingml/2006/table">
            <a:tbl>
              <a:tblPr/>
              <a:tblGrid>
                <a:gridCol w="4191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all" dirty="0">
                          <a:solidFill>
                            <a:srgbClr val="0B963F"/>
                          </a:solidFill>
                          <a:latin typeface="Arial"/>
                        </a:rPr>
                        <a:t>Г. НЯГАНЬ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7" name="Picture 1" descr="C:\Users\Таня\Downloads\gerb_sm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04800"/>
            <a:ext cx="1295400" cy="1926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362199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Нягань</a:t>
            </a:r>
            <a:r>
              <a:rPr lang="ru-RU" sz="2400" b="1" dirty="0" smtClean="0"/>
              <a:t> </a:t>
            </a:r>
            <a:r>
              <a:rPr lang="ru-RU" sz="2400" dirty="0" smtClean="0"/>
              <a:t>- город в Октябрьском районе Ханты-Мансийского автономного округа Тюменской области России. Расположен на железной дороге </a:t>
            </a:r>
            <a:r>
              <a:rPr lang="ru-RU" sz="2400" dirty="0" err="1" smtClean="0"/>
              <a:t>Ивдель</a:t>
            </a:r>
            <a:r>
              <a:rPr lang="ru-RU" sz="2400" dirty="0" smtClean="0"/>
              <a:t> - </a:t>
            </a:r>
            <a:r>
              <a:rPr lang="ru-RU" sz="2400" dirty="0" err="1" smtClean="0"/>
              <a:t>Приобье</a:t>
            </a:r>
            <a:r>
              <a:rPr lang="ru-RU" sz="2400" dirty="0" smtClean="0"/>
              <a:t>, автомобильной дорогой связан с Ханты-Мансийском. В городе расположены нефтегазодобывающее предприятие с нефтеперерабатывающим заводом ОАО </a:t>
            </a:r>
            <a:r>
              <a:rPr lang="ru-RU" sz="2400" dirty="0" err="1" smtClean="0"/>
              <a:t>ТНК-Нягань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Красноленинский</a:t>
            </a:r>
            <a:r>
              <a:rPr lang="ru-RU" sz="2400" dirty="0" smtClean="0"/>
              <a:t> газоперерабатывающий завод, </a:t>
            </a:r>
            <a:r>
              <a:rPr lang="ru-RU" sz="2400" dirty="0" err="1" smtClean="0"/>
              <a:t>Красноленинскнефтегазгеология</a:t>
            </a:r>
            <a:r>
              <a:rPr lang="ru-RU" sz="2400" dirty="0" smtClean="0"/>
              <a:t>, муниципальное лесопромышленное предприятие. Строится завод «Полярный кварц», который будет использовать сырьё с месторождений Березовского района </a:t>
            </a:r>
            <a:r>
              <a:rPr lang="ru-RU" sz="2400" dirty="0" err="1" smtClean="0"/>
              <a:t>Югры</a:t>
            </a:r>
            <a:r>
              <a:rPr lang="ru-RU" sz="2400" dirty="0" smtClean="0"/>
              <a:t> и производить высокочистый кварцевый концентрат.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ownloads\phpThumb_generated_thumbnail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2667000" cy="2667000"/>
          </a:xfrm>
          <a:prstGeom prst="rect">
            <a:avLst/>
          </a:prstGeom>
          <a:noFill/>
        </p:spPr>
      </p:pic>
      <p:pic>
        <p:nvPicPr>
          <p:cNvPr id="10243" name="Picture 3" descr="C:\Users\Таня\Downloads\phpThumb_generated_thumbnail 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04800"/>
            <a:ext cx="2667000" cy="2667000"/>
          </a:xfrm>
          <a:prstGeom prst="rect">
            <a:avLst/>
          </a:prstGeom>
          <a:noFill/>
        </p:spPr>
      </p:pic>
      <p:pic>
        <p:nvPicPr>
          <p:cNvPr id="10244" name="Picture 4" descr="C:\Users\Таня\Downloads\phpThumb_generated_thumbnail (4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143000"/>
            <a:ext cx="1771650" cy="1771650"/>
          </a:xfrm>
          <a:prstGeom prst="rect">
            <a:avLst/>
          </a:prstGeom>
          <a:noFill/>
        </p:spPr>
      </p:pic>
      <p:pic>
        <p:nvPicPr>
          <p:cNvPr id="10245" name="Picture 5" descr="C:\Users\Таня\Downloads\phpThumb_generated_thumbnail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114800"/>
            <a:ext cx="2362200" cy="2362200"/>
          </a:xfrm>
          <a:prstGeom prst="rect">
            <a:avLst/>
          </a:prstGeom>
          <a:noFill/>
        </p:spPr>
      </p:pic>
      <p:pic>
        <p:nvPicPr>
          <p:cNvPr id="10246" name="Picture 6" descr="C:\Users\Таня\Downloads\phpThumb_generated_thumbnail (5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962400"/>
            <a:ext cx="2438400" cy="2438400"/>
          </a:xfrm>
          <a:prstGeom prst="rect">
            <a:avLst/>
          </a:prstGeom>
          <a:noFill/>
        </p:spPr>
      </p:pic>
      <p:pic>
        <p:nvPicPr>
          <p:cNvPr id="10247" name="Picture 7" descr="C:\Users\Таня\Downloads\phpThumb_generated_thumbnail (6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0386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422</Words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Татьяна</cp:lastModifiedBy>
  <cp:revision>5</cp:revision>
  <dcterms:created xsi:type="dcterms:W3CDTF">2013-12-08T23:46:11Z</dcterms:created>
  <dcterms:modified xsi:type="dcterms:W3CDTF">2014-02-24T03:39:20Z</dcterms:modified>
</cp:coreProperties>
</file>