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76" r:id="rId5"/>
    <p:sldId id="267" r:id="rId6"/>
    <p:sldId id="278" r:id="rId7"/>
    <p:sldId id="273" r:id="rId8"/>
    <p:sldId id="274" r:id="rId9"/>
    <p:sldId id="260" r:id="rId10"/>
    <p:sldId id="283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69" r:id="rId19"/>
    <p:sldId id="285" r:id="rId20"/>
    <p:sldId id="282" r:id="rId21"/>
    <p:sldId id="270" r:id="rId22"/>
    <p:sldId id="271" r:id="rId23"/>
    <p:sldId id="272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3635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1F33-011C-4531-B0DC-CA168204E771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09C5-A939-46FA-9548-A2ADB4668F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4%D0%B0%D1%80%D1%82%D1%83%D0%BA%20%D0%B1%D0%B5%D0%B7%20%D0%BD%D0%B0%D0%B3%D1%80%D1%83%D0%B4%D0%BD%D0%B8%D0%BA%D0%B0&amp;img_url=gallery.forum-grad.ru/files/7/7/8/9/0/fartuk_bez_nagrudnika.jpg&amp;pos=4&amp;rpt=simage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69152" cy="652534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300" dirty="0" smtClean="0"/>
              <a:t>МБОУ «Средняя общеобразовательная школа им. М.М. </a:t>
            </a:r>
            <a:r>
              <a:rPr lang="ru-RU" sz="1300" dirty="0" err="1" smtClean="0"/>
              <a:t>Рудченко</a:t>
            </a:r>
            <a:r>
              <a:rPr lang="ru-RU" sz="1300" dirty="0" smtClean="0"/>
              <a:t> с. Перелюб, </a:t>
            </a:r>
            <a:r>
              <a:rPr lang="ru-RU" sz="1300" dirty="0" err="1" smtClean="0"/>
              <a:t>Перелюбского</a:t>
            </a:r>
            <a:r>
              <a:rPr lang="ru-RU" sz="1300" dirty="0" smtClean="0"/>
              <a:t> </a:t>
            </a:r>
            <a:br>
              <a:rPr lang="ru-RU" sz="1300" dirty="0" smtClean="0"/>
            </a:br>
            <a:r>
              <a:rPr lang="ru-RU" sz="1300" dirty="0" smtClean="0"/>
              <a:t>муниципального  района Саратовской обл.»</a:t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4000" b="1" dirty="0" smtClean="0"/>
              <a:t>ТЕМА  УРОКА </a:t>
            </a:r>
            <a:r>
              <a:rPr lang="ru-RU" b="1" dirty="0" smtClean="0"/>
              <a:t>: Изготовление выкройки</a:t>
            </a:r>
            <a:br>
              <a:rPr lang="ru-RU" b="1" dirty="0" smtClean="0"/>
            </a:br>
            <a:r>
              <a:rPr lang="ru-RU" b="1" dirty="0" smtClean="0"/>
              <a:t> фартука.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2200" b="1" dirty="0" smtClean="0"/>
              <a:t>КЛАСС:  5 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                                                                     учитель технологии: Малюкина Н.В.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6626" name="Picture 2" descr="http://im2-tub-ru.yandex.net/i?id=302014425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96952"/>
            <a:ext cx="273630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214280" y="351660"/>
            <a:ext cx="8929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ФИЗМИНУТКА  ДЛЯ СНЯТИЯ ОБЩЕГО НАПРЯЖЕНИЯ</a:t>
            </a:r>
            <a:endParaRPr lang="ru-RU" sz="2800" b="1" dirty="0"/>
          </a:p>
        </p:txBody>
      </p:sp>
      <p:pic>
        <p:nvPicPr>
          <p:cNvPr id="1026" name="Picture 2" descr="F:\PICTURES\IMG_05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664373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0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013325"/>
            <a:ext cx="9429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85750" y="857250"/>
            <a:ext cx="3714750" cy="5572125"/>
            <a:chOff x="285720" y="857232"/>
            <a:chExt cx="3714771" cy="5572125"/>
          </a:xfrm>
        </p:grpSpPr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285720" y="857232"/>
              <a:ext cx="3571875" cy="5572125"/>
              <a:chOff x="4357687" y="357190"/>
              <a:chExt cx="3571900" cy="5572164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357687" y="357190"/>
                <a:ext cx="3571920" cy="55721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endCxn id="4115" idx="1"/>
              </p:cNvCxnSpPr>
              <p:nvPr/>
            </p:nvCxnSpPr>
            <p:spPr>
              <a:xfrm rot="5400000">
                <a:off x="5801546" y="4056885"/>
                <a:ext cx="32559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>
                <a:off x="4572003" y="2428893"/>
                <a:ext cx="2857536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5" name="TextBox 18"/>
              <p:cNvSpPr txBox="1">
                <a:spLocks noChangeArrowheads="1"/>
              </p:cNvSpPr>
              <p:nvPr/>
            </p:nvSpPr>
            <p:spPr bwMode="auto">
              <a:xfrm>
                <a:off x="7429520" y="550072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Н</a:t>
                </a:r>
              </a:p>
            </p:txBody>
          </p:sp>
        </p:grpSp>
        <p:sp>
          <p:nvSpPr>
            <p:cNvPr id="4111" name="TextBox 6"/>
            <p:cNvSpPr txBox="1">
              <a:spLocks noChangeArrowheads="1"/>
            </p:cNvSpPr>
            <p:nvPr/>
          </p:nvSpPr>
          <p:spPr bwMode="auto">
            <a:xfrm>
              <a:off x="3357554" y="2786058"/>
              <a:ext cx="642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</a:t>
              </a:r>
            </a:p>
          </p:txBody>
        </p:sp>
      </p:grpSp>
      <p:sp>
        <p:nvSpPr>
          <p:cNvPr id="4109" name="TextBox 11"/>
          <p:cNvSpPr txBox="1">
            <a:spLocks noChangeArrowheads="1"/>
          </p:cNvSpPr>
          <p:nvPr/>
        </p:nvSpPr>
        <p:spPr bwMode="auto">
          <a:xfrm>
            <a:off x="4429125" y="1500188"/>
            <a:ext cx="42148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От точки Т вниз отложить величину мерки Ди и поставить точку Н.</a:t>
            </a:r>
          </a:p>
          <a:p>
            <a:endParaRPr lang="ru-RU" sz="2400" b="1"/>
          </a:p>
          <a:p>
            <a:endParaRPr lang="ru-RU" sz="2400" b="1"/>
          </a:p>
          <a:p>
            <a:endParaRPr lang="ru-RU" sz="2400" b="1"/>
          </a:p>
          <a:p>
            <a:r>
              <a:rPr lang="ru-RU" sz="2400" b="1"/>
              <a:t>Ди = 35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5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157788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 bwMode="auto">
          <a:xfrm>
            <a:off x="357188" y="1000125"/>
            <a:ext cx="3571875" cy="5572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5130" idx="1"/>
            <a:endCxn id="5129" idx="1"/>
          </p:cNvCxnSpPr>
          <p:nvPr/>
        </p:nvCxnSpPr>
        <p:spPr bwMode="auto">
          <a:xfrm rot="10800000" flipV="1">
            <a:off x="3429000" y="3184525"/>
            <a:ext cx="1588" cy="3143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 bwMode="auto">
          <a:xfrm rot="10800000">
            <a:off x="571500" y="3143250"/>
            <a:ext cx="28575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TextBox 18"/>
          <p:cNvSpPr txBox="1">
            <a:spLocks noChangeArrowheads="1"/>
          </p:cNvSpPr>
          <p:nvPr/>
        </p:nvSpPr>
        <p:spPr bwMode="auto">
          <a:xfrm>
            <a:off x="3429000" y="6143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</a:p>
        </p:txBody>
      </p:sp>
      <p:sp>
        <p:nvSpPr>
          <p:cNvPr id="5130" name="TextBox 7"/>
          <p:cNvSpPr txBox="1">
            <a:spLocks noChangeArrowheads="1"/>
          </p:cNvSpPr>
          <p:nvPr/>
        </p:nvSpPr>
        <p:spPr bwMode="auto">
          <a:xfrm>
            <a:off x="3429000" y="300037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rot="10800000">
            <a:off x="571500" y="6286500"/>
            <a:ext cx="28575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429000" y="314325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429000" y="6286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4" name="TextBox 25"/>
          <p:cNvSpPr txBox="1">
            <a:spLocks noChangeArrowheads="1"/>
          </p:cNvSpPr>
          <p:nvPr/>
        </p:nvSpPr>
        <p:spPr bwMode="auto">
          <a:xfrm>
            <a:off x="285750" y="27146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  <a:r>
              <a:rPr lang="ru-RU" sz="1400" b="1"/>
              <a:t>1</a:t>
            </a:r>
            <a:endParaRPr lang="ru-RU" sz="1400"/>
          </a:p>
        </p:txBody>
      </p:sp>
      <p:sp>
        <p:nvSpPr>
          <p:cNvPr id="5135" name="TextBox 27"/>
          <p:cNvSpPr txBox="1">
            <a:spLocks noChangeArrowheads="1"/>
          </p:cNvSpPr>
          <p:nvPr/>
        </p:nvSpPr>
        <p:spPr bwMode="auto">
          <a:xfrm>
            <a:off x="357188" y="59293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  <a:r>
              <a:rPr lang="ru-RU" sz="1400" b="1"/>
              <a:t>1</a:t>
            </a:r>
            <a:endParaRPr lang="ru-RU" sz="1400"/>
          </a:p>
        </p:txBody>
      </p:sp>
      <p:sp>
        <p:nvSpPr>
          <p:cNvPr id="15" name="Овал 14"/>
          <p:cNvSpPr/>
          <p:nvPr/>
        </p:nvSpPr>
        <p:spPr>
          <a:xfrm>
            <a:off x="500063" y="3071813"/>
            <a:ext cx="71437" cy="7143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500063" y="6286500"/>
            <a:ext cx="71437" cy="4603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8" name="TextBox 16"/>
          <p:cNvSpPr txBox="1">
            <a:spLocks noChangeArrowheads="1"/>
          </p:cNvSpPr>
          <p:nvPr/>
        </p:nvSpPr>
        <p:spPr bwMode="auto">
          <a:xfrm>
            <a:off x="4429125" y="1643063"/>
            <a:ext cx="4143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От точек Т и Н отложить влево ширину фартука, рассчитанную по формуле </a:t>
            </a:r>
          </a:p>
          <a:p>
            <a:r>
              <a:rPr lang="ru-RU" sz="2400" b="1"/>
              <a:t>Сб:2 +6 см</a:t>
            </a:r>
          </a:p>
          <a:p>
            <a:endParaRPr lang="ru-RU" sz="2400" b="1"/>
          </a:p>
          <a:p>
            <a:r>
              <a:rPr lang="ru-RU" sz="2400" b="1"/>
              <a:t>Сб=40 см</a:t>
            </a:r>
          </a:p>
          <a:p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7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5157788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142875" y="1000125"/>
            <a:ext cx="3786188" cy="5584825"/>
            <a:chOff x="642911" y="1000108"/>
            <a:chExt cx="3786218" cy="5583798"/>
          </a:xfrm>
        </p:grpSpPr>
        <p:sp>
          <p:nvSpPr>
            <p:cNvPr id="3" name="Прямоугольник 2"/>
            <p:cNvSpPr/>
            <p:nvPr/>
          </p:nvSpPr>
          <p:spPr bwMode="auto">
            <a:xfrm>
              <a:off x="714350" y="1000108"/>
              <a:ext cx="3571903" cy="55711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" name="Прямая соединительная линия 3"/>
            <p:cNvCxnSpPr>
              <a:stCxn id="6162" idx="1"/>
              <a:endCxn id="6161" idx="1"/>
            </p:cNvCxnSpPr>
            <p:nvPr/>
          </p:nvCxnSpPr>
          <p:spPr bwMode="auto">
            <a:xfrm rot="10800000" flipV="1">
              <a:off x="3786186" y="3185694"/>
              <a:ext cx="1588" cy="31426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 rot="10800000">
              <a:off x="928663" y="3142839"/>
              <a:ext cx="2857523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1" name="TextBox 18"/>
            <p:cNvSpPr txBox="1">
              <a:spLocks noChangeArrowheads="1"/>
            </p:cNvSpPr>
            <p:nvPr/>
          </p:nvSpPr>
          <p:spPr bwMode="auto">
            <a:xfrm>
              <a:off x="3786161" y="6143608"/>
              <a:ext cx="500063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Н</a:t>
              </a:r>
            </a:p>
          </p:txBody>
        </p:sp>
        <p:sp>
          <p:nvSpPr>
            <p:cNvPr id="6162" name="TextBox 6"/>
            <p:cNvSpPr txBox="1">
              <a:spLocks noChangeArrowheads="1"/>
            </p:cNvSpPr>
            <p:nvPr/>
          </p:nvSpPr>
          <p:spPr bwMode="auto">
            <a:xfrm>
              <a:off x="3786192" y="3000375"/>
              <a:ext cx="642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 bwMode="auto">
            <a:xfrm rot="10800000">
              <a:off x="928663" y="6285511"/>
              <a:ext cx="2857523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3786186" y="3142839"/>
              <a:ext cx="71439" cy="714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786186" y="6285511"/>
              <a:ext cx="71439" cy="714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66" name="TextBox 25"/>
            <p:cNvSpPr txBox="1">
              <a:spLocks noChangeArrowheads="1"/>
            </p:cNvSpPr>
            <p:nvPr/>
          </p:nvSpPr>
          <p:spPr bwMode="auto">
            <a:xfrm>
              <a:off x="642911" y="2714620"/>
              <a:ext cx="64293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dirty="0"/>
                <a:t>Т</a:t>
              </a:r>
              <a:r>
                <a:rPr lang="ru-RU" sz="1400" b="1" dirty="0"/>
                <a:t>1</a:t>
              </a:r>
              <a:endParaRPr lang="ru-RU" sz="1400" dirty="0"/>
            </a:p>
          </p:txBody>
        </p:sp>
        <p:sp>
          <p:nvSpPr>
            <p:cNvPr id="6167" name="TextBox 27"/>
            <p:cNvSpPr txBox="1">
              <a:spLocks noChangeArrowheads="1"/>
            </p:cNvSpPr>
            <p:nvPr/>
          </p:nvSpPr>
          <p:spPr bwMode="auto">
            <a:xfrm>
              <a:off x="857199" y="6214577"/>
              <a:ext cx="500063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Н</a:t>
              </a:r>
              <a:r>
                <a:rPr lang="ru-RU" sz="1400" b="1"/>
                <a:t>1</a:t>
              </a:r>
              <a:endParaRPr lang="ru-RU" sz="140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-641879" y="4713381"/>
              <a:ext cx="3142672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857226" y="3071415"/>
              <a:ext cx="71438" cy="714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 flipH="1">
              <a:off x="857226" y="6285511"/>
              <a:ext cx="71438" cy="4603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6151" name="TextBox 19"/>
          <p:cNvSpPr txBox="1">
            <a:spLocks noChangeArrowheads="1"/>
          </p:cNvSpPr>
          <p:nvPr/>
        </p:nvSpPr>
        <p:spPr bwMode="auto">
          <a:xfrm>
            <a:off x="4714875" y="2286000"/>
            <a:ext cx="4000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Соединить точки Т</a:t>
            </a:r>
            <a:r>
              <a:rPr lang="ru-RU" sz="1400" b="1"/>
              <a:t>1</a:t>
            </a:r>
            <a:r>
              <a:rPr lang="ru-RU" sz="2400" b="1"/>
              <a:t> и Н</a:t>
            </a:r>
            <a:r>
              <a:rPr lang="ru-RU" sz="1400" b="1"/>
              <a:t>1 </a:t>
            </a:r>
            <a:r>
              <a:rPr lang="ru-RU" sz="2400" b="1"/>
              <a:t>прямой линией. Построить прямоугольник.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 bwMode="auto">
          <a:xfrm>
            <a:off x="250825" y="1052513"/>
            <a:ext cx="3571875" cy="5572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171" name="Прямая соединительная линия 35"/>
          <p:cNvCxnSpPr>
            <a:cxnSpLocks noChangeShapeType="1"/>
            <a:stCxn id="7174" idx="1"/>
            <a:endCxn id="7173" idx="1"/>
          </p:cNvCxnSpPr>
          <p:nvPr/>
        </p:nvCxnSpPr>
        <p:spPr bwMode="auto">
          <a:xfrm flipH="1">
            <a:off x="3322638" y="3108325"/>
            <a:ext cx="25400" cy="3200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72" name="Прямая соединительная линия 36"/>
          <p:cNvCxnSpPr>
            <a:cxnSpLocks noChangeShapeType="1"/>
          </p:cNvCxnSpPr>
          <p:nvPr/>
        </p:nvCxnSpPr>
        <p:spPr bwMode="auto">
          <a:xfrm flipH="1" flipV="1">
            <a:off x="465138" y="3124200"/>
            <a:ext cx="28575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73" name="TextBox 18"/>
          <p:cNvSpPr txBox="1">
            <a:spLocks noChangeArrowheads="1"/>
          </p:cNvSpPr>
          <p:nvPr/>
        </p:nvSpPr>
        <p:spPr bwMode="auto">
          <a:xfrm>
            <a:off x="3322638" y="6124575"/>
            <a:ext cx="500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</a:p>
        </p:txBody>
      </p:sp>
      <p:sp>
        <p:nvSpPr>
          <p:cNvPr id="7174" name="TextBox 38"/>
          <p:cNvSpPr txBox="1">
            <a:spLocks noChangeArrowheads="1"/>
          </p:cNvSpPr>
          <p:nvPr/>
        </p:nvSpPr>
        <p:spPr bwMode="auto">
          <a:xfrm>
            <a:off x="3348038" y="2924175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</a:p>
        </p:txBody>
      </p:sp>
      <p:cxnSp>
        <p:nvCxnSpPr>
          <p:cNvPr id="7175" name="Прямая соединительная линия 39"/>
          <p:cNvCxnSpPr>
            <a:cxnSpLocks noChangeShapeType="1"/>
          </p:cNvCxnSpPr>
          <p:nvPr/>
        </p:nvCxnSpPr>
        <p:spPr bwMode="auto">
          <a:xfrm flipH="1" flipV="1">
            <a:off x="465138" y="6267450"/>
            <a:ext cx="28575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176" name="TextBox 25"/>
          <p:cNvSpPr txBox="1">
            <a:spLocks noChangeArrowheads="1"/>
          </p:cNvSpPr>
          <p:nvPr/>
        </p:nvSpPr>
        <p:spPr bwMode="auto">
          <a:xfrm>
            <a:off x="179388" y="2695575"/>
            <a:ext cx="642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  <a:r>
              <a:rPr lang="ru-RU" sz="1400" b="1"/>
              <a:t>1</a:t>
            </a:r>
            <a:endParaRPr lang="ru-RU" sz="1400"/>
          </a:p>
        </p:txBody>
      </p:sp>
      <p:sp>
        <p:nvSpPr>
          <p:cNvPr id="7177" name="TextBox 27"/>
          <p:cNvSpPr txBox="1">
            <a:spLocks noChangeArrowheads="1"/>
          </p:cNvSpPr>
          <p:nvPr/>
        </p:nvSpPr>
        <p:spPr bwMode="auto">
          <a:xfrm>
            <a:off x="322263" y="6196013"/>
            <a:ext cx="500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  <a:r>
              <a:rPr lang="ru-RU" sz="1400" b="1"/>
              <a:t>1</a:t>
            </a:r>
            <a:endParaRPr lang="ru-RU" sz="1400"/>
          </a:p>
        </p:txBody>
      </p:sp>
      <p:cxnSp>
        <p:nvCxnSpPr>
          <p:cNvPr id="7178" name="Прямая соединительная линия 44"/>
          <p:cNvCxnSpPr>
            <a:cxnSpLocks noChangeShapeType="1"/>
          </p:cNvCxnSpPr>
          <p:nvPr/>
        </p:nvCxnSpPr>
        <p:spPr bwMode="auto">
          <a:xfrm flipH="1">
            <a:off x="465138" y="3124200"/>
            <a:ext cx="1587" cy="31432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Овал 47"/>
          <p:cNvSpPr/>
          <p:nvPr/>
        </p:nvSpPr>
        <p:spPr>
          <a:xfrm>
            <a:off x="3322638" y="3767138"/>
            <a:ext cx="71437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0" name="TextBox 48"/>
          <p:cNvSpPr txBox="1">
            <a:spLocks noChangeArrowheads="1"/>
          </p:cNvSpPr>
          <p:nvPr/>
        </p:nvSpPr>
        <p:spPr bwMode="auto">
          <a:xfrm>
            <a:off x="3465513" y="3624263"/>
            <a:ext cx="357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</a:p>
        </p:txBody>
      </p:sp>
      <p:sp>
        <p:nvSpPr>
          <p:cNvPr id="7190" name="Text Box 34"/>
          <p:cNvSpPr txBox="1">
            <a:spLocks noChangeArrowheads="1"/>
          </p:cNvSpPr>
          <p:nvPr/>
        </p:nvSpPr>
        <p:spPr bwMode="auto">
          <a:xfrm>
            <a:off x="4572000" y="2420938"/>
            <a:ext cx="4176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От точки Т вниз отложить 7 см и поставить точку 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8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229225"/>
            <a:ext cx="9429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 bwMode="auto">
          <a:xfrm>
            <a:off x="250825" y="981075"/>
            <a:ext cx="3571875" cy="5572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8202" idx="1"/>
            <a:endCxn id="8201" idx="1"/>
          </p:cNvCxnSpPr>
          <p:nvPr/>
        </p:nvCxnSpPr>
        <p:spPr bwMode="auto">
          <a:xfrm rot="10800000" flipV="1">
            <a:off x="3357563" y="3186113"/>
            <a:ext cx="1587" cy="3143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 bwMode="auto">
          <a:xfrm rot="10800000">
            <a:off x="500063" y="3143250"/>
            <a:ext cx="2857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18"/>
          <p:cNvSpPr txBox="1">
            <a:spLocks noChangeArrowheads="1"/>
          </p:cNvSpPr>
          <p:nvPr/>
        </p:nvSpPr>
        <p:spPr bwMode="auto">
          <a:xfrm>
            <a:off x="3357563" y="61436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</a:p>
        </p:txBody>
      </p:sp>
      <p:sp>
        <p:nvSpPr>
          <p:cNvPr id="8202" name="TextBox 6"/>
          <p:cNvSpPr txBox="1">
            <a:spLocks noChangeArrowheads="1"/>
          </p:cNvSpPr>
          <p:nvPr/>
        </p:nvSpPr>
        <p:spPr bwMode="auto">
          <a:xfrm>
            <a:off x="3357563" y="300037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 rot="10800000">
            <a:off x="500063" y="6286500"/>
            <a:ext cx="28575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25"/>
          <p:cNvSpPr txBox="1">
            <a:spLocks noChangeArrowheads="1"/>
          </p:cNvSpPr>
          <p:nvPr/>
        </p:nvSpPr>
        <p:spPr bwMode="auto">
          <a:xfrm>
            <a:off x="250825" y="2708275"/>
            <a:ext cx="642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</a:t>
            </a:r>
            <a:r>
              <a:rPr lang="ru-RU" sz="1400" b="1"/>
              <a:t>1</a:t>
            </a:r>
            <a:endParaRPr lang="ru-RU" sz="1400"/>
          </a:p>
        </p:txBody>
      </p:sp>
      <p:sp>
        <p:nvSpPr>
          <p:cNvPr id="8205" name="TextBox 27"/>
          <p:cNvSpPr txBox="1">
            <a:spLocks noChangeArrowheads="1"/>
          </p:cNvSpPr>
          <p:nvPr/>
        </p:nvSpPr>
        <p:spPr bwMode="auto">
          <a:xfrm>
            <a:off x="428625" y="62150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</a:t>
            </a:r>
            <a:r>
              <a:rPr lang="ru-RU" sz="1400" b="1"/>
              <a:t>1</a:t>
            </a:r>
            <a:endParaRPr lang="ru-RU" sz="1400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-1070768" y="4714081"/>
            <a:ext cx="314325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 bwMode="auto">
          <a:xfrm>
            <a:off x="3357563" y="3786188"/>
            <a:ext cx="71437" cy="7143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3500438" y="3643313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</a:p>
        </p:txBody>
      </p:sp>
      <p:cxnSp>
        <p:nvCxnSpPr>
          <p:cNvPr id="20" name="Прямая соединительная линия 19"/>
          <p:cNvCxnSpPr>
            <a:stCxn id="17" idx="1"/>
          </p:cNvCxnSpPr>
          <p:nvPr/>
        </p:nvCxnSpPr>
        <p:spPr bwMode="auto">
          <a:xfrm rot="16200000" flipV="1">
            <a:off x="2607469" y="3036094"/>
            <a:ext cx="11112" cy="151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7" idx="1"/>
          </p:cNvCxnSpPr>
          <p:nvPr/>
        </p:nvCxnSpPr>
        <p:spPr bwMode="auto">
          <a:xfrm rot="16200000" flipV="1">
            <a:off x="2964657" y="3393281"/>
            <a:ext cx="11112" cy="796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 bwMode="auto">
          <a:xfrm>
            <a:off x="2571750" y="3786188"/>
            <a:ext cx="71438" cy="7143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12" name="TextBox 25"/>
          <p:cNvSpPr txBox="1">
            <a:spLocks noChangeArrowheads="1"/>
          </p:cNvSpPr>
          <p:nvPr/>
        </p:nvSpPr>
        <p:spPr bwMode="auto">
          <a:xfrm>
            <a:off x="2286000" y="34290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К</a:t>
            </a:r>
            <a:r>
              <a:rPr lang="ru-RU" sz="1400" b="1"/>
              <a:t>1</a:t>
            </a:r>
            <a:endParaRPr lang="ru-RU" b="1"/>
          </a:p>
        </p:txBody>
      </p:sp>
      <p:sp>
        <p:nvSpPr>
          <p:cNvPr id="8213" name="TextBox 26"/>
          <p:cNvSpPr txBox="1">
            <a:spLocks noChangeArrowheads="1"/>
          </p:cNvSpPr>
          <p:nvPr/>
        </p:nvSpPr>
        <p:spPr bwMode="auto">
          <a:xfrm>
            <a:off x="4572000" y="2286000"/>
            <a:ext cx="40719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Из точки К влево провести горизонтальную линию, отложить на ней 7 см и поставить точку К</a:t>
            </a:r>
            <a:r>
              <a:rPr lang="ru-RU" sz="1400" b="1"/>
              <a:t>1</a:t>
            </a:r>
            <a:r>
              <a:rPr lang="ru-RU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2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300663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78"/>
          <p:cNvGrpSpPr>
            <a:grpSpLocks/>
          </p:cNvGrpSpPr>
          <p:nvPr/>
        </p:nvGrpSpPr>
        <p:grpSpPr bwMode="auto">
          <a:xfrm>
            <a:off x="357188" y="1071563"/>
            <a:ext cx="3786187" cy="5572125"/>
            <a:chOff x="357158" y="1071522"/>
            <a:chExt cx="3786218" cy="5571604"/>
          </a:xfrm>
        </p:grpSpPr>
        <p:grpSp>
          <p:nvGrpSpPr>
            <p:cNvPr id="3" name="Группа 33"/>
            <p:cNvGrpSpPr>
              <a:grpSpLocks/>
            </p:cNvGrpSpPr>
            <p:nvPr/>
          </p:nvGrpSpPr>
          <p:grpSpPr bwMode="auto">
            <a:xfrm>
              <a:off x="357158" y="1071522"/>
              <a:ext cx="3786218" cy="5571604"/>
              <a:chOff x="214282" y="1071522"/>
              <a:chExt cx="3786218" cy="5571604"/>
            </a:xfrm>
          </p:grpSpPr>
          <p:sp>
            <p:nvSpPr>
              <p:cNvPr id="35" name="Прямоугольник 34"/>
              <p:cNvSpPr/>
              <p:nvPr/>
            </p:nvSpPr>
            <p:spPr bwMode="auto">
              <a:xfrm>
                <a:off x="285720" y="1071522"/>
                <a:ext cx="3571904" cy="557160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6" name="Прямая соединительная линия 35"/>
              <p:cNvCxnSpPr>
                <a:stCxn id="9239" idx="1"/>
                <a:endCxn id="9238" idx="1"/>
              </p:cNvCxnSpPr>
              <p:nvPr/>
            </p:nvCxnSpPr>
            <p:spPr bwMode="auto">
              <a:xfrm rot="10800000" flipV="1">
                <a:off x="3357558" y="3185874"/>
                <a:ext cx="0" cy="314295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 bwMode="auto">
              <a:xfrm rot="10800000">
                <a:off x="500034" y="3143015"/>
                <a:ext cx="285752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38" name="TextBox 18"/>
              <p:cNvSpPr txBox="1">
                <a:spLocks noChangeArrowheads="1"/>
              </p:cNvSpPr>
              <p:nvPr/>
            </p:nvSpPr>
            <p:spPr bwMode="auto">
              <a:xfrm>
                <a:off x="3357532" y="6143608"/>
                <a:ext cx="500063" cy="369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Н</a:t>
                </a:r>
              </a:p>
            </p:txBody>
          </p:sp>
          <p:sp>
            <p:nvSpPr>
              <p:cNvPr id="9239" name="TextBox 38"/>
              <p:cNvSpPr txBox="1">
                <a:spLocks noChangeArrowheads="1"/>
              </p:cNvSpPr>
              <p:nvPr/>
            </p:nvSpPr>
            <p:spPr bwMode="auto">
              <a:xfrm>
                <a:off x="3357563" y="3000375"/>
                <a:ext cx="642937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Т</a:t>
                </a:r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 bwMode="auto">
              <a:xfrm rot="10800000">
                <a:off x="500034" y="6285971"/>
                <a:ext cx="285752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1" name="TextBox 25"/>
              <p:cNvSpPr txBox="1">
                <a:spLocks noChangeArrowheads="1"/>
              </p:cNvSpPr>
              <p:nvPr/>
            </p:nvSpPr>
            <p:spPr bwMode="auto">
              <a:xfrm>
                <a:off x="214282" y="2714620"/>
                <a:ext cx="642938" cy="369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Т</a:t>
                </a:r>
                <a:r>
                  <a:rPr lang="ru-RU" sz="1400" b="1"/>
                  <a:t>1</a:t>
                </a:r>
                <a:endParaRPr lang="ru-RU" sz="1400"/>
              </a:p>
            </p:txBody>
          </p:sp>
          <p:sp>
            <p:nvSpPr>
              <p:cNvPr id="9242" name="TextBox 27"/>
              <p:cNvSpPr txBox="1">
                <a:spLocks noChangeArrowheads="1"/>
              </p:cNvSpPr>
              <p:nvPr/>
            </p:nvSpPr>
            <p:spPr bwMode="auto">
              <a:xfrm>
                <a:off x="357158" y="6215082"/>
                <a:ext cx="500063" cy="369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Н</a:t>
                </a:r>
                <a:r>
                  <a:rPr lang="ru-RU" sz="1400" b="1"/>
                  <a:t>1</a:t>
                </a:r>
                <a:endParaRPr lang="ru-RU" sz="1400"/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-1070650" y="4713699"/>
                <a:ext cx="3142956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Овал 47"/>
              <p:cNvSpPr/>
              <p:nvPr/>
            </p:nvSpPr>
            <p:spPr>
              <a:xfrm>
                <a:off x="3357558" y="3785893"/>
                <a:ext cx="71438" cy="7143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245" name="TextBox 48"/>
              <p:cNvSpPr txBox="1">
                <a:spLocks noChangeArrowheads="1"/>
              </p:cNvSpPr>
              <p:nvPr/>
            </p:nvSpPr>
            <p:spPr bwMode="auto">
              <a:xfrm>
                <a:off x="3500430" y="364331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К</a:t>
                </a:r>
              </a:p>
            </p:txBody>
          </p:sp>
          <p:cxnSp>
            <p:nvCxnSpPr>
              <p:cNvPr id="51" name="Прямая соединительная линия 50"/>
              <p:cNvCxnSpPr>
                <a:stCxn id="48" idx="1"/>
              </p:cNvCxnSpPr>
              <p:nvPr/>
            </p:nvCxnSpPr>
            <p:spPr>
              <a:xfrm rot="16200000" flipV="1">
                <a:off x="2964649" y="3392982"/>
                <a:ext cx="11111" cy="7969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47" name="TextBox 52"/>
              <p:cNvSpPr txBox="1">
                <a:spLocks noChangeArrowheads="1"/>
              </p:cNvSpPr>
              <p:nvPr/>
            </p:nvSpPr>
            <p:spPr bwMode="auto">
              <a:xfrm>
                <a:off x="2357422" y="3357562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К</a:t>
                </a:r>
                <a:r>
                  <a:rPr lang="ru-RU" sz="1400" b="1"/>
                  <a:t>1</a:t>
                </a:r>
                <a:endParaRPr lang="ru-RU" b="1"/>
              </a:p>
            </p:txBody>
          </p:sp>
        </p:grpSp>
        <p:cxnSp>
          <p:nvCxnSpPr>
            <p:cNvPr id="58" name="Прямая соединительная линия 57"/>
            <p:cNvCxnSpPr/>
            <p:nvPr/>
          </p:nvCxnSpPr>
          <p:spPr>
            <a:xfrm rot="10800000">
              <a:off x="1571605" y="3785893"/>
              <a:ext cx="1177935" cy="126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2178089" y="4322418"/>
              <a:ext cx="1071463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3" name="TextBox 75"/>
            <p:cNvSpPr txBox="1">
              <a:spLocks noChangeArrowheads="1"/>
            </p:cNvSpPr>
            <p:nvPr/>
          </p:nvSpPr>
          <p:spPr bwMode="auto">
            <a:xfrm>
              <a:off x="1357290" y="342900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К</a:t>
              </a:r>
              <a:r>
                <a:rPr lang="ru-RU" sz="1400" b="1"/>
                <a:t>3</a:t>
              </a:r>
              <a:endParaRPr lang="ru-RU" b="1"/>
            </a:p>
          </p:txBody>
        </p:sp>
        <p:sp>
          <p:nvSpPr>
            <p:cNvPr id="9234" name="TextBox 76"/>
            <p:cNvSpPr txBox="1">
              <a:spLocks noChangeArrowheads="1"/>
            </p:cNvSpPr>
            <p:nvPr/>
          </p:nvSpPr>
          <p:spPr bwMode="auto">
            <a:xfrm>
              <a:off x="2714612" y="450057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К</a:t>
              </a:r>
              <a:r>
                <a:rPr lang="ru-RU" sz="1400" b="1"/>
                <a:t>2</a:t>
              </a:r>
              <a:endParaRPr lang="ru-RU" b="1"/>
            </a:p>
          </p:txBody>
        </p:sp>
      </p:grpSp>
      <p:sp>
        <p:nvSpPr>
          <p:cNvPr id="9223" name="TextBox 77"/>
          <p:cNvSpPr txBox="1">
            <a:spLocks noChangeArrowheads="1"/>
          </p:cNvSpPr>
          <p:nvPr/>
        </p:nvSpPr>
        <p:spPr bwMode="auto">
          <a:xfrm>
            <a:off x="4643438" y="2286000"/>
            <a:ext cx="4071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Из точки К</a:t>
            </a:r>
            <a:r>
              <a:rPr lang="ru-RU" sz="1400" b="1"/>
              <a:t>1</a:t>
            </a:r>
            <a:r>
              <a:rPr lang="ru-RU" sz="2400" b="1"/>
              <a:t> вниз и влево отложить по 15 см и поставить точки К</a:t>
            </a:r>
            <a:r>
              <a:rPr lang="ru-RU" sz="1400" b="1"/>
              <a:t>2 </a:t>
            </a:r>
            <a:r>
              <a:rPr lang="ru-RU" sz="2400" b="1"/>
              <a:t>и К</a:t>
            </a:r>
            <a:r>
              <a:rPr lang="ru-RU" sz="1400" b="1"/>
              <a:t>3</a:t>
            </a:r>
            <a:r>
              <a:rPr lang="ru-RU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9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300663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285750" y="928688"/>
            <a:ext cx="3786188" cy="5584825"/>
            <a:chOff x="357158" y="1000108"/>
            <a:chExt cx="3786209" cy="5584303"/>
          </a:xfrm>
        </p:grpSpPr>
        <p:grpSp>
          <p:nvGrpSpPr>
            <p:cNvPr id="3" name="Группа 16"/>
            <p:cNvGrpSpPr>
              <a:grpSpLocks/>
            </p:cNvGrpSpPr>
            <p:nvPr/>
          </p:nvGrpSpPr>
          <p:grpSpPr bwMode="auto">
            <a:xfrm>
              <a:off x="357158" y="1000108"/>
              <a:ext cx="3786209" cy="5584303"/>
              <a:chOff x="357158" y="1000108"/>
              <a:chExt cx="3786209" cy="5584303"/>
            </a:xfrm>
          </p:grpSpPr>
          <p:grpSp>
            <p:nvGrpSpPr>
              <p:cNvPr id="4" name="Группа 1"/>
              <p:cNvGrpSpPr>
                <a:grpSpLocks/>
              </p:cNvGrpSpPr>
              <p:nvPr/>
            </p:nvGrpSpPr>
            <p:grpSpPr bwMode="auto">
              <a:xfrm>
                <a:off x="357158" y="1000108"/>
                <a:ext cx="3786209" cy="5584303"/>
                <a:chOff x="357158" y="1000108"/>
                <a:chExt cx="3786209" cy="5584303"/>
              </a:xfrm>
            </p:grpSpPr>
            <p:grpSp>
              <p:nvGrpSpPr>
                <p:cNvPr id="5" name="Группа 33"/>
                <p:cNvGrpSpPr>
                  <a:grpSpLocks/>
                </p:cNvGrpSpPr>
                <p:nvPr/>
              </p:nvGrpSpPr>
              <p:grpSpPr bwMode="auto">
                <a:xfrm>
                  <a:off x="357158" y="1000108"/>
                  <a:ext cx="3786209" cy="5584303"/>
                  <a:chOff x="214282" y="1000108"/>
                  <a:chExt cx="3786209" cy="5584303"/>
                </a:xfrm>
              </p:grpSpPr>
              <p:sp>
                <p:nvSpPr>
                  <p:cNvPr id="30" name="Прямоугольник 29"/>
                  <p:cNvSpPr/>
                  <p:nvPr/>
                </p:nvSpPr>
                <p:spPr bwMode="auto">
                  <a:xfrm>
                    <a:off x="285720" y="1000108"/>
                    <a:ext cx="3571895" cy="5571604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cxnSp>
                <p:nvCxnSpPr>
                  <p:cNvPr id="31" name="Прямая соединительная линия 30"/>
                  <p:cNvCxnSpPr>
                    <a:stCxn id="11295" idx="1"/>
                    <a:endCxn id="11294" idx="1"/>
                  </p:cNvCxnSpPr>
                  <p:nvPr/>
                </p:nvCxnSpPr>
                <p:spPr bwMode="auto">
                  <a:xfrm rot="10800000" flipV="1">
                    <a:off x="3357549" y="3114460"/>
                    <a:ext cx="0" cy="32143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 bwMode="auto">
                  <a:xfrm rot="10800000">
                    <a:off x="500034" y="3143033"/>
                    <a:ext cx="2857516" cy="15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94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32" y="6143608"/>
                    <a:ext cx="500063" cy="369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Н</a:t>
                    </a:r>
                  </a:p>
                </p:txBody>
              </p:sp>
              <p:sp>
                <p:nvSpPr>
                  <p:cNvPr id="11295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54" y="2928934"/>
                    <a:ext cx="642937" cy="3698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Т</a:t>
                    </a:r>
                  </a:p>
                </p:txBody>
              </p:sp>
              <p:cxnSp>
                <p:nvCxnSpPr>
                  <p:cNvPr id="35" name="Прямая соединительная линия 34"/>
                  <p:cNvCxnSpPr/>
                  <p:nvPr/>
                </p:nvCxnSpPr>
                <p:spPr bwMode="auto">
                  <a:xfrm rot="10800000">
                    <a:off x="500034" y="6285989"/>
                    <a:ext cx="2857516" cy="15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97" name="Text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282" y="2714620"/>
                    <a:ext cx="642938" cy="369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Т</a:t>
                    </a:r>
                    <a:r>
                      <a:rPr lang="ru-RU" sz="1200" b="1"/>
                      <a:t>1</a:t>
                    </a:r>
                    <a:endParaRPr lang="ru-RU" b="1"/>
                  </a:p>
                </p:txBody>
              </p:sp>
              <p:sp>
                <p:nvSpPr>
                  <p:cNvPr id="11298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58" y="6215082"/>
                    <a:ext cx="500063" cy="3693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Н</a:t>
                    </a:r>
                    <a:r>
                      <a:rPr lang="ru-RU" sz="1200" b="1"/>
                      <a:t>1</a:t>
                    </a:r>
                    <a:endParaRPr lang="ru-RU" b="1"/>
                  </a:p>
                </p:txBody>
              </p: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rot="5400000">
                    <a:off x="-1070651" y="4713717"/>
                    <a:ext cx="3142956" cy="158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00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54" y="3643314"/>
                    <a:ext cx="357190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</a:p>
                </p:txBody>
              </p: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rot="16200000" flipV="1">
                    <a:off x="2964642" y="3393001"/>
                    <a:ext cx="11112" cy="7969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02" name="Text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7422" y="3357562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1</a:t>
                    </a:r>
                    <a:endParaRPr lang="ru-RU" b="1"/>
                  </a:p>
                </p:txBody>
              </p:sp>
            </p:grp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0800000">
                  <a:off x="1571603" y="3785910"/>
                  <a:ext cx="1179519" cy="1269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>
                  <a:off x="2179672" y="4322434"/>
                  <a:ext cx="1071462" cy="15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89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357290" y="3357562"/>
                  <a:ext cx="5000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b="1"/>
                    <a:t>К</a:t>
                  </a:r>
                  <a:r>
                    <a:rPr lang="ru-RU" sz="1400" b="1"/>
                    <a:t>3</a:t>
                  </a:r>
                  <a:endParaRPr lang="ru-RU" b="1"/>
                </a:p>
              </p:txBody>
            </p:sp>
            <p:sp>
              <p:nvSpPr>
                <p:cNvPr id="11290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2714612" y="4643446"/>
                  <a:ext cx="5000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b="1"/>
                    <a:t>К</a:t>
                  </a:r>
                  <a:r>
                    <a:rPr lang="ru-RU" sz="1400" b="1"/>
                    <a:t>2</a:t>
                  </a:r>
                  <a:endParaRPr lang="ru-RU" b="1"/>
                </a:p>
              </p:txBody>
            </p:sp>
          </p:grp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036665" y="4320848"/>
                <a:ext cx="1071463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10800000">
                <a:off x="1571603" y="4857372"/>
                <a:ext cx="1143006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85" name="TextBox 23"/>
              <p:cNvSpPr txBox="1">
                <a:spLocks noChangeArrowheads="1"/>
              </p:cNvSpPr>
              <p:nvPr/>
            </p:nvSpPr>
            <p:spPr bwMode="auto">
              <a:xfrm>
                <a:off x="1071538" y="464344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К</a:t>
                </a:r>
                <a:r>
                  <a:rPr lang="ru-RU" sz="1400" b="1"/>
                  <a:t>4</a:t>
                </a:r>
                <a:endParaRPr lang="ru-RU" b="1"/>
              </a:p>
            </p:txBody>
          </p:sp>
        </p:grpSp>
        <p:cxnSp>
          <p:nvCxnSpPr>
            <p:cNvPr id="17" name="Прямая соединительная линия 16"/>
            <p:cNvCxnSpPr>
              <a:stCxn id="11295" idx="1"/>
            </p:cNvCxnSpPr>
            <p:nvPr/>
          </p:nvCxnSpPr>
          <p:spPr>
            <a:xfrm rot="10800000">
              <a:off x="3500425" y="1571555"/>
              <a:ext cx="0" cy="15429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0" name="TextBox 18"/>
            <p:cNvSpPr txBox="1">
              <a:spLocks noChangeArrowheads="1"/>
            </p:cNvSpPr>
            <p:nvPr/>
          </p:nvSpPr>
          <p:spPr bwMode="auto">
            <a:xfrm>
              <a:off x="3500430" y="121442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Г</a:t>
              </a: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00425" y="1571555"/>
              <a:ext cx="71438" cy="4603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1271" name="TextBox 45"/>
          <p:cNvSpPr txBox="1">
            <a:spLocks noChangeArrowheads="1"/>
          </p:cNvSpPr>
          <p:nvPr/>
        </p:nvSpPr>
        <p:spPr bwMode="auto">
          <a:xfrm>
            <a:off x="4357688" y="1285875"/>
            <a:ext cx="4357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Через точку Т вверх продлить прямую линию и отложить на неё 14 см. Поставить точку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3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157788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46"/>
          <p:cNvGrpSpPr>
            <a:grpSpLocks/>
          </p:cNvGrpSpPr>
          <p:nvPr/>
        </p:nvGrpSpPr>
        <p:grpSpPr bwMode="auto">
          <a:xfrm>
            <a:off x="285750" y="928688"/>
            <a:ext cx="3786188" cy="5584825"/>
            <a:chOff x="285720" y="928670"/>
            <a:chExt cx="3786209" cy="5584303"/>
          </a:xfrm>
        </p:grpSpPr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285720" y="928670"/>
              <a:ext cx="3786209" cy="5584303"/>
              <a:chOff x="357158" y="1000108"/>
              <a:chExt cx="3786209" cy="5584303"/>
            </a:xfrm>
          </p:grpSpPr>
          <p:grpSp>
            <p:nvGrpSpPr>
              <p:cNvPr id="4" name="Группа 16"/>
              <p:cNvGrpSpPr>
                <a:grpSpLocks/>
              </p:cNvGrpSpPr>
              <p:nvPr/>
            </p:nvGrpSpPr>
            <p:grpSpPr bwMode="auto">
              <a:xfrm>
                <a:off x="357158" y="1000108"/>
                <a:ext cx="3786209" cy="5584303"/>
                <a:chOff x="357158" y="1000108"/>
                <a:chExt cx="3786209" cy="5584303"/>
              </a:xfrm>
            </p:grpSpPr>
            <p:grpSp>
              <p:nvGrpSpPr>
                <p:cNvPr id="5" name="Группа 1"/>
                <p:cNvGrpSpPr>
                  <a:grpSpLocks/>
                </p:cNvGrpSpPr>
                <p:nvPr/>
              </p:nvGrpSpPr>
              <p:grpSpPr bwMode="auto">
                <a:xfrm>
                  <a:off x="357158" y="1000108"/>
                  <a:ext cx="3786209" cy="5584303"/>
                  <a:chOff x="357158" y="1000108"/>
                  <a:chExt cx="3786209" cy="5584303"/>
                </a:xfrm>
              </p:grpSpPr>
              <p:grpSp>
                <p:nvGrpSpPr>
                  <p:cNvPr id="6" name="Группа 33"/>
                  <p:cNvGrpSpPr>
                    <a:grpSpLocks/>
                  </p:cNvGrpSpPr>
                  <p:nvPr/>
                </p:nvGrpSpPr>
                <p:grpSpPr bwMode="auto">
                  <a:xfrm>
                    <a:off x="357158" y="1000108"/>
                    <a:ext cx="3786209" cy="5584303"/>
                    <a:chOff x="214282" y="1000108"/>
                    <a:chExt cx="3786209" cy="5584303"/>
                  </a:xfrm>
                </p:grpSpPr>
                <p:sp>
                  <p:nvSpPr>
                    <p:cNvPr id="30" name="Прямоугольник 29"/>
                    <p:cNvSpPr/>
                    <p:nvPr/>
                  </p:nvSpPr>
                  <p:spPr bwMode="auto">
                    <a:xfrm>
                      <a:off x="285720" y="1000108"/>
                      <a:ext cx="3571895" cy="5571604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/>
                    </a:p>
                  </p:txBody>
                </p:sp>
                <p:cxnSp>
                  <p:nvCxnSpPr>
                    <p:cNvPr id="31" name="Прямая соединительная линия 30"/>
                    <p:cNvCxnSpPr>
                      <a:stCxn id="12323" idx="1"/>
                      <a:endCxn id="12322" idx="1"/>
                    </p:cNvCxnSpPr>
                    <p:nvPr/>
                  </p:nvCxnSpPr>
                  <p:spPr bwMode="auto">
                    <a:xfrm rot="10800000" flipV="1">
                      <a:off x="3357549" y="3114460"/>
                      <a:ext cx="0" cy="321438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 bwMode="auto">
                    <a:xfrm rot="10800000">
                      <a:off x="500034" y="3143033"/>
                      <a:ext cx="2857516" cy="158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22" name="Text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32" y="6143608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</a:p>
                  </p:txBody>
                </p:sp>
                <p:sp>
                  <p:nvSpPr>
                    <p:cNvPr id="12323" name="Text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2928934"/>
                      <a:ext cx="642937" cy="3698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</a:p>
                  </p:txBody>
                </p:sp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 bwMode="auto">
                    <a:xfrm rot="10800000">
                      <a:off x="500034" y="6285989"/>
                      <a:ext cx="2857516" cy="1587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25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4282" y="2714620"/>
                      <a:ext cx="642938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  <a:r>
                        <a:rPr lang="ru-RU" sz="1200" b="1"/>
                        <a:t>1</a:t>
                      </a:r>
                      <a:endParaRPr lang="ru-RU" b="1"/>
                    </a:p>
                  </p:txBody>
                </p:sp>
                <p:sp>
                  <p:nvSpPr>
                    <p:cNvPr id="12326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7158" y="6215082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  <a:r>
                        <a:rPr lang="ru-RU" sz="1200" b="1"/>
                        <a:t>1</a:t>
                      </a:r>
                      <a:endParaRPr lang="ru-RU" b="1"/>
                    </a:p>
                  </p:txBody>
                </p: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 rot="5400000">
                      <a:off x="-1070651" y="4713717"/>
                      <a:ext cx="314295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28" name="Text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3643314"/>
                      <a:ext cx="357190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</a:p>
                  </p:txBody>
                </p:sp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 rot="16200000" flipV="1">
                      <a:off x="2964642" y="3393001"/>
                      <a:ext cx="11112" cy="7969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30" name="Text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57422" y="3357562"/>
                      <a:ext cx="500066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</p:grp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 rot="10800000">
                    <a:off x="1571603" y="3785910"/>
                    <a:ext cx="1179519" cy="1269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Прямая соединительная линия 26"/>
                  <p:cNvCxnSpPr/>
                  <p:nvPr/>
                </p:nvCxnSpPr>
                <p:spPr>
                  <a:xfrm rot="5400000">
                    <a:off x="2179672" y="4322434"/>
                    <a:ext cx="1071462" cy="15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17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7290" y="3357562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3</a:t>
                    </a:r>
                    <a:endParaRPr lang="ru-RU" b="1"/>
                  </a:p>
                </p:txBody>
              </p:sp>
              <p:sp>
                <p:nvSpPr>
                  <p:cNvPr id="12318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4612" y="4643446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2</a:t>
                    </a:r>
                    <a:endParaRPr lang="ru-RU" b="1"/>
                  </a:p>
                </p:txBody>
              </p:sp>
            </p:grp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1036665" y="4320848"/>
                  <a:ext cx="1071463" cy="15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10800000">
                  <a:off x="1571603" y="4857372"/>
                  <a:ext cx="1143006" cy="15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13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071538" y="4643446"/>
                  <a:ext cx="5000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b="1"/>
                    <a:t>К</a:t>
                  </a:r>
                  <a:r>
                    <a:rPr lang="ru-RU" sz="1400" b="1"/>
                    <a:t>4</a:t>
                  </a:r>
                  <a:endParaRPr lang="ru-RU" b="1"/>
                </a:p>
              </p:txBody>
            </p:sp>
          </p:grpSp>
          <p:cxnSp>
            <p:nvCxnSpPr>
              <p:cNvPr id="17" name="Прямая соединительная линия 16"/>
              <p:cNvCxnSpPr>
                <a:stCxn id="12323" idx="1"/>
              </p:cNvCxnSpPr>
              <p:nvPr/>
            </p:nvCxnSpPr>
            <p:spPr>
              <a:xfrm rot="10800000">
                <a:off x="3500425" y="1571555"/>
                <a:ext cx="0" cy="15429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08" name="TextBox 18"/>
              <p:cNvSpPr txBox="1">
                <a:spLocks noChangeArrowheads="1"/>
              </p:cNvSpPr>
              <p:nvPr/>
            </p:nvSpPr>
            <p:spPr bwMode="auto">
              <a:xfrm>
                <a:off x="3500430" y="1214422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Г</a:t>
                </a:r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3500425" y="1571555"/>
                <a:ext cx="71438" cy="4603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cxnSp>
          <p:nvCxnSpPr>
            <p:cNvPr id="43" name="Прямая соединительная линия 42"/>
            <p:cNvCxnSpPr>
              <a:stCxn id="20" idx="1"/>
            </p:cNvCxnSpPr>
            <p:nvPr/>
          </p:nvCxnSpPr>
          <p:spPr>
            <a:xfrm rot="16200000" flipV="1">
              <a:off x="3002742" y="1069107"/>
              <a:ext cx="6349" cy="8683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TextBox 43"/>
            <p:cNvSpPr txBox="1">
              <a:spLocks noChangeArrowheads="1"/>
            </p:cNvSpPr>
            <p:nvPr/>
          </p:nvSpPr>
          <p:spPr bwMode="auto">
            <a:xfrm flipH="1">
              <a:off x="2357421" y="1071546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Г</a:t>
              </a:r>
              <a:r>
                <a:rPr lang="ru-RU" sz="1400" b="1"/>
                <a:t>1</a:t>
              </a:r>
              <a:endParaRPr lang="ru-RU" b="1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2571733" y="1428685"/>
              <a:ext cx="71438" cy="4603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2295" name="TextBox 45"/>
          <p:cNvSpPr txBox="1">
            <a:spLocks noChangeArrowheads="1"/>
          </p:cNvSpPr>
          <p:nvPr/>
        </p:nvSpPr>
        <p:spPr bwMode="auto">
          <a:xfrm>
            <a:off x="4357688" y="2000250"/>
            <a:ext cx="4357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Из точки Г влево провести горизонтальную линию и </a:t>
            </a:r>
          </a:p>
          <a:p>
            <a:r>
              <a:rPr lang="ru-RU" sz="2400" b="1"/>
              <a:t>Отложить на ней 7 см. Поставить точку Г</a:t>
            </a:r>
            <a:r>
              <a:rPr lang="ru-RU" sz="1400" b="1"/>
              <a:t>1</a:t>
            </a:r>
            <a:r>
              <a:rPr lang="ru-RU" sz="2400" b="1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Физ.минутка.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Поочередно смотреть на красный, желтый и  зеленый цвет с продолжительностью в одну минуту. </a:t>
            </a:r>
          </a:p>
          <a:p>
            <a:r>
              <a:rPr lang="ru-RU" dirty="0" smtClean="0"/>
              <a:t> Переходя от одного цвета к другому  глаза необходимо закрывать на 1-ну минуту.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07249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 </a:t>
            </a:r>
          </a:p>
          <a:p>
            <a:r>
              <a:rPr lang="ru-RU" sz="3600" b="1" dirty="0" smtClean="0"/>
              <a:t>Цель урока: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-  ЗНАКОМСТВО С ПРИЕМАМИ ХУДОЖЕСТВЕННОГО КОНСТРУИРОВАНИЯ;</a:t>
            </a:r>
          </a:p>
          <a:p>
            <a:endParaRPr lang="ru-RU" sz="3600" b="1" dirty="0"/>
          </a:p>
          <a:p>
            <a:r>
              <a:rPr lang="ru-RU" sz="3600" b="1" dirty="0" smtClean="0"/>
              <a:t> - ФОРМИРОВАНИЕ НАВЫКОВ ПО РАСЧЕТУ   ПОСТРОЕНИЯ ЧЕРТЕЖА ФАРТУКА.</a:t>
            </a:r>
          </a:p>
          <a:p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843808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0"/>
            <a:ext cx="2715214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0"/>
            <a:ext cx="2843808" cy="685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6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229225"/>
            <a:ext cx="9429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5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157788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285750" y="857250"/>
            <a:ext cx="3786188" cy="5584825"/>
            <a:chOff x="285720" y="857232"/>
            <a:chExt cx="3786209" cy="5584303"/>
          </a:xfrm>
        </p:grpSpPr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285720" y="857232"/>
              <a:ext cx="3786209" cy="5584303"/>
              <a:chOff x="357158" y="1000108"/>
              <a:chExt cx="3786209" cy="5584303"/>
            </a:xfrm>
          </p:grpSpPr>
          <p:grpSp>
            <p:nvGrpSpPr>
              <p:cNvPr id="5" name="Группа 16"/>
              <p:cNvGrpSpPr>
                <a:grpSpLocks/>
              </p:cNvGrpSpPr>
              <p:nvPr/>
            </p:nvGrpSpPr>
            <p:grpSpPr bwMode="auto">
              <a:xfrm>
                <a:off x="357158" y="1000108"/>
                <a:ext cx="3786209" cy="5584303"/>
                <a:chOff x="357158" y="1000108"/>
                <a:chExt cx="3786209" cy="5584303"/>
              </a:xfrm>
            </p:grpSpPr>
            <p:grpSp>
              <p:nvGrpSpPr>
                <p:cNvPr id="7" name="Группа 1"/>
                <p:cNvGrpSpPr>
                  <a:grpSpLocks/>
                </p:cNvGrpSpPr>
                <p:nvPr/>
              </p:nvGrpSpPr>
              <p:grpSpPr bwMode="auto">
                <a:xfrm>
                  <a:off x="357158" y="1000108"/>
                  <a:ext cx="3786209" cy="5584303"/>
                  <a:chOff x="357158" y="1000108"/>
                  <a:chExt cx="3786209" cy="5584303"/>
                </a:xfrm>
              </p:grpSpPr>
              <p:grpSp>
                <p:nvGrpSpPr>
                  <p:cNvPr id="9" name="Группа 33"/>
                  <p:cNvGrpSpPr>
                    <a:grpSpLocks/>
                  </p:cNvGrpSpPr>
                  <p:nvPr/>
                </p:nvGrpSpPr>
                <p:grpSpPr bwMode="auto">
                  <a:xfrm>
                    <a:off x="357158" y="1000108"/>
                    <a:ext cx="3786209" cy="5584303"/>
                    <a:chOff x="214282" y="1000108"/>
                    <a:chExt cx="3786209" cy="5584303"/>
                  </a:xfrm>
                </p:grpSpPr>
                <p:sp>
                  <p:nvSpPr>
                    <p:cNvPr id="20" name="Прямоугольник 19"/>
                    <p:cNvSpPr/>
                    <p:nvPr/>
                  </p:nvSpPr>
                  <p:spPr bwMode="auto">
                    <a:xfrm>
                      <a:off x="285720" y="1000108"/>
                      <a:ext cx="3571895" cy="5571604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/>
                    </a:p>
                  </p:txBody>
                </p:sp>
                <p:cxnSp>
                  <p:nvCxnSpPr>
                    <p:cNvPr id="21" name="Прямая соединительная линия 20"/>
                    <p:cNvCxnSpPr>
                      <a:stCxn id="13350" idx="1"/>
                      <a:endCxn id="13349" idx="1"/>
                    </p:cNvCxnSpPr>
                    <p:nvPr/>
                  </p:nvCxnSpPr>
                  <p:spPr bwMode="auto">
                    <a:xfrm rot="10800000" flipV="1">
                      <a:off x="3357549" y="3114460"/>
                      <a:ext cx="0" cy="32143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 bwMode="auto">
                    <a:xfrm rot="10800000">
                      <a:off x="500034" y="3143033"/>
                      <a:ext cx="285751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49" name="Text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32" y="6143608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</a:p>
                  </p:txBody>
                </p:sp>
                <p:sp>
                  <p:nvSpPr>
                    <p:cNvPr id="13350" name="Text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2928934"/>
                      <a:ext cx="642937" cy="3698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</a:p>
                  </p:txBody>
                </p: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 bwMode="auto">
                    <a:xfrm rot="10800000">
                      <a:off x="500034" y="6285989"/>
                      <a:ext cx="285751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52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4282" y="2714620"/>
                      <a:ext cx="642938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  <p:sp>
                  <p:nvSpPr>
                    <p:cNvPr id="13353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7158" y="6215082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 rot="5400000">
                      <a:off x="-1070651" y="4713717"/>
                      <a:ext cx="3142956" cy="1588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55" name="Text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3643314"/>
                      <a:ext cx="357190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</a:p>
                  </p:txBody>
                </p:sp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 rot="16200000" flipV="1">
                      <a:off x="2964643" y="3393001"/>
                      <a:ext cx="11111" cy="7969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357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57422" y="3357562"/>
                      <a:ext cx="500066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</p:grp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 rot="10800000">
                    <a:off x="1571603" y="3785911"/>
                    <a:ext cx="1179519" cy="1269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2179671" y="4322435"/>
                    <a:ext cx="1071463" cy="15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344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7290" y="3357562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3</a:t>
                    </a:r>
                    <a:endParaRPr lang="ru-RU" b="1"/>
                  </a:p>
                </p:txBody>
              </p:sp>
              <p:sp>
                <p:nvSpPr>
                  <p:cNvPr id="13345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4612" y="4643446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2</a:t>
                    </a:r>
                    <a:endParaRPr lang="ru-RU" b="1"/>
                  </a:p>
                </p:txBody>
              </p:sp>
            </p:grp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1036666" y="4320848"/>
                  <a:ext cx="1071462" cy="15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>
                  <a:off x="1571603" y="4857372"/>
                  <a:ext cx="1143006" cy="158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40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071538" y="4643446"/>
                  <a:ext cx="5000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b="1"/>
                    <a:t>К</a:t>
                  </a:r>
                  <a:r>
                    <a:rPr lang="ru-RU" sz="1400" b="1"/>
                    <a:t>4</a:t>
                  </a:r>
                  <a:endParaRPr lang="ru-RU" b="1"/>
                </a:p>
              </p:txBody>
            </p:sp>
          </p:grpSp>
          <p:cxnSp>
            <p:nvCxnSpPr>
              <p:cNvPr id="8" name="Прямая соединительная линия 7"/>
              <p:cNvCxnSpPr>
                <a:stCxn id="13350" idx="1"/>
              </p:cNvCxnSpPr>
              <p:nvPr/>
            </p:nvCxnSpPr>
            <p:spPr>
              <a:xfrm rot="10800000">
                <a:off x="3500425" y="1571555"/>
                <a:ext cx="0" cy="15429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36" name="TextBox 8"/>
              <p:cNvSpPr txBox="1">
                <a:spLocks noChangeArrowheads="1"/>
              </p:cNvSpPr>
              <p:nvPr/>
            </p:nvSpPr>
            <p:spPr bwMode="auto">
              <a:xfrm>
                <a:off x="3500430" y="1214422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Г</a:t>
                </a:r>
              </a:p>
            </p:txBody>
          </p:sp>
        </p:grpSp>
        <p:cxnSp>
          <p:nvCxnSpPr>
            <p:cNvPr id="4" name="Прямая соединительная линия 3"/>
            <p:cNvCxnSpPr/>
            <p:nvPr/>
          </p:nvCxnSpPr>
          <p:spPr>
            <a:xfrm rot="16200000" flipV="1">
              <a:off x="3002742" y="997669"/>
              <a:ext cx="6349" cy="8683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TextBox 4"/>
            <p:cNvSpPr txBox="1">
              <a:spLocks noChangeArrowheads="1"/>
            </p:cNvSpPr>
            <p:nvPr/>
          </p:nvSpPr>
          <p:spPr bwMode="auto">
            <a:xfrm flipH="1">
              <a:off x="2357421" y="1000108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Г</a:t>
              </a:r>
              <a:r>
                <a:rPr lang="ru-RU" sz="1400" b="1"/>
                <a:t>1</a:t>
              </a:r>
              <a:endParaRPr lang="ru-RU" b="1"/>
            </a:p>
          </p:txBody>
        </p:sp>
        <p:sp>
          <p:nvSpPr>
            <p:cNvPr id="6" name="Овал 5"/>
            <p:cNvSpPr/>
            <p:nvPr/>
          </p:nvSpPr>
          <p:spPr>
            <a:xfrm>
              <a:off x="2571733" y="2928726"/>
              <a:ext cx="71438" cy="4603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rot="16200000" flipV="1">
              <a:off x="3002742" y="2569147"/>
              <a:ext cx="6349" cy="86836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2" name="TextBox 34"/>
            <p:cNvSpPr txBox="1">
              <a:spLocks noChangeArrowheads="1"/>
            </p:cNvSpPr>
            <p:nvPr/>
          </p:nvSpPr>
          <p:spPr bwMode="auto">
            <a:xfrm>
              <a:off x="2071650" y="2571566"/>
              <a:ext cx="64293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</a:t>
              </a:r>
              <a:r>
                <a:rPr lang="ru-RU" sz="1400" b="1"/>
                <a:t>2</a:t>
              </a:r>
              <a:endParaRPr lang="ru-RU" b="1"/>
            </a:p>
          </p:txBody>
        </p:sp>
        <p:cxnSp>
          <p:nvCxnSpPr>
            <p:cNvPr id="37" name="Прямая соединительная линия 36"/>
            <p:cNvCxnSpPr>
              <a:endCxn id="6" idx="3"/>
            </p:cNvCxnSpPr>
            <p:nvPr/>
          </p:nvCxnSpPr>
          <p:spPr>
            <a:xfrm rot="16200000" flipH="1">
              <a:off x="1807424" y="2192988"/>
              <a:ext cx="1539731" cy="1111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20" name="TextBox 37"/>
          <p:cNvSpPr txBox="1">
            <a:spLocks noChangeArrowheads="1"/>
          </p:cNvSpPr>
          <p:nvPr/>
        </p:nvSpPr>
        <p:spPr bwMode="auto">
          <a:xfrm>
            <a:off x="4357688" y="2071688"/>
            <a:ext cx="4071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Из точки Т влево отложить 7 см и поставить точку Т</a:t>
            </a:r>
            <a:r>
              <a:rPr lang="ru-RU" sz="1400" b="1"/>
              <a:t>2</a:t>
            </a:r>
            <a:r>
              <a:rPr lang="ru-RU" sz="2400" b="1"/>
              <a:t>.</a:t>
            </a:r>
          </a:p>
          <a:p>
            <a:r>
              <a:rPr lang="ru-RU" sz="2400" b="1"/>
              <a:t>Соединить точки Г</a:t>
            </a:r>
            <a:r>
              <a:rPr lang="ru-RU" sz="1400" b="1"/>
              <a:t>1 </a:t>
            </a:r>
            <a:r>
              <a:rPr lang="ru-RU" sz="2400" b="1"/>
              <a:t>и  Т</a:t>
            </a:r>
            <a:r>
              <a:rPr lang="ru-RU" sz="1400" b="1"/>
              <a:t>2</a:t>
            </a:r>
            <a:r>
              <a:rPr lang="ru-RU" sz="2400" b="1"/>
              <a:t> прямой линией.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0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013325"/>
            <a:ext cx="9429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85750" y="857250"/>
            <a:ext cx="3786188" cy="5584825"/>
            <a:chOff x="285720" y="857232"/>
            <a:chExt cx="3786209" cy="5584303"/>
          </a:xfrm>
        </p:grpSpPr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285720" y="857232"/>
              <a:ext cx="3786209" cy="5584303"/>
              <a:chOff x="357158" y="1000108"/>
              <a:chExt cx="3786209" cy="5584303"/>
            </a:xfrm>
          </p:grpSpPr>
          <p:grpSp>
            <p:nvGrpSpPr>
              <p:cNvPr id="5" name="Группа 16"/>
              <p:cNvGrpSpPr>
                <a:grpSpLocks/>
              </p:cNvGrpSpPr>
              <p:nvPr/>
            </p:nvGrpSpPr>
            <p:grpSpPr bwMode="auto">
              <a:xfrm>
                <a:off x="357158" y="1000108"/>
                <a:ext cx="3786209" cy="5584303"/>
                <a:chOff x="357158" y="1000108"/>
                <a:chExt cx="3786209" cy="5584303"/>
              </a:xfrm>
            </p:grpSpPr>
            <p:grpSp>
              <p:nvGrpSpPr>
                <p:cNvPr id="6" name="Группа 1"/>
                <p:cNvGrpSpPr>
                  <a:grpSpLocks/>
                </p:cNvGrpSpPr>
                <p:nvPr/>
              </p:nvGrpSpPr>
              <p:grpSpPr bwMode="auto">
                <a:xfrm>
                  <a:off x="357158" y="1000108"/>
                  <a:ext cx="3786209" cy="5584303"/>
                  <a:chOff x="357158" y="1000108"/>
                  <a:chExt cx="3786209" cy="5584303"/>
                </a:xfrm>
              </p:grpSpPr>
              <p:grpSp>
                <p:nvGrpSpPr>
                  <p:cNvPr id="8" name="Группа 33"/>
                  <p:cNvGrpSpPr>
                    <a:grpSpLocks/>
                  </p:cNvGrpSpPr>
                  <p:nvPr/>
                </p:nvGrpSpPr>
                <p:grpSpPr bwMode="auto">
                  <a:xfrm>
                    <a:off x="357158" y="1000108"/>
                    <a:ext cx="3786209" cy="5584303"/>
                    <a:chOff x="214282" y="1000108"/>
                    <a:chExt cx="3786209" cy="5584303"/>
                  </a:xfrm>
                </p:grpSpPr>
                <p:sp>
                  <p:nvSpPr>
                    <p:cNvPr id="22" name="Прямоугольник 21"/>
                    <p:cNvSpPr/>
                    <p:nvPr/>
                  </p:nvSpPr>
                  <p:spPr bwMode="auto">
                    <a:xfrm>
                      <a:off x="285720" y="1000108"/>
                      <a:ext cx="3571895" cy="5571604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/>
                    </a:p>
                  </p:txBody>
                </p:sp>
                <p:cxnSp>
                  <p:nvCxnSpPr>
                    <p:cNvPr id="23" name="Прямая соединительная линия 22"/>
                    <p:cNvCxnSpPr>
                      <a:stCxn id="14373" idx="1"/>
                      <a:endCxn id="14372" idx="1"/>
                    </p:cNvCxnSpPr>
                    <p:nvPr/>
                  </p:nvCxnSpPr>
                  <p:spPr bwMode="auto">
                    <a:xfrm rot="10800000" flipV="1">
                      <a:off x="3357549" y="3114460"/>
                      <a:ext cx="0" cy="3214388"/>
                    </a:xfrm>
                    <a:prstGeom prst="line">
                      <a:avLst/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 bwMode="auto">
                    <a:xfrm rot="10800000">
                      <a:off x="500034" y="3143033"/>
                      <a:ext cx="2857516" cy="1588"/>
                    </a:xfrm>
                    <a:prstGeom prst="line">
                      <a:avLst/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72" name="Text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32" y="6143608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</a:p>
                  </p:txBody>
                </p:sp>
                <p:sp>
                  <p:nvSpPr>
                    <p:cNvPr id="14373" name="Text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2928934"/>
                      <a:ext cx="642937" cy="3698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</a:p>
                  </p:txBody>
                </p:sp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 bwMode="auto">
                    <a:xfrm rot="10800000">
                      <a:off x="500034" y="6285989"/>
                      <a:ext cx="2857516" cy="1588"/>
                    </a:xfrm>
                    <a:prstGeom prst="line">
                      <a:avLst/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75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4282" y="2714620"/>
                      <a:ext cx="642938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Т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  <p:sp>
                  <p:nvSpPr>
                    <p:cNvPr id="14376" name="Text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7158" y="6215082"/>
                      <a:ext cx="500063" cy="36932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Н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  <p:cxnSp>
                  <p:nvCxnSpPr>
                    <p:cNvPr id="30" name="Прямая соединительная линия 29"/>
                    <p:cNvCxnSpPr/>
                    <p:nvPr/>
                  </p:nvCxnSpPr>
                  <p:spPr>
                    <a:xfrm rot="5400000">
                      <a:off x="-1070651" y="4713717"/>
                      <a:ext cx="3142956" cy="1588"/>
                    </a:xfrm>
                    <a:prstGeom prst="line">
                      <a:avLst/>
                    </a:prstGeom>
                    <a:ln w="285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78" name="Text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57554" y="3643314"/>
                      <a:ext cx="357190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</a:p>
                  </p:txBody>
                </p:sp>
                <p:cxnSp>
                  <p:nvCxnSpPr>
                    <p:cNvPr id="32" name="Прямая соединительная линия 31"/>
                    <p:cNvCxnSpPr/>
                    <p:nvPr/>
                  </p:nvCxnSpPr>
                  <p:spPr>
                    <a:xfrm rot="16200000" flipV="1">
                      <a:off x="2964643" y="3393001"/>
                      <a:ext cx="11111" cy="79692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80" name="Text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57422" y="3357562"/>
                      <a:ext cx="500066" cy="36933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ru-RU" b="1"/>
                        <a:t>К</a:t>
                      </a:r>
                      <a:r>
                        <a:rPr lang="ru-RU" sz="1400" b="1"/>
                        <a:t>1</a:t>
                      </a:r>
                      <a:endParaRPr lang="ru-RU" b="1"/>
                    </a:p>
                  </p:txBody>
                </p:sp>
              </p:grp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rot="10800000">
                    <a:off x="1571603" y="3785911"/>
                    <a:ext cx="1179519" cy="12699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6"/>
                  <p:cNvCxnSpPr/>
                  <p:nvPr/>
                </p:nvCxnSpPr>
                <p:spPr>
                  <a:xfrm rot="5400000">
                    <a:off x="2179671" y="4322435"/>
                    <a:ext cx="1071463" cy="1587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367" name="Text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57290" y="3357562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3</a:t>
                    </a:r>
                    <a:endParaRPr lang="ru-RU" b="1"/>
                  </a:p>
                </p:txBody>
              </p:sp>
              <p:sp>
                <p:nvSpPr>
                  <p:cNvPr id="14368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4612" y="4643446"/>
                    <a:ext cx="500066" cy="3693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b="1"/>
                      <a:t>К</a:t>
                    </a:r>
                    <a:r>
                      <a:rPr lang="ru-RU" sz="1400" b="1"/>
                      <a:t>2</a:t>
                    </a:r>
                    <a:endParaRPr lang="ru-RU" b="1"/>
                  </a:p>
                </p:txBody>
              </p:sp>
            </p:grp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1036666" y="4320848"/>
                  <a:ext cx="1071462" cy="1587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2"/>
                <p:cNvCxnSpPr/>
                <p:nvPr/>
              </p:nvCxnSpPr>
              <p:spPr>
                <a:xfrm rot="10800000">
                  <a:off x="1571603" y="4857372"/>
                  <a:ext cx="1143006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6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071538" y="4643446"/>
                  <a:ext cx="50006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b="1"/>
                    <a:t>К</a:t>
                  </a:r>
                  <a:r>
                    <a:rPr lang="ru-RU" sz="1400" b="1"/>
                    <a:t>4</a:t>
                  </a:r>
                  <a:endParaRPr lang="ru-RU" b="1"/>
                </a:p>
              </p:txBody>
            </p:sp>
          </p:grpSp>
          <p:cxnSp>
            <p:nvCxnSpPr>
              <p:cNvPr id="11" name="Прямая соединительная линия 10"/>
              <p:cNvCxnSpPr>
                <a:stCxn id="14373" idx="1"/>
              </p:cNvCxnSpPr>
              <p:nvPr/>
            </p:nvCxnSpPr>
            <p:spPr>
              <a:xfrm rot="10800000">
                <a:off x="3500425" y="1571555"/>
                <a:ext cx="0" cy="154290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59" name="TextBox 11"/>
              <p:cNvSpPr txBox="1">
                <a:spLocks noChangeArrowheads="1"/>
              </p:cNvSpPr>
              <p:nvPr/>
            </p:nvSpPr>
            <p:spPr bwMode="auto">
              <a:xfrm>
                <a:off x="3500430" y="1214422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Г</a:t>
                </a:r>
              </a:p>
            </p:txBody>
          </p:sp>
        </p:grpSp>
        <p:cxnSp>
          <p:nvCxnSpPr>
            <p:cNvPr id="4" name="Прямая соединительная линия 3"/>
            <p:cNvCxnSpPr/>
            <p:nvPr/>
          </p:nvCxnSpPr>
          <p:spPr>
            <a:xfrm rot="16200000" flipV="1">
              <a:off x="3002742" y="997669"/>
              <a:ext cx="6349" cy="86836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3" name="TextBox 4"/>
            <p:cNvSpPr txBox="1">
              <a:spLocks noChangeArrowheads="1"/>
            </p:cNvSpPr>
            <p:nvPr/>
          </p:nvSpPr>
          <p:spPr bwMode="auto">
            <a:xfrm flipH="1">
              <a:off x="2357421" y="1000108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Г</a:t>
              </a:r>
              <a:r>
                <a:rPr lang="ru-RU" sz="1400" b="1"/>
                <a:t>1</a:t>
              </a:r>
              <a:endParaRPr lang="ru-RU" b="1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6200000" flipV="1">
              <a:off x="3002742" y="2569147"/>
              <a:ext cx="6349" cy="8683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5" name="TextBox 7"/>
            <p:cNvSpPr txBox="1">
              <a:spLocks noChangeArrowheads="1"/>
            </p:cNvSpPr>
            <p:nvPr/>
          </p:nvSpPr>
          <p:spPr bwMode="auto">
            <a:xfrm>
              <a:off x="1857356" y="2571744"/>
              <a:ext cx="64293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</a:t>
              </a:r>
              <a:r>
                <a:rPr lang="ru-RU" sz="1400" b="1"/>
                <a:t>2</a:t>
              </a:r>
              <a:endParaRPr lang="ru-RU" b="1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786787" y="2215212"/>
              <a:ext cx="1571478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46" name="TextBox 38"/>
          <p:cNvSpPr txBox="1">
            <a:spLocks noChangeArrowheads="1"/>
          </p:cNvSpPr>
          <p:nvPr/>
        </p:nvSpPr>
        <p:spPr bwMode="auto">
          <a:xfrm>
            <a:off x="4357688" y="4071938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Обведите контуры чертежа фартука.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1"/>
          <p:cNvSpPr txBox="1">
            <a:spLocks noChangeArrowheads="1"/>
          </p:cNvSpPr>
          <p:nvPr/>
        </p:nvSpPr>
        <p:spPr bwMode="auto">
          <a:xfrm>
            <a:off x="285750" y="2500313"/>
            <a:ext cx="50720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Построить прямоугольник шириной ПП</a:t>
            </a:r>
            <a:r>
              <a:rPr lang="ru-RU" sz="1400" b="1"/>
              <a:t>1</a:t>
            </a:r>
            <a:r>
              <a:rPr lang="ru-RU" sz="2400" b="1"/>
              <a:t> = П</a:t>
            </a:r>
            <a:r>
              <a:rPr lang="ru-RU" sz="1400" b="1"/>
              <a:t>2</a:t>
            </a:r>
            <a:r>
              <a:rPr lang="ru-RU" sz="2400" b="1"/>
              <a:t>П</a:t>
            </a:r>
            <a:r>
              <a:rPr lang="ru-RU" sz="1400" b="1"/>
              <a:t>3 </a:t>
            </a:r>
            <a:r>
              <a:rPr lang="ru-RU" sz="2400" b="1"/>
              <a:t> =5 см</a:t>
            </a:r>
          </a:p>
          <a:p>
            <a:r>
              <a:rPr lang="ru-RU" sz="2400" b="1"/>
              <a:t>и длиной ПП</a:t>
            </a:r>
            <a:r>
              <a:rPr lang="ru-RU" sz="1400" b="1"/>
              <a:t>2 </a:t>
            </a:r>
            <a:r>
              <a:rPr lang="ru-RU" sz="2400" b="1"/>
              <a:t>= П</a:t>
            </a:r>
            <a:r>
              <a:rPr lang="ru-RU" sz="1400" b="1"/>
              <a:t>1</a:t>
            </a:r>
            <a:r>
              <a:rPr lang="ru-RU" sz="2400" b="1"/>
              <a:t>П</a:t>
            </a:r>
            <a:r>
              <a:rPr lang="ru-RU" sz="1400" b="1"/>
              <a:t>3</a:t>
            </a:r>
            <a:r>
              <a:rPr lang="ru-RU" sz="2400" b="1"/>
              <a:t> = С</a:t>
            </a:r>
            <a:r>
              <a:rPr lang="ru-RU" sz="1400" b="1"/>
              <a:t>т </a:t>
            </a:r>
            <a:r>
              <a:rPr lang="ru-RU" sz="2400" b="1"/>
              <a:t>+ 30 см. </a:t>
            </a:r>
            <a:endParaRPr lang="ru-RU" sz="1400" b="1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653088" y="1000125"/>
            <a:ext cx="3490912" cy="1152525"/>
            <a:chOff x="4572000" y="571480"/>
            <a:chExt cx="3490938" cy="1151977"/>
          </a:xfrm>
        </p:grpSpPr>
        <p:sp>
          <p:nvSpPr>
            <p:cNvPr id="15378" name="TextBox 19"/>
            <p:cNvSpPr txBox="1">
              <a:spLocks noChangeArrowheads="1"/>
            </p:cNvSpPr>
            <p:nvPr/>
          </p:nvSpPr>
          <p:spPr bwMode="auto">
            <a:xfrm>
              <a:off x="4572000" y="571480"/>
              <a:ext cx="642942" cy="36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Б</a:t>
              </a:r>
            </a:p>
          </p:txBody>
        </p:sp>
        <p:sp>
          <p:nvSpPr>
            <p:cNvPr id="15379" name="TextBox 20"/>
            <p:cNvSpPr txBox="1">
              <a:spLocks noChangeArrowheads="1"/>
            </p:cNvSpPr>
            <p:nvPr/>
          </p:nvSpPr>
          <p:spPr bwMode="auto">
            <a:xfrm>
              <a:off x="4572000" y="1356919"/>
              <a:ext cx="571504" cy="36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Б</a:t>
              </a:r>
              <a:r>
                <a:rPr lang="ru-RU" sz="1400" b="1"/>
                <a:t>1</a:t>
              </a:r>
              <a:endParaRPr lang="ru-RU" b="1"/>
            </a:p>
          </p:txBody>
        </p:sp>
        <p:grpSp>
          <p:nvGrpSpPr>
            <p:cNvPr id="3" name="Группа 24"/>
            <p:cNvGrpSpPr>
              <a:grpSpLocks/>
            </p:cNvGrpSpPr>
            <p:nvPr/>
          </p:nvGrpSpPr>
          <p:grpSpPr bwMode="auto">
            <a:xfrm>
              <a:off x="4786314" y="571480"/>
              <a:ext cx="3276624" cy="1151977"/>
              <a:chOff x="4786314" y="571480"/>
              <a:chExt cx="3276624" cy="1151977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4786314" y="928498"/>
                <a:ext cx="2857521" cy="4284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382" name="TextBox 23"/>
              <p:cNvSpPr txBox="1">
                <a:spLocks noChangeArrowheads="1"/>
              </p:cNvSpPr>
              <p:nvPr/>
            </p:nvSpPr>
            <p:spPr bwMode="auto">
              <a:xfrm>
                <a:off x="7500959" y="571480"/>
                <a:ext cx="500066" cy="36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Б</a:t>
                </a:r>
                <a:r>
                  <a:rPr lang="ru-RU" sz="1400" b="1"/>
                  <a:t>2</a:t>
                </a:r>
                <a:endParaRPr lang="ru-RU" b="1"/>
              </a:p>
            </p:txBody>
          </p:sp>
          <p:sp>
            <p:nvSpPr>
              <p:cNvPr id="15383" name="TextBox 24"/>
              <p:cNvSpPr txBox="1">
                <a:spLocks noChangeArrowheads="1"/>
              </p:cNvSpPr>
              <p:nvPr/>
            </p:nvSpPr>
            <p:spPr bwMode="auto">
              <a:xfrm>
                <a:off x="7429521" y="1356919"/>
                <a:ext cx="633417" cy="36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/>
                  <a:t>Б</a:t>
                </a:r>
                <a:r>
                  <a:rPr lang="ru-RU" sz="1400" b="1"/>
                  <a:t>3</a:t>
                </a:r>
                <a:endParaRPr lang="ru-RU" b="1"/>
              </a:p>
            </p:txBody>
          </p:sp>
        </p:grpSp>
      </p:grpSp>
      <p:cxnSp>
        <p:nvCxnSpPr>
          <p:cNvPr id="15364" name="Прямая соединительная линия 26"/>
          <p:cNvCxnSpPr>
            <a:cxnSpLocks noChangeShapeType="1"/>
          </p:cNvCxnSpPr>
          <p:nvPr/>
        </p:nvCxnSpPr>
        <p:spPr bwMode="auto">
          <a:xfrm flipH="1">
            <a:off x="5286375" y="428625"/>
            <a:ext cx="1588" cy="4787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2852936"/>
            <a:ext cx="54970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урок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!!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33056"/>
            <a:ext cx="7327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92D050"/>
                </a:solidFill>
              </a:rPr>
              <a:t>Молодцы , вы хорошо поработали!</a:t>
            </a:r>
            <a:endParaRPr lang="ru-RU" sz="36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7772400" cy="64294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АКТУАЛИЗАЦИЯ ПРЕЖНИХ ЗНАНИЙ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57232"/>
            <a:ext cx="8858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   Укажи  верное название мерок для данных обозначений:</a:t>
            </a:r>
          </a:p>
          <a:p>
            <a:endParaRPr lang="ru-RU" sz="2800" b="1" dirty="0"/>
          </a:p>
          <a:p>
            <a:r>
              <a:rPr lang="ru-RU" sz="2800" b="1" dirty="0" smtClean="0"/>
              <a:t>1)</a:t>
            </a:r>
            <a:r>
              <a:rPr lang="ru-RU" sz="2800" b="1" dirty="0" err="1" smtClean="0"/>
              <a:t>Ст</a:t>
            </a:r>
            <a:r>
              <a:rPr lang="ru-RU" sz="2800" b="1" dirty="0" smtClean="0"/>
              <a:t> -                 а) </a:t>
            </a:r>
            <a:r>
              <a:rPr lang="ru-RU" sz="2800" b="1" dirty="0" err="1" smtClean="0"/>
              <a:t>полуобхват</a:t>
            </a:r>
            <a:r>
              <a:rPr lang="ru-RU" sz="2800" b="1" dirty="0" smtClean="0"/>
              <a:t> бедер.</a:t>
            </a:r>
          </a:p>
          <a:p>
            <a:r>
              <a:rPr lang="ru-RU" sz="2800" b="1" dirty="0" smtClean="0"/>
              <a:t>2)Сб-                 б) длина изделия</a:t>
            </a:r>
          </a:p>
          <a:p>
            <a:r>
              <a:rPr lang="ru-RU" sz="2800" b="1" dirty="0" smtClean="0"/>
              <a:t>3)Ди-                 в) </a:t>
            </a:r>
            <a:r>
              <a:rPr lang="ru-RU" sz="2800" b="1" dirty="0" err="1" smtClean="0"/>
              <a:t>полуобхват</a:t>
            </a:r>
            <a:r>
              <a:rPr lang="ru-RU" sz="2800" b="1" dirty="0" smtClean="0"/>
              <a:t> талии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215605" y="2999181"/>
            <a:ext cx="1427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4286256"/>
            <a:ext cx="8858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b="1" dirty="0" smtClean="0"/>
              <a:t>ВЫБЕРИ  ИЗ ПЕРЕЧИСЛЕННЫХ ИЗДЕЛИЙ ОТНОСЯЩИЕСЯ К  ПЛЕЧЕВОЙ ОДЕЖДЕ:</a:t>
            </a: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800" b="1" dirty="0" smtClean="0"/>
              <a:t>а) платье,  б) юбка, в) сарафан, г) пальто, 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) пиджак,  </a:t>
            </a:r>
          </a:p>
          <a:p>
            <a:pPr marL="457200" indent="-457200"/>
            <a:endParaRPr lang="ru-RU" sz="2800" b="1" dirty="0" smtClean="0"/>
          </a:p>
          <a:p>
            <a:pPr marL="457200" indent="-457200"/>
            <a:r>
              <a:rPr lang="ru-RU" sz="2800" b="1" dirty="0" smtClean="0"/>
              <a:t>е) жилет,   ж)  шорты, 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)  ночная сорочка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1"/>
            <a:ext cx="7772400" cy="64294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ОТВЕТ НА ВТОРОЕ ЗАДАНИЕ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57232"/>
            <a:ext cx="885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 Верное название мерок для данных обозначений:</a:t>
            </a:r>
          </a:p>
          <a:p>
            <a:r>
              <a:rPr lang="ru-RU" sz="2800" b="1" dirty="0" smtClean="0"/>
              <a:t>1)</a:t>
            </a:r>
            <a:r>
              <a:rPr lang="ru-RU" sz="2800" b="1" dirty="0" err="1" smtClean="0"/>
              <a:t>Ст</a:t>
            </a:r>
            <a:r>
              <a:rPr lang="ru-RU" sz="2800" b="1" dirty="0" smtClean="0"/>
              <a:t> -                 а) </a:t>
            </a:r>
            <a:r>
              <a:rPr lang="ru-RU" sz="2800" b="1" dirty="0" err="1" smtClean="0"/>
              <a:t>полуобхват</a:t>
            </a:r>
            <a:r>
              <a:rPr lang="ru-RU" sz="2800" b="1" dirty="0" smtClean="0"/>
              <a:t> талии</a:t>
            </a:r>
          </a:p>
          <a:p>
            <a:r>
              <a:rPr lang="ru-RU" sz="2800" b="1" dirty="0" smtClean="0"/>
              <a:t>2)Сб-                 в) </a:t>
            </a:r>
            <a:r>
              <a:rPr lang="ru-RU" sz="2800" b="1" dirty="0" err="1" smtClean="0"/>
              <a:t>полуобхват</a:t>
            </a:r>
            <a:r>
              <a:rPr lang="ru-RU" sz="2800" b="1" dirty="0" smtClean="0"/>
              <a:t> бедер</a:t>
            </a:r>
          </a:p>
          <a:p>
            <a:pPr marL="514350" indent="-514350"/>
            <a:r>
              <a:rPr lang="ru-RU" sz="2800" b="1" dirty="0" smtClean="0"/>
              <a:t>3)Ди-                 б)   длина изделия</a:t>
            </a: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215605" y="2070487"/>
            <a:ext cx="14279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4286256"/>
            <a:ext cx="8858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b="1" dirty="0" smtClean="0"/>
              <a:t>ИЗДЕЛИЯ ОТНОСЯЩИЕСЯ К  ПЛЕЧЕВОЙ ОДЕЖДЕ:</a:t>
            </a:r>
          </a:p>
          <a:p>
            <a:pPr marL="457200" indent="-457200"/>
            <a:endParaRPr lang="ru-RU" sz="2400" b="1" dirty="0" smtClean="0"/>
          </a:p>
          <a:p>
            <a:pPr marL="457200" indent="-457200"/>
            <a:r>
              <a:rPr lang="ru-RU" sz="2800" b="1" dirty="0" smtClean="0"/>
              <a:t>а) платье, в) сарафан, г) пальто,  </a:t>
            </a:r>
            <a:r>
              <a:rPr lang="ru-RU" sz="2800" b="1" dirty="0" err="1" smtClean="0"/>
              <a:t>д</a:t>
            </a:r>
            <a:r>
              <a:rPr lang="ru-RU" sz="2800" b="1" dirty="0" smtClean="0"/>
              <a:t>) пиджак,  </a:t>
            </a:r>
          </a:p>
          <a:p>
            <a:pPr marL="457200" indent="-457200"/>
            <a:endParaRPr lang="ru-RU" sz="2800" b="1" dirty="0" smtClean="0"/>
          </a:p>
          <a:p>
            <a:pPr marL="457200" indent="-457200"/>
            <a:r>
              <a:rPr lang="ru-RU" sz="2800" b="1" dirty="0" smtClean="0"/>
              <a:t>е) жилет,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)  ночная сорочка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500298" y="1071546"/>
            <a:ext cx="3571900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ппп1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000496" y="2214554"/>
            <a:ext cx="1428760" cy="15001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357422" y="928670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857884" y="857232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357422" y="5429264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857884" y="5429264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071670" y="85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000760" y="57148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215074" y="85723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071670" y="585789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929322" y="5857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143108" y="58578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3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2142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ЗАДАНИЕ  № 1.              НАЗОВИ  ЛИНИИИ: 1-2; 2-3; 3-4; 4-1; 5-6;  6-7; 7-8; 8-5.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3923928" y="213285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292080" y="213285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923928" y="357301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92080" y="357301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35896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36096" y="20608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0790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2500298" y="1071546"/>
            <a:ext cx="3571900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000496" y="2214554"/>
            <a:ext cx="1428760" cy="15001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357422" y="928670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5857884" y="857232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357422" y="5429264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857884" y="5429264"/>
            <a:ext cx="357190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2071670" y="85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000760" y="571480"/>
            <a:ext cx="28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215074" y="85723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071670" y="585789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5929322" y="5857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143108" y="5857893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3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714612" y="21429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ЛИНИЯ ТАЛИИ</a:t>
            </a:r>
            <a:endParaRPr lang="ru-RU" b="1" dirty="0"/>
          </a:p>
        </p:txBody>
      </p:sp>
      <p:cxnSp>
        <p:nvCxnSpPr>
          <p:cNvPr id="17" name="Прямая со стрелкой 16"/>
          <p:cNvCxnSpPr>
            <a:stCxn id="56" idx="2"/>
          </p:cNvCxnSpPr>
          <p:nvPr/>
        </p:nvCxnSpPr>
        <p:spPr>
          <a:xfrm rot="16200000" flipH="1">
            <a:off x="4131582" y="774006"/>
            <a:ext cx="41648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143240" y="6143644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ЛИНИЯ  НИЗА</a:t>
            </a:r>
            <a:endParaRPr lang="ru-RU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4250529" y="589361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926451" y="3359773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ЛИНИЯ БОКА</a:t>
            </a:r>
            <a:endParaRPr lang="ru-RU" b="1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785918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 rot="16200000">
            <a:off x="5347387" y="3296556"/>
            <a:ext cx="2961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ЛИНИЯ  СЕРЕДИНЫ ПЕРЕДА</a:t>
            </a:r>
            <a:endParaRPr lang="ru-RU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rot="10800000">
            <a:off x="6072198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Построение чертежа фартука </a:t>
            </a:r>
            <a:endParaRPr lang="ru-RU" sz="3600" b="1" dirty="0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214282" y="1285860"/>
            <a:ext cx="3714750" cy="5072059"/>
            <a:chOff x="285719" y="857232"/>
            <a:chExt cx="3714772" cy="5572125"/>
          </a:xfrm>
        </p:grpSpPr>
        <p:grpSp>
          <p:nvGrpSpPr>
            <p:cNvPr id="4" name="Группа 4"/>
            <p:cNvGrpSpPr>
              <a:grpSpLocks/>
            </p:cNvGrpSpPr>
            <p:nvPr/>
          </p:nvGrpSpPr>
          <p:grpSpPr bwMode="auto">
            <a:xfrm>
              <a:off x="285719" y="857232"/>
              <a:ext cx="3571896" cy="5572125"/>
              <a:chOff x="4357686" y="357190"/>
              <a:chExt cx="3571921" cy="557216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4357686" y="357190"/>
                <a:ext cx="3571921" cy="55721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>
                <a:off x="4572002" y="2428893"/>
                <a:ext cx="2857537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>
              <a:off x="3357554" y="2786058"/>
              <a:ext cx="642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000496" y="2500306"/>
            <a:ext cx="5143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ОТ ВЕРХНЕГО КРАЯ  ЛИСТА ОТСТУПИТЬ  8 СМ.   И ПРОВЕСТИ ГОРИЗОНТАЛЬНУЮ ЛИНИЮ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42844" y="642919"/>
            <a:ext cx="3786188" cy="5786439"/>
            <a:chOff x="214281" y="926025"/>
            <a:chExt cx="3786210" cy="5572125"/>
          </a:xfrm>
        </p:grpSpPr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214281" y="926025"/>
              <a:ext cx="3571896" cy="5572125"/>
              <a:chOff x="4286247" y="425983"/>
              <a:chExt cx="3571921" cy="5572164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286247" y="425983"/>
                <a:ext cx="3571921" cy="55721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>
                <a:off x="4572002" y="2428893"/>
                <a:ext cx="2857537" cy="158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6"/>
            <p:cNvSpPr txBox="1">
              <a:spLocks noChangeArrowheads="1"/>
            </p:cNvSpPr>
            <p:nvPr/>
          </p:nvSpPr>
          <p:spPr bwMode="auto">
            <a:xfrm>
              <a:off x="3357554" y="2786058"/>
              <a:ext cx="642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14810" y="1643050"/>
            <a:ext cx="45005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СПРАВОЙ СТОРОНЫ  НА 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ЛИНИИ  ПОСТАВИТЬ 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ТОЧКУ  И ОБОЗНАЧИТЬ БУКВОЙ </a:t>
            </a:r>
            <a:r>
              <a:rPr lang="ru-RU" sz="6000" b="1" dirty="0" smtClean="0"/>
              <a:t>Т</a:t>
            </a:r>
            <a:endParaRPr lang="ru-RU" sz="6000" b="1" dirty="0"/>
          </a:p>
        </p:txBody>
      </p:sp>
      <p:sp>
        <p:nvSpPr>
          <p:cNvPr id="8" name="Овал 7"/>
          <p:cNvSpPr/>
          <p:nvPr/>
        </p:nvSpPr>
        <p:spPr>
          <a:xfrm>
            <a:off x="3143240" y="2643182"/>
            <a:ext cx="142876" cy="1428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43240" y="221455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Т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1" descr="J02342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300663"/>
            <a:ext cx="9429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2"/>
          <p:cNvGrpSpPr>
            <a:grpSpLocks/>
          </p:cNvGrpSpPr>
          <p:nvPr/>
        </p:nvGrpSpPr>
        <p:grpSpPr bwMode="auto">
          <a:xfrm>
            <a:off x="285750" y="857250"/>
            <a:ext cx="3714750" cy="5572125"/>
            <a:chOff x="285719" y="857232"/>
            <a:chExt cx="3714772" cy="5572125"/>
          </a:xfrm>
        </p:grpSpPr>
        <p:grpSp>
          <p:nvGrpSpPr>
            <p:cNvPr id="3" name="Группа 4"/>
            <p:cNvGrpSpPr>
              <a:grpSpLocks/>
            </p:cNvGrpSpPr>
            <p:nvPr/>
          </p:nvGrpSpPr>
          <p:grpSpPr bwMode="auto">
            <a:xfrm>
              <a:off x="285719" y="857232"/>
              <a:ext cx="3571875" cy="5572125"/>
              <a:chOff x="4357686" y="357190"/>
              <a:chExt cx="3571900" cy="5572164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4357686" y="357190"/>
                <a:ext cx="3571921" cy="55721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5801546" y="4056885"/>
                <a:ext cx="325598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>
                <a:off x="4572002" y="2428893"/>
                <a:ext cx="2857537" cy="158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89" name="TextBox 6"/>
            <p:cNvSpPr txBox="1">
              <a:spLocks noChangeArrowheads="1"/>
            </p:cNvSpPr>
            <p:nvPr/>
          </p:nvSpPr>
          <p:spPr bwMode="auto">
            <a:xfrm>
              <a:off x="3357554" y="2786058"/>
              <a:ext cx="642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/>
                <a:t>Т</a:t>
              </a:r>
            </a:p>
          </p:txBody>
        </p:sp>
      </p:grpSp>
      <p:sp>
        <p:nvSpPr>
          <p:cNvPr id="3086" name="TextBox 13"/>
          <p:cNvSpPr txBox="1">
            <a:spLocks noChangeArrowheads="1"/>
          </p:cNvSpPr>
          <p:nvPr/>
        </p:nvSpPr>
        <p:spPr bwMode="auto">
          <a:xfrm>
            <a:off x="4214813" y="2571750"/>
            <a:ext cx="4286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В точке Т построить прямой угол.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546</Words>
  <Application>Microsoft Office PowerPoint</Application>
  <PresentationFormat>Экран (4:3)</PresentationFormat>
  <Paragraphs>165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МБОУ «Средняя общеобразовательная школа им. М.М. Рудченко с. Перелюб, Перелюбского  муниципального  района Саратовской обл.»   ТЕМА  УРОКА : Изготовление выкройки  фартука.  КЛАСС:  5                                                                             учитель технологии: Малюкина Н.В.  </vt:lpstr>
      <vt:lpstr>Слайд 2</vt:lpstr>
      <vt:lpstr>АКТУАЛИЗАЦИЯ ПРЕЖНИХ ЗНАНИЙ </vt:lpstr>
      <vt:lpstr>ОТВЕТ НА ВТОРОЕ ЗАДАНИЕ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Физ.минутка.</vt:lpstr>
      <vt:lpstr>Слайд 20</vt:lpstr>
      <vt:lpstr>Слайд 21</vt:lpstr>
      <vt:lpstr>Слайд 22</vt:lpstr>
      <vt:lpstr>Слайд 23</vt:lpstr>
      <vt:lpstr>Слайд 24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 : КОНСТРУИРОВАНИЕ</dc:title>
  <dc:creator>N3</dc:creator>
  <cp:lastModifiedBy>атто</cp:lastModifiedBy>
  <cp:revision>35</cp:revision>
  <dcterms:created xsi:type="dcterms:W3CDTF">2009-01-19T15:47:32Z</dcterms:created>
  <dcterms:modified xsi:type="dcterms:W3CDTF">2012-11-08T06:58:42Z</dcterms:modified>
</cp:coreProperties>
</file>