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82" r:id="rId4"/>
    <p:sldId id="260" r:id="rId5"/>
    <p:sldId id="262" r:id="rId6"/>
    <p:sldId id="265" r:id="rId7"/>
    <p:sldId id="274" r:id="rId8"/>
    <p:sldId id="269" r:id="rId9"/>
    <p:sldId id="275" r:id="rId10"/>
    <p:sldId id="266" r:id="rId11"/>
    <p:sldId id="267" r:id="rId12"/>
    <p:sldId id="268" r:id="rId13"/>
    <p:sldId id="264" r:id="rId14"/>
    <p:sldId id="270" r:id="rId15"/>
    <p:sldId id="271" r:id="rId16"/>
    <p:sldId id="261" r:id="rId17"/>
    <p:sldId id="276" r:id="rId18"/>
    <p:sldId id="277" r:id="rId19"/>
    <p:sldId id="259" r:id="rId20"/>
    <p:sldId id="279" r:id="rId21"/>
    <p:sldId id="278" r:id="rId22"/>
    <p:sldId id="280" r:id="rId23"/>
    <p:sldId id="273" r:id="rId24"/>
    <p:sldId id="263" r:id="rId25"/>
    <p:sldId id="281" r:id="rId2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9" autoAdjust="0"/>
    <p:restoredTop sz="93667" autoAdjust="0"/>
  </p:normalViewPr>
  <p:slideViewPr>
    <p:cSldViewPr>
      <p:cViewPr>
        <p:scale>
          <a:sx n="73" d="100"/>
          <a:sy n="73" d="100"/>
        </p:scale>
        <p:origin x="-10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3C0D2-318C-41D4-94C8-FC03C4A97E1F}" type="datetimeFigureOut">
              <a:rPr lang="ru-RU" smtClean="0"/>
              <a:t>06.03.2011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A4502-B775-4E30-BEBD-1FDBFF7BCA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BA878-E1B0-45D3-ACB5-060B5F8886CE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7C6BB-9AA9-40FC-9B6C-75EB68C83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7C6BB-9AA9-40FC-9B6C-75EB68C83AC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23556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57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58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59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0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1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2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3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4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5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6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7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8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9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70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71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72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73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74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3575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6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57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414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357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3579" name="Rectangle 27"/>
          <p:cNvSpPr>
            <a:spLocks noGrp="1" noChangeArrowheads="1"/>
          </p:cNvSpPr>
          <p:nvPr>
            <p:ph type="dt" sz="half" idx="2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9614375-3F76-4C57-A0CB-4684D4E79194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23580" name="Rectangle 2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23581" name="Rectangle 2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82A833A-015F-4ACA-9858-932F5B0D0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614375-3F76-4C57-A0CB-4684D4E79194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A833A-015F-4ACA-9858-932F5B0D0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614375-3F76-4C57-A0CB-4684D4E79194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A833A-015F-4ACA-9858-932F5B0D0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614375-3F76-4C57-A0CB-4684D4E79194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82A833A-015F-4ACA-9858-932F5B0D0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614375-3F76-4C57-A0CB-4684D4E79194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A833A-015F-4ACA-9858-932F5B0D0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614375-3F76-4C57-A0CB-4684D4E79194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A833A-015F-4ACA-9858-932F5B0D0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614375-3F76-4C57-A0CB-4684D4E79194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A833A-015F-4ACA-9858-932F5B0D0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614375-3F76-4C57-A0CB-4684D4E79194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A833A-015F-4ACA-9858-932F5B0D0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614375-3F76-4C57-A0CB-4684D4E79194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A833A-015F-4ACA-9858-932F5B0D0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614375-3F76-4C57-A0CB-4684D4E79194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A833A-015F-4ACA-9858-932F5B0D0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614375-3F76-4C57-A0CB-4684D4E79194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A833A-015F-4ACA-9858-932F5B0D0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614375-3F76-4C57-A0CB-4684D4E79194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A833A-015F-4ACA-9858-932F5B0D0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2532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33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34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35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36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37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38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39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40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41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42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43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44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45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46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47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48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49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50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2551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52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553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22554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5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B9614375-3F76-4C57-A0CB-4684D4E79194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2255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55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A82A833A-015F-4ACA-9858-932F5B0D0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E:\&#1058;&#1077;&#1093;&#1085;&#1086;&#1083;&#1086;&#1075;&#1080;&#1103;%20(&#1087;&#1072;&#1088;&#1086;&#1083;&#1100;%201)\Technology.ex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nda.ru/video-uroki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3;&#1100;&#1075;&#1072;\Desktop\&#1084;&#1091;&#1079;\04%20&#1042;&#1077;&#1090;&#1077;&#1088;.mp3" TargetMode="Externa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ginda.ru/wp-content/uploads/2010/08/collage-3115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://ginda.ru/wp-content/uploads/2010/08/collage-3134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1043608" y="1484784"/>
            <a:ext cx="7772400" cy="4194695"/>
          </a:xfrm>
        </p:spPr>
        <p:txBody>
          <a:bodyPr/>
          <a:lstStyle/>
          <a:p>
            <a:pPr algn="r"/>
            <a:endParaRPr lang="ru-RU" sz="4000" dirty="0" smtClean="0"/>
          </a:p>
          <a:p>
            <a:pPr algn="r"/>
            <a:r>
              <a:rPr lang="ru-RU" sz="4400" dirty="0" smtClean="0"/>
              <a:t>Услышишь-забудешь,</a:t>
            </a:r>
            <a:br>
              <a:rPr lang="ru-RU" sz="4400" dirty="0" smtClean="0"/>
            </a:br>
            <a:r>
              <a:rPr lang="ru-RU" sz="4400" dirty="0" smtClean="0"/>
              <a:t>Увидишь-запомнишь,</a:t>
            </a:r>
            <a:br>
              <a:rPr lang="ru-RU" sz="4400" dirty="0" smtClean="0"/>
            </a:br>
            <a:r>
              <a:rPr lang="ru-RU" sz="4400" dirty="0" smtClean="0"/>
              <a:t>Построишь-поймешь.</a:t>
            </a:r>
            <a:br>
              <a:rPr lang="ru-RU" sz="4400" dirty="0" smtClean="0"/>
            </a:br>
            <a:endParaRPr lang="ru-RU" sz="4400" dirty="0" smtClean="0"/>
          </a:p>
          <a:p>
            <a:pPr algn="r"/>
            <a:r>
              <a:rPr lang="ru-RU" sz="4400" i="1" dirty="0" smtClean="0"/>
              <a:t>Конфуций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806489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361950"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Процесс создания коллажа можно разбить на несколько шагов:</a:t>
            </a:r>
          </a:p>
          <a:p>
            <a:pPr marL="90488" indent="361950" algn="ctr">
              <a:buSzPct val="110000"/>
              <a:buBlip>
                <a:blip r:embed="rId2"/>
              </a:buBlip>
            </a:pPr>
            <a:endParaRPr lang="en-US" b="1" cap="all" dirty="0" smtClean="0">
              <a:solidFill>
                <a:srgbClr val="C00000"/>
              </a:solidFill>
            </a:endParaRPr>
          </a:p>
          <a:p>
            <a:pPr marL="90488" indent="361950" algn="just">
              <a:buSzPct val="110000"/>
              <a:buBlip>
                <a:blip r:embed="rId2"/>
              </a:buBlip>
            </a:pPr>
            <a:r>
              <a:rPr lang="ru-RU" sz="2000" dirty="0" smtClean="0"/>
              <a:t>Создание фона. Наложение раствора на основу</a:t>
            </a:r>
          </a:p>
          <a:p>
            <a:pPr marL="90488" indent="361950" algn="just">
              <a:buSzPct val="110000"/>
              <a:buBlip>
                <a:blip r:embed="rId2"/>
              </a:buBlip>
            </a:pPr>
            <a:r>
              <a:rPr lang="ru-RU" sz="2000" dirty="0" smtClean="0"/>
              <a:t>Вмазывание. Ведение флористического и другого материала в наложенный на основу раствор</a:t>
            </a:r>
          </a:p>
          <a:p>
            <a:pPr marL="90488" indent="361950" algn="just">
              <a:buSzPct val="110000"/>
              <a:buBlip>
                <a:blip r:embed="rId2"/>
              </a:buBlip>
            </a:pPr>
            <a:r>
              <a:rPr lang="ru-RU" sz="2000" dirty="0" smtClean="0"/>
              <a:t>Удаление излишков раствора. Элементы коллажной композиции должны сохранять свою фактуру, поэтому попавший в материал раствор необходимо аккуратно вычищать.</a:t>
            </a:r>
          </a:p>
          <a:p>
            <a:pPr marL="90488" indent="361950" algn="just">
              <a:buSzPct val="110000"/>
              <a:buBlip>
                <a:blip r:embed="rId2"/>
              </a:buBlip>
            </a:pPr>
            <a:r>
              <a:rPr lang="ru-RU" sz="2000" dirty="0" smtClean="0"/>
              <a:t>Сушка. Изготовленный коллаж перед раскрашиванием обязательно просушивается.</a:t>
            </a:r>
          </a:p>
          <a:p>
            <a:pPr marL="90488" indent="361950" algn="just">
              <a:buSzPct val="110000"/>
              <a:buBlip>
                <a:blip r:embed="rId2"/>
              </a:buBlip>
            </a:pPr>
            <a:r>
              <a:rPr lang="ru-RU" sz="2000" dirty="0" smtClean="0"/>
              <a:t>Лепка. Создание объемных форм из раствора руками.</a:t>
            </a:r>
          </a:p>
          <a:p>
            <a:pPr marL="90488" indent="361950" algn="just">
              <a:buSzPct val="110000"/>
              <a:buBlip>
                <a:blip r:embed="rId2"/>
              </a:buBlip>
            </a:pPr>
            <a:r>
              <a:rPr lang="ru-RU" sz="2000" dirty="0" smtClean="0"/>
              <a:t>Оттиск. Формируя оттиск, необходимо вдавить содержащий влагу материал в раствор. После высыхания основы, материал выпадает из него, оставляя фактурный отпечаток.</a:t>
            </a:r>
          </a:p>
          <a:p>
            <a:pPr marL="90488" indent="361950" algn="just">
              <a:buSzPct val="110000"/>
              <a:buBlip>
                <a:blip r:embed="rId2"/>
              </a:buBlip>
            </a:pPr>
            <a:r>
              <a:rPr lang="ru-RU" sz="2000" dirty="0" smtClean="0"/>
              <a:t>Мозаика. Мозаичная техника предполагает создание изображений, элементов композиции из стекла или керамики.</a:t>
            </a:r>
          </a:p>
          <a:p>
            <a:pPr marL="90488" indent="361950" algn="just">
              <a:buSzPct val="110000"/>
              <a:buBlip>
                <a:blip r:embed="rId2"/>
              </a:buBlip>
            </a:pPr>
            <a:r>
              <a:rPr lang="ru-RU" sz="2000" dirty="0" smtClean="0"/>
              <a:t>Подкрашивание фона. Раскрашивание прорисованных на фоне изображений.</a:t>
            </a:r>
          </a:p>
          <a:p>
            <a:pPr marL="90488" indent="361950" algn="just"/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1840" y="332656"/>
            <a:ext cx="3400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Инструменты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71600" y="980728"/>
            <a:ext cx="7906072" cy="4997450"/>
          </a:xfrm>
          <a:prstGeom prst="rect">
            <a:avLst/>
          </a:prstGeom>
        </p:spPr>
        <p:txBody>
          <a:bodyPr/>
          <a:lstStyle/>
          <a:p>
            <a:pPr marL="90488" marR="0" lvl="0" indent="36195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2"/>
              </a:buBlip>
              <a:tabLst/>
              <a:defRPr/>
            </a:pPr>
            <a:r>
              <a:rPr kumimoji="1" lang="ru-RU" sz="2400" b="1" i="1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Емкость</a:t>
            </a:r>
            <a:r>
              <a:rPr kumimoji="1" lang="ru-RU" sz="2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для замеса раствора. </a:t>
            </a:r>
            <a:endParaRPr kumimoji="1" lang="ru-RU" sz="2400" b="0" i="0" u="sng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488" marR="0" lvl="0" indent="36195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2"/>
              </a:buBlip>
              <a:tabLst/>
              <a:defRPr/>
            </a:pPr>
            <a:r>
              <a:rPr kumimoji="1" lang="ru-RU" sz="2400" b="1" i="1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Пульверизатор</a:t>
            </a:r>
            <a:r>
              <a:rPr kumimoji="1" lang="ru-RU" sz="2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– для смачивания поверхности.</a:t>
            </a:r>
            <a:endParaRPr kumimoji="1" lang="ru-RU" sz="2400" b="0" i="0" u="sng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488" marR="0" lvl="0" indent="36195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2"/>
              </a:buBlip>
              <a:tabLst/>
              <a:defRPr/>
            </a:pPr>
            <a:r>
              <a:rPr kumimoji="1" lang="ru-RU" sz="2400" b="1" i="1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Шпатель</a:t>
            </a:r>
            <a:r>
              <a:rPr kumimoji="1" lang="ru-RU" sz="2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для нанесения и разравнивания раствора.</a:t>
            </a:r>
            <a:endParaRPr kumimoji="1" lang="ru-RU" sz="2400" b="0" i="0" u="sng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488" marR="0" lvl="0" indent="36195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2"/>
              </a:buBlip>
              <a:tabLst/>
              <a:defRPr/>
            </a:pPr>
            <a:r>
              <a:rPr kumimoji="1" lang="ru-RU" sz="2400" b="1" i="1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Резиновые перчатки</a:t>
            </a:r>
            <a:r>
              <a:rPr kumimoji="1" lang="ru-RU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– подбирают строго по руке.</a:t>
            </a:r>
            <a:endParaRPr kumimoji="1" lang="ru-RU" sz="2400" b="0" i="0" u="sng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488" marR="0" lvl="0" indent="36195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2"/>
              </a:buBlip>
              <a:tabLst/>
              <a:defRPr/>
            </a:pPr>
            <a:r>
              <a:rPr kumimoji="1" lang="ru-RU" sz="2400" b="1" i="1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Палитра</a:t>
            </a:r>
            <a:r>
              <a:rPr kumimoji="1" lang="ru-RU" sz="2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для размачивания красок.</a:t>
            </a:r>
            <a:endParaRPr kumimoji="1" lang="ru-RU" sz="2400" b="0" i="0" u="sng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488" marR="0" lvl="0" indent="36195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2"/>
              </a:buBlip>
              <a:tabLst/>
              <a:defRPr/>
            </a:pPr>
            <a:r>
              <a:rPr kumimoji="1" lang="ru-RU" sz="2400" b="1" i="1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Кисти</a:t>
            </a:r>
            <a:r>
              <a:rPr kumimoji="1" lang="ru-RU" sz="2400" b="0" i="1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ru-RU" sz="2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малярные размером 20,38,50 мм для прорисовки.</a:t>
            </a:r>
            <a:endParaRPr kumimoji="1" lang="ru-RU" sz="2400" b="0" i="0" u="sng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488" marR="0" lvl="0" indent="36195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2"/>
              </a:buBlip>
              <a:tabLst/>
              <a:defRPr/>
            </a:pPr>
            <a:r>
              <a:rPr kumimoji="1" lang="ru-RU" sz="2400" b="1" i="1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Шило</a:t>
            </a:r>
            <a:r>
              <a:rPr kumimoji="1" lang="ru-RU" sz="2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для проделывания отверстий в основе.</a:t>
            </a:r>
            <a:endParaRPr kumimoji="1" lang="ru-RU" sz="2400" b="0" i="0" u="sng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488" marR="0" lvl="0" indent="36195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2"/>
              </a:buBlip>
              <a:tabLst/>
              <a:defRPr/>
            </a:pPr>
            <a:r>
              <a:rPr kumimoji="1" lang="ru-RU" sz="2400" b="1" i="1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Флористическая проволока</a:t>
            </a:r>
            <a:r>
              <a:rPr kumimoji="1" lang="ru-RU" sz="2400" b="0" i="1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ru-RU" sz="2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для закрепления орехов и т.п.</a:t>
            </a:r>
            <a:endParaRPr kumimoji="1" lang="ru-RU" sz="2400" b="0" i="0" u="sng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488" marR="0" lvl="0" indent="36195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2"/>
              </a:buBlip>
              <a:tabLst/>
              <a:defRPr/>
            </a:pPr>
            <a:r>
              <a:rPr kumimoji="1" lang="ru-RU" sz="2400" b="1" i="1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Флористические скрепки, ножницы, плоскогубцы. </a:t>
            </a:r>
            <a:endParaRPr kumimoji="1" lang="ru-RU" sz="2400" b="1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488" marR="0" lvl="0" indent="36195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2"/>
              </a:buBlip>
              <a:tabLst/>
              <a:defRPr/>
            </a:pP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Для оформления может потребоваться</a:t>
            </a:r>
            <a:r>
              <a:rPr kumimoji="1" lang="ru-RU" sz="2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ru-RU" sz="2400" b="1" i="1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рамка</a:t>
            </a:r>
            <a:r>
              <a:rPr kumimoji="1" lang="ru-RU" sz="2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88640"/>
            <a:ext cx="2887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Материалы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856357"/>
            <a:ext cx="79928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361950" algn="just"/>
            <a:r>
              <a:rPr lang="ru-RU" sz="2400" dirty="0" smtClean="0"/>
              <a:t>У коллажей «</a:t>
            </a:r>
            <a:r>
              <a:rPr lang="ru-RU" sz="2400" dirty="0" err="1" smtClean="0"/>
              <a:t>терра</a:t>
            </a:r>
            <a:r>
              <a:rPr lang="ru-RU" sz="2400" dirty="0" smtClean="0"/>
              <a:t>» есть обязательные составляющие: </a:t>
            </a:r>
            <a:r>
              <a:rPr lang="ru-RU" sz="2400" b="1" i="1" u="sng" dirty="0" smtClean="0"/>
              <a:t>основа</a:t>
            </a:r>
            <a:r>
              <a:rPr lang="ru-RU" sz="2400" dirty="0" smtClean="0"/>
              <a:t>, на которую накладывают все элементы композиции. Она должна быть толстой, иначе будет прогибаться. </a:t>
            </a:r>
          </a:p>
          <a:p>
            <a:pPr marL="90488" indent="361950" algn="just">
              <a:buBlip>
                <a:blip r:embed="rId2"/>
              </a:buBlip>
            </a:pPr>
            <a:r>
              <a:rPr lang="ru-RU" sz="2400" b="1" i="1" u="sng" dirty="0" smtClean="0"/>
              <a:t>Раствор</a:t>
            </a:r>
            <a:r>
              <a:rPr lang="ru-RU" sz="2400" dirty="0" smtClean="0"/>
              <a:t> – песок и штукатурные материалы, </a:t>
            </a:r>
            <a:r>
              <a:rPr lang="ru-RU" sz="2400" dirty="0" err="1" smtClean="0"/>
              <a:t>гибс</a:t>
            </a:r>
            <a:r>
              <a:rPr lang="ru-RU" sz="2400" dirty="0" smtClean="0"/>
              <a:t>.</a:t>
            </a:r>
          </a:p>
          <a:p>
            <a:pPr marL="90488" indent="361950" algn="just">
              <a:buBlip>
                <a:blip r:embed="rId2"/>
              </a:buBlip>
            </a:pPr>
            <a:r>
              <a:rPr lang="ru-RU" sz="2400" b="1" i="1" u="sng" dirty="0" smtClean="0"/>
              <a:t>Краски</a:t>
            </a:r>
            <a:r>
              <a:rPr lang="ru-RU" sz="2400" dirty="0" smtClean="0"/>
              <a:t> придают работе цвет. Можно использовать как клеевые, так и масляные.</a:t>
            </a:r>
          </a:p>
          <a:p>
            <a:pPr marL="90488" indent="361950" algn="just">
              <a:buBlip>
                <a:blip r:embed="rId2"/>
              </a:buBlip>
            </a:pPr>
            <a:r>
              <a:rPr lang="ru-RU" sz="2400" b="1" i="1" u="sng" dirty="0" smtClean="0"/>
              <a:t>Растительные материалы:</a:t>
            </a:r>
            <a:r>
              <a:rPr lang="ru-RU" sz="2400" dirty="0" smtClean="0"/>
              <a:t> можно встраивать только сухие растения. Для составления композиции предпочтительны рельефные листья, листья фикусов, папоротников, цветы антуриума, розы, хризантемы, </a:t>
            </a:r>
            <a:r>
              <a:rPr lang="ru-RU" sz="2400" dirty="0" err="1" smtClean="0"/>
              <a:t>каллы</a:t>
            </a:r>
            <a:r>
              <a:rPr lang="ru-RU" sz="2400" dirty="0" smtClean="0"/>
              <a:t>, орехи, шишки, каштаны, желуди, ракушки и прочие природные материалы.</a:t>
            </a:r>
          </a:p>
          <a:p>
            <a:pPr marL="90488" indent="361950" algn="just">
              <a:buBlip>
                <a:blip r:embed="rId2"/>
              </a:buBlip>
            </a:pPr>
            <a:r>
              <a:rPr lang="ru-RU" sz="2400" b="1" i="1" u="sng" dirty="0" smtClean="0"/>
              <a:t>Флористические материалы.</a:t>
            </a:r>
            <a:r>
              <a:rPr lang="ru-RU" sz="2400" dirty="0" smtClean="0"/>
              <a:t> Стеклянные и керамические осколки – для мозаики, бусы, бисер, бижутерия, ткань.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60648"/>
            <a:ext cx="8117979" cy="1339552"/>
          </a:xfrm>
        </p:spPr>
        <p:txBody>
          <a:bodyPr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Знакомство с профессией штукатур</a:t>
            </a:r>
            <a:endParaRPr lang="ru-RU" sz="28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18920" t="12821" r="18546" b="12564"/>
          <a:stretch>
            <a:fillRect/>
          </a:stretch>
        </p:blipFill>
        <p:spPr bwMode="auto">
          <a:xfrm>
            <a:off x="827584" y="3429000"/>
            <a:ext cx="4104456" cy="313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>
            <a:hlinkClick r:id="rId3" action="ppaction://hlinkfile"/>
          </p:cNvPr>
          <p:cNvSpPr/>
          <p:nvPr/>
        </p:nvSpPr>
        <p:spPr bwMode="auto">
          <a:xfrm>
            <a:off x="7596336" y="6021288"/>
            <a:ext cx="1296144" cy="648072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 cstate="print"/>
          <a:srcRect l="18600" t="12308" r="18546" b="13077"/>
          <a:stretch>
            <a:fillRect/>
          </a:stretch>
        </p:blipFill>
        <p:spPr bwMode="auto">
          <a:xfrm>
            <a:off x="4572000" y="1412776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3"/>
          <p:cNvSpPr txBox="1">
            <a:spLocks/>
          </p:cNvSpPr>
          <p:nvPr/>
        </p:nvSpPr>
        <p:spPr>
          <a:xfrm>
            <a:off x="827584" y="188640"/>
            <a:ext cx="3168352" cy="63785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2"/>
              </a:buBlip>
              <a:tabLst/>
              <a:defRPr/>
            </a:pP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1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1" lang="ru-RU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Цвета первого порядка (основные цвета).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2"/>
              </a:buBlip>
              <a:tabLst/>
              <a:defRPr/>
            </a:pPr>
            <a:endParaRPr kumimoji="1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2"/>
              </a:buBlip>
              <a:tabLst/>
              <a:defRPr/>
            </a:pPr>
            <a:r>
              <a:rPr kumimoji="1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Цвета второго порядка.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2"/>
              </a:buBlip>
              <a:tabLst/>
              <a:defRPr/>
            </a:pPr>
            <a:endParaRPr kumimoji="1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2"/>
              </a:buBlip>
              <a:tabLst/>
              <a:defRPr/>
            </a:pPr>
            <a:r>
              <a:rPr kumimoji="1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3.Дополнительные цвета</a:t>
            </a:r>
            <a:r>
              <a:rPr kumimoji="1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2"/>
              </a:buBlip>
              <a:tabLst/>
              <a:defRPr/>
            </a:pPr>
            <a:endParaRPr kumimoji="1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2"/>
              </a:buBlip>
              <a:tabLst/>
              <a:defRPr/>
            </a:pPr>
            <a:r>
              <a:rPr kumimoji="1" lang="ru-RU" sz="2000" b="1" kern="0" dirty="0" smtClean="0"/>
              <a:t>Теплые цвета.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2"/>
              </a:buBlip>
              <a:tabLst/>
              <a:defRPr/>
            </a:pPr>
            <a:endParaRPr kumimoji="1" lang="ru-RU" sz="2000" b="1" kern="0" dirty="0" smtClean="0"/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2"/>
              </a:buBlip>
              <a:tabLst/>
              <a:defRPr/>
            </a:pPr>
            <a:r>
              <a:rPr kumimoji="1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Холодные цвета.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t="1480" b="1480"/>
          <a:stretch>
            <a:fillRect/>
          </a:stretch>
        </p:blipFill>
        <p:spPr>
          <a:xfrm>
            <a:off x="6444208" y="692696"/>
            <a:ext cx="2506662" cy="2786062"/>
          </a:xfrm>
          <a:prstGeom prst="rect">
            <a:avLst/>
          </a:prstGeom>
          <a:ln w="9525"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2617"/>
          <a:stretch>
            <a:fillRect/>
          </a:stretch>
        </p:blipFill>
        <p:spPr bwMode="auto">
          <a:xfrm>
            <a:off x="3707904" y="548680"/>
            <a:ext cx="2679129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717032"/>
            <a:ext cx="35052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опия Image187"/>
          <p:cNvPicPr>
            <a:picLocks noChangeAspect="1" noChangeArrowheads="1"/>
          </p:cNvPicPr>
          <p:nvPr/>
        </p:nvPicPr>
        <p:blipFill>
          <a:blip r:embed="rId2" cstate="print"/>
          <a:srcRect t="15517"/>
          <a:stretch>
            <a:fillRect/>
          </a:stretch>
        </p:blipFill>
        <p:spPr bwMode="auto">
          <a:xfrm>
            <a:off x="971600" y="1052736"/>
            <a:ext cx="1909074" cy="2520280"/>
          </a:xfrm>
          <a:prstGeom prst="rect">
            <a:avLst/>
          </a:prstGeom>
          <a:noFill/>
        </p:spPr>
      </p:pic>
      <p:pic>
        <p:nvPicPr>
          <p:cNvPr id="3" name="Picture 6" descr="Копия (3) Image187"/>
          <p:cNvPicPr>
            <a:picLocks noChangeAspect="1" noChangeArrowheads="1"/>
          </p:cNvPicPr>
          <p:nvPr/>
        </p:nvPicPr>
        <p:blipFill>
          <a:blip r:embed="rId3" cstate="print"/>
          <a:srcRect t="5611" b="2738"/>
          <a:stretch>
            <a:fillRect/>
          </a:stretch>
        </p:blipFill>
        <p:spPr bwMode="auto">
          <a:xfrm>
            <a:off x="2915815" y="1052736"/>
            <a:ext cx="964025" cy="2486171"/>
          </a:xfrm>
          <a:prstGeom prst="rect">
            <a:avLst/>
          </a:prstGeom>
          <a:noFill/>
        </p:spPr>
      </p:pic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899592" y="260648"/>
            <a:ext cx="6400800" cy="6477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1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Теплые цвета</a:t>
            </a:r>
            <a:endParaRPr kumimoji="1" lang="ru-RU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5" descr="Копия (4) Image187"/>
          <p:cNvPicPr>
            <a:picLocks noChangeAspect="1" noChangeArrowheads="1"/>
          </p:cNvPicPr>
          <p:nvPr/>
        </p:nvPicPr>
        <p:blipFill>
          <a:blip r:embed="rId4" cstate="print"/>
          <a:srcRect t="4919" b="4905"/>
          <a:stretch>
            <a:fillRect/>
          </a:stretch>
        </p:blipFill>
        <p:spPr bwMode="auto">
          <a:xfrm>
            <a:off x="5148063" y="4149080"/>
            <a:ext cx="965199" cy="2388834"/>
          </a:xfrm>
          <a:prstGeom prst="rect">
            <a:avLst/>
          </a:prstGeom>
          <a:noFill/>
        </p:spPr>
      </p:pic>
      <p:pic>
        <p:nvPicPr>
          <p:cNvPr id="8" name="Picture 6" descr="Копия (2) Image187"/>
          <p:cNvPicPr>
            <a:picLocks noChangeAspect="1" noChangeArrowheads="1"/>
          </p:cNvPicPr>
          <p:nvPr/>
        </p:nvPicPr>
        <p:blipFill>
          <a:blip r:embed="rId5" cstate="print"/>
          <a:srcRect t="5085"/>
          <a:stretch>
            <a:fillRect/>
          </a:stretch>
        </p:blipFill>
        <p:spPr bwMode="auto">
          <a:xfrm>
            <a:off x="6156176" y="4149080"/>
            <a:ext cx="2299106" cy="238437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355976" y="3140968"/>
            <a:ext cx="4431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r>
              <a:rPr kumimoji="1" lang="ru-RU" sz="4000" b="1" kern="0" dirty="0" smtClean="0">
                <a:solidFill>
                  <a:schemeClr val="accent3">
                    <a:lumMod val="75000"/>
                  </a:schemeClr>
                </a:solidFill>
              </a:rPr>
              <a:t>Холодные цвета</a:t>
            </a:r>
            <a:endParaRPr kumimoji="1" lang="ru-RU" sz="4000" b="1" kern="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23728" y="1556792"/>
            <a:ext cx="603466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Раз, два, три, четыре, пять – 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Мамам надо помогать!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Чтобы чистым был наш дом,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Веником мы пол метем.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А теперь без суеты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Моем тряпкою полы.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Всю посуду перемоем,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Стол к обеду мы накроем.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Будем нашу маму ждать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И с улыбкою встречать.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1503" y="548680"/>
            <a:ext cx="57839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Физкультминутка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Century Schoolbook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124744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(Упражнение «Будем маме помогать»)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806489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/>
            <a:r>
              <a:rPr lang="ru-RU" sz="32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Helvetica" pitchFamily="34" charset="0"/>
              </a:rPr>
              <a:t>Правила безопасной при работе с ножницами (плоскогубцами): </a:t>
            </a: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Helvetica" pitchFamily="34" charset="0"/>
              </a:rPr>
              <a:t>     </a:t>
            </a:r>
          </a:p>
          <a:p>
            <a:pPr indent="449263" algn="ctr"/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rPr>
              <a:t>   </a:t>
            </a:r>
            <a:endParaRPr lang="ru-RU" sz="1400" b="1" i="1" u="sng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Helvetica" pitchFamily="34" charset="0"/>
            </a:endParaRPr>
          </a:p>
          <a:p>
            <a:pPr indent="449263" algn="just">
              <a:lnSpc>
                <a:spcPct val="150000"/>
              </a:lnSpc>
            </a:pPr>
            <a:r>
              <a:rPr lang="ru-RU" sz="2000" dirty="0" smtClean="0">
                <a:ea typeface="Times New Roman" pitchFamily="18" charset="0"/>
              </a:rPr>
              <a:t> </a:t>
            </a:r>
            <a:r>
              <a:rPr lang="ru-RU" sz="2000" dirty="0" smtClean="0">
                <a:ea typeface="Times New Roman" pitchFamily="18" charset="0"/>
                <a:cs typeface="Helvetica" pitchFamily="34" charset="0"/>
              </a:rPr>
              <a:t>1</a:t>
            </a:r>
            <a:r>
              <a:rPr lang="ru-RU" sz="2000" b="1" dirty="0" smtClean="0">
                <a:ea typeface="Times New Roman" pitchFamily="18" charset="0"/>
                <a:cs typeface="Helvetica" pitchFamily="34" charset="0"/>
              </a:rPr>
              <a:t>. Работайте хорошо отрегулированными и заточенными ножницами.</a:t>
            </a:r>
            <a:endParaRPr lang="ru-RU" sz="2000" b="1" dirty="0" smtClean="0"/>
          </a:p>
          <a:p>
            <a:pPr indent="449263" algn="just" eaLnBrk="0" hangingPunct="0">
              <a:lnSpc>
                <a:spcPct val="150000"/>
              </a:lnSpc>
            </a:pPr>
            <a:r>
              <a:rPr lang="ru-RU" sz="2000" b="1" dirty="0" smtClean="0">
                <a:cs typeface="Times New Roman" pitchFamily="18" charset="0"/>
              </a:rPr>
              <a:t>2. Ножницы кладите кольцами к себе и передавайте кольцами вперед.</a:t>
            </a:r>
            <a:endParaRPr lang="ru-RU" sz="2000" b="1" dirty="0" smtClean="0"/>
          </a:p>
          <a:p>
            <a:pPr indent="449263" algn="just" eaLnBrk="0" hangingPunct="0">
              <a:lnSpc>
                <a:spcPct val="150000"/>
              </a:lnSpc>
            </a:pPr>
            <a:r>
              <a:rPr lang="ru-RU" sz="2000" b="1" dirty="0" smtClean="0">
                <a:cs typeface="Times New Roman" pitchFamily="18" charset="0"/>
              </a:rPr>
              <a:t>3. Не оставляйте ножницы раскрытыми.</a:t>
            </a:r>
            <a:endParaRPr lang="ru-RU" sz="2000" b="1" dirty="0" smtClean="0"/>
          </a:p>
          <a:p>
            <a:pPr indent="449263" algn="just" eaLnBrk="0" hangingPunct="0">
              <a:lnSpc>
                <a:spcPct val="150000"/>
              </a:lnSpc>
            </a:pPr>
            <a:r>
              <a:rPr lang="ru-RU" sz="2000" b="1" dirty="0" smtClean="0">
                <a:cs typeface="Times New Roman" pitchFamily="18" charset="0"/>
              </a:rPr>
              <a:t>4. Не играйте ножницами и не подносите их к лицу.</a:t>
            </a:r>
            <a:endParaRPr lang="ru-RU" sz="2000" b="1" dirty="0" smtClean="0"/>
          </a:p>
          <a:p>
            <a:pPr indent="449263" algn="just" eaLnBrk="0" hangingPunct="0">
              <a:lnSpc>
                <a:spcPct val="150000"/>
              </a:lnSpc>
            </a:pPr>
            <a:r>
              <a:rPr lang="ru-RU" sz="2000" b="1" dirty="0" smtClean="0">
                <a:cs typeface="Times New Roman" pitchFamily="18" charset="0"/>
              </a:rPr>
              <a:t>5. Следите за движением и положением лезвий во время работы.</a:t>
            </a:r>
            <a:endParaRPr lang="ru-RU" sz="2000" b="1" dirty="0" smtClean="0"/>
          </a:p>
          <a:p>
            <a:pPr indent="449263" algn="just" eaLnBrk="0" hangingPunct="0">
              <a:lnSpc>
                <a:spcPct val="150000"/>
              </a:lnSpc>
            </a:pPr>
            <a:r>
              <a:rPr lang="ru-RU" sz="2000" b="1" dirty="0" smtClean="0">
                <a:cs typeface="Times New Roman" pitchFamily="18" charset="0"/>
              </a:rPr>
              <a:t>6. Используйте ножницы только по назначению.</a:t>
            </a:r>
            <a:endParaRPr lang="ru-RU" sz="2000" b="1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848872" cy="7301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/>
            <a:r>
              <a:rPr lang="ru-RU" sz="32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Правила гигиены и безопасности труда</a:t>
            </a:r>
          </a:p>
          <a:p>
            <a:pPr indent="449263"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 smtClean="0">
              <a:solidFill>
                <a:srgbClr val="FF0000"/>
              </a:solidFill>
            </a:endParaRPr>
          </a:p>
          <a:p>
            <a:pPr indent="449263" algn="just" eaLnBrk="0" hangingPunct="0">
              <a:lnSpc>
                <a:spcPct val="150000"/>
              </a:lnSpc>
            </a:pPr>
            <a:r>
              <a:rPr lang="ru-RU" sz="2000" b="1" dirty="0" smtClean="0">
                <a:cs typeface="Times New Roman" pitchFamily="18" charset="0"/>
              </a:rPr>
              <a:t>1. Рабочую зону накрыть пленкой. Для защиты от загрязнений необходимо  надеть фартук.</a:t>
            </a:r>
            <a:endParaRPr lang="ru-RU" sz="2000" b="1" dirty="0" smtClean="0"/>
          </a:p>
          <a:p>
            <a:pPr indent="449263" algn="just" eaLnBrk="0" hangingPunct="0">
              <a:lnSpc>
                <a:spcPct val="150000"/>
              </a:lnSpc>
            </a:pPr>
            <a:r>
              <a:rPr lang="ru-RU" sz="2000" b="1" dirty="0" smtClean="0">
                <a:cs typeface="Times New Roman" pitchFamily="18" charset="0"/>
              </a:rPr>
              <a:t>2 .Помещение проветривать.</a:t>
            </a:r>
            <a:endParaRPr lang="ru-RU" sz="2000" b="1" dirty="0" smtClean="0"/>
          </a:p>
          <a:p>
            <a:pPr indent="449263" algn="just" eaLnBrk="0" hangingPunct="0">
              <a:lnSpc>
                <a:spcPct val="150000"/>
              </a:lnSpc>
            </a:pPr>
            <a:r>
              <a:rPr lang="ru-RU" sz="2000" b="1" dirty="0" smtClean="0">
                <a:cs typeface="Times New Roman" pitchFamily="18" charset="0"/>
              </a:rPr>
              <a:t>3. На рабочем столе должен находиться </a:t>
            </a:r>
            <a:r>
              <a:rPr lang="ru-RU" sz="2000" b="1" dirty="0" err="1" smtClean="0">
                <a:cs typeface="Times New Roman" pitchFamily="18" charset="0"/>
              </a:rPr>
              <a:t>спецлоток</a:t>
            </a:r>
            <a:r>
              <a:rPr lang="ru-RU" sz="2000" b="1" dirty="0" smtClean="0">
                <a:cs typeface="Times New Roman" pitchFamily="18" charset="0"/>
              </a:rPr>
              <a:t> для мусора.</a:t>
            </a:r>
            <a:endParaRPr lang="ru-RU" sz="2000" b="1" dirty="0" smtClean="0"/>
          </a:p>
          <a:p>
            <a:pPr indent="449263" algn="just" eaLnBrk="0" hangingPunct="0">
              <a:lnSpc>
                <a:spcPct val="150000"/>
              </a:lnSpc>
            </a:pPr>
            <a:r>
              <a:rPr lang="ru-RU" sz="2000" b="1" dirty="0" smtClean="0">
                <a:cs typeface="Times New Roman" pitchFamily="18" charset="0"/>
              </a:rPr>
              <a:t>4. Палитру с краской, кисти, </a:t>
            </a:r>
            <a:r>
              <a:rPr lang="ru-RU" sz="2000" b="1" dirty="0" err="1" smtClean="0">
                <a:cs typeface="Times New Roman" pitchFamily="18" charset="0"/>
              </a:rPr>
              <a:t>поролончики</a:t>
            </a:r>
            <a:r>
              <a:rPr lang="ru-RU" sz="2000" b="1" dirty="0" smtClean="0">
                <a:cs typeface="Times New Roman" pitchFamily="18" charset="0"/>
              </a:rPr>
              <a:t> размещать справа от работающего.</a:t>
            </a:r>
            <a:endParaRPr lang="ru-RU" sz="2000" b="1" dirty="0" smtClean="0"/>
          </a:p>
          <a:p>
            <a:pPr indent="449263" algn="just" eaLnBrk="0" hangingPunct="0">
              <a:lnSpc>
                <a:spcPct val="150000"/>
              </a:lnSpc>
            </a:pPr>
            <a:r>
              <a:rPr lang="ru-RU" sz="2000" b="1" dirty="0" smtClean="0">
                <a:cs typeface="Times New Roman" pitchFamily="18" charset="0"/>
              </a:rPr>
              <a:t>5. </a:t>
            </a:r>
            <a:r>
              <a:rPr lang="ru-RU" sz="2000" b="1" dirty="0" smtClean="0"/>
              <a:t>Работать необходимо в резиновых перчатках или перчатках для окраски волос.</a:t>
            </a:r>
          </a:p>
          <a:p>
            <a:pPr indent="449263" algn="just" eaLnBrk="0" hangingPunct="0"/>
            <a:endParaRPr lang="ru-RU" sz="2000" b="1" dirty="0" smtClean="0"/>
          </a:p>
          <a:p>
            <a:pPr indent="449263" algn="just" eaLnBrk="0" hangingPunct="0"/>
            <a:endParaRPr lang="ru-RU" sz="2000" b="1" dirty="0" smtClean="0">
              <a:cs typeface="Times New Roman" pitchFamily="18" charset="0"/>
            </a:endParaRPr>
          </a:p>
          <a:p>
            <a:pPr indent="449263" algn="just" eaLnBrk="0" hangingPunct="0"/>
            <a:endParaRPr lang="ru-RU" sz="2000" b="1" dirty="0" smtClean="0">
              <a:cs typeface="Times New Roman" pitchFamily="18" charset="0"/>
            </a:endParaRPr>
          </a:p>
          <a:p>
            <a:pPr indent="449263" algn="just" eaLnBrk="0" hangingPunct="0"/>
            <a:endParaRPr lang="ru-RU" sz="2000" b="1" dirty="0" smtClean="0">
              <a:cs typeface="Times New Roman" pitchFamily="18" charset="0"/>
            </a:endParaRPr>
          </a:p>
          <a:p>
            <a:pPr indent="449263" algn="just" eaLnBrk="0" hangingPunct="0"/>
            <a:endParaRPr lang="ru-RU" sz="2000" b="1" dirty="0" smtClean="0">
              <a:cs typeface="Times New Roman" pitchFamily="18" charset="0"/>
            </a:endParaRPr>
          </a:p>
          <a:p>
            <a:pPr indent="449263" algn="just" eaLnBrk="0" hangingPunct="0"/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5877272"/>
            <a:ext cx="6552728" cy="792088"/>
          </a:xfrm>
        </p:spPr>
        <p:txBody>
          <a:bodyPr/>
          <a:lstStyle/>
          <a:p>
            <a:r>
              <a:rPr lang="ru-RU" sz="2000" dirty="0" smtClean="0"/>
              <a:t>Просмотр с учащимися  видео-урока по созданию  коллажа в технике </a:t>
            </a:r>
            <a:r>
              <a:rPr lang="ru-RU" sz="2000" b="1" u="sng" cap="all" dirty="0" err="1" smtClean="0"/>
              <a:t>терра</a:t>
            </a:r>
            <a:endParaRPr lang="ru-RU" sz="2000" b="1" u="sng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30867" t="31736" r="24289" b="15039"/>
          <a:stretch>
            <a:fillRect/>
          </a:stretch>
        </p:blipFill>
        <p:spPr bwMode="auto">
          <a:xfrm>
            <a:off x="1763688" y="404664"/>
            <a:ext cx="684076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>
            <a:hlinkClick r:id="rId3"/>
          </p:cNvPr>
          <p:cNvSpPr/>
          <p:nvPr/>
        </p:nvSpPr>
        <p:spPr bwMode="auto">
          <a:xfrm>
            <a:off x="7524328" y="6021288"/>
            <a:ext cx="1296144" cy="648072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27584" y="1700808"/>
          <a:ext cx="4752525" cy="515719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6835"/>
                <a:gridCol w="316835"/>
                <a:gridCol w="316835"/>
                <a:gridCol w="316835"/>
                <a:gridCol w="316835"/>
                <a:gridCol w="316835"/>
                <a:gridCol w="316835"/>
                <a:gridCol w="316835"/>
                <a:gridCol w="316835"/>
                <a:gridCol w="316835"/>
                <a:gridCol w="316835"/>
                <a:gridCol w="316835"/>
                <a:gridCol w="316835"/>
                <a:gridCol w="316835"/>
                <a:gridCol w="316835"/>
              </a:tblGrid>
              <a:tr h="429766"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j-lt"/>
                        </a:rPr>
                        <a:t> 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cap="all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cap="all" dirty="0">
                          <a:latin typeface="+mj-lt"/>
                        </a:rPr>
                        <a:t>1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j-lt"/>
                        </a:rPr>
                        <a:t> 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766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j-lt"/>
                        </a:rPr>
                        <a:t> 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cap="all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cap="all">
                          <a:latin typeface="+mj-lt"/>
                        </a:rPr>
                        <a:t>2</a:t>
                      </a:r>
                      <a:endParaRPr lang="ru-RU" sz="16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cap="all" dirty="0">
                        <a:solidFill>
                          <a:srgbClr val="C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766">
                <a:tc rowSpan="5"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j-lt"/>
                        </a:rPr>
                        <a:t> 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j-lt"/>
                        </a:rPr>
                        <a:t> 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j-lt"/>
                        </a:rPr>
                        <a:t> 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j-lt"/>
                        </a:rPr>
                        <a:t> 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j-lt"/>
                        </a:rPr>
                        <a:t> 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cap="all" dirty="0">
                        <a:solidFill>
                          <a:srgbClr val="C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cap="all" dirty="0">
                        <a:solidFill>
                          <a:srgbClr val="C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766">
                <a:tc gridSpan="2"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cap="all" dirty="0">
                        <a:solidFill>
                          <a:srgbClr val="C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cap="all">
                          <a:latin typeface="+mj-lt"/>
                        </a:rPr>
                        <a:t>3</a:t>
                      </a:r>
                      <a:endParaRPr lang="ru-RU" sz="16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j-lt"/>
                        </a:rPr>
                        <a:t> 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j-lt"/>
                        </a:rPr>
                        <a:t> 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j-lt"/>
                        </a:rPr>
                        <a:t> 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766">
                <a:tc gridSpan="2"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cap="all">
                          <a:latin typeface="+mj-lt"/>
                        </a:rPr>
                        <a:t>4</a:t>
                      </a:r>
                      <a:endParaRPr lang="ru-RU" sz="16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766">
                <a:tc gridSpan="2"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cap="all">
                        <a:solidFill>
                          <a:srgbClr val="C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cap="all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cap="all">
                          <a:latin typeface="+mj-lt"/>
                        </a:rPr>
                        <a:t>5</a:t>
                      </a:r>
                      <a:endParaRPr lang="ru-RU" sz="16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T w="12700" cmpd="sng">
                      <a:noFill/>
                    </a:lnT>
                  </a:tcPr>
                </a:tc>
              </a:tr>
              <a:tr h="429766">
                <a:tc gridSpan="2"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cap="all">
                          <a:latin typeface="+mj-lt"/>
                        </a:rPr>
                        <a:t>8</a:t>
                      </a:r>
                      <a:endParaRPr lang="ru-RU" sz="16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cap="all">
                          <a:latin typeface="+mj-lt"/>
                        </a:rPr>
                        <a:t>6</a:t>
                      </a:r>
                      <a:endParaRPr lang="ru-RU" sz="16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j-lt"/>
                        </a:rPr>
                        <a:t> 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4297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cap="all" dirty="0">
                          <a:latin typeface="+mj-lt"/>
                        </a:rPr>
                        <a:t>7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4300" algn="l"/>
                          <a:tab pos="165100" algn="ctr"/>
                        </a:tabLs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</a:tr>
              <a:tr h="429766">
                <a:tc rowSpan="4"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j-lt"/>
                        </a:rPr>
                        <a:t> 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j-lt"/>
                        </a:rPr>
                        <a:t> 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j-lt"/>
                        </a:rPr>
                        <a:t> 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j-lt"/>
                        </a:rPr>
                        <a:t> 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cap="all" dirty="0">
                        <a:solidFill>
                          <a:srgbClr val="C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cap="all" dirty="0">
                        <a:solidFill>
                          <a:srgbClr val="C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cap="all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j-lt"/>
                        </a:rPr>
                        <a:t> 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j-lt"/>
                        </a:rPr>
                        <a:t> 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j-lt"/>
                        </a:rPr>
                        <a:t> 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+mj-lt"/>
                        </a:rPr>
                        <a:t> </a:t>
                      </a: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766">
                <a:tc gridSpan="2"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766">
                <a:tc gridSpan="2"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766">
                <a:tc gridSpan="2"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87624" y="-366519"/>
            <a:ext cx="7704856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Искусство украшения различных поверхностей  кружками  и завитками, изготовленных из бумажных полос.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ru-RU" sz="1600" b="1" dirty="0">
              <a:cs typeface="Arial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2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Декоративная отделка различных поверхностей элементами, вырезанными из различных видов бумаги (салфетки,   упаковочная бумага, фотографии, газеты, географические карты).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2"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Инструмент для нарезки бумаги, ткани.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4. Профессия, связанная с изготовлением изделий из дерева.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5. Вязкая жидкость для соединения различных поверхностей.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6. Специалист,                занимающийся      разработкой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проектов отделки  внутренних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и внешних поверхностей зданий.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7. Плотная бумага, используемая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для изготовления коробок.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8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Инструмент для нанесения 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клея, краски.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979712" y="404664"/>
            <a:ext cx="56015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Times New Roman" pitchFamily="18" charset="0"/>
              </a:rPr>
              <a:t>Требования к коллажу</a:t>
            </a:r>
            <a:endParaRPr kumimoji="0" lang="ru-RU" sz="3200" b="1" i="0" u="none" strike="noStrike" cap="all" normalizeH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971600" y="1124744"/>
            <a:ext cx="7920880" cy="511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03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Коллаж должен быть гармоничным, должна присутствовать новизна и трансформация материала.</a:t>
            </a:r>
          </a:p>
          <a:p>
            <a:pPr marR="0" lvl="0" indent="3603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 Коллаж должен быть аккуратно сделан, в нем не видно следов работы с лица и с изнанки.</a:t>
            </a:r>
          </a:p>
          <a:p>
            <a:pPr marR="0" lvl="0" indent="3603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603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3. Подпись мастера на фоне в нижнем правом углу, на заднике - название работы, фамилия автора и год создания.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	4. Работа должна быть прочной. </a:t>
            </a:r>
          </a:p>
          <a:p>
            <a:pPr lvl="0" indent="360363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5. Рама должна подыгрывать работе, но не обращать на себя внимание. В темной рамке работа становится светлее и приближается к зрителю. Выбирается рамку того цвета, которого меньше всего в фоне. Но оно не должно быть цвета акцента.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Последовательность выполнения работы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1556792"/>
            <a:ext cx="7992888" cy="435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1. Нам понадобится: шпаклевка, гипс, вода. Приготовить раствор по консистенции  густой сметаны.</a:t>
            </a:r>
            <a:endParaRPr kumimoji="0" lang="ru-RU" sz="23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2. ДВП нужного размера намочить водой.</a:t>
            </a:r>
            <a:endParaRPr kumimoji="0" lang="ru-RU" sz="23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3. Раствор равномерно распределяем по всей поверхности шпателем или рукой.</a:t>
            </a:r>
            <a:endParaRPr kumimoji="0" lang="ru-RU" sz="23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4. Начинается творческий процесс. Вмазываем  природный материал и делаем рельефные углубления.</a:t>
            </a:r>
            <a:endParaRPr kumimoji="0" lang="ru-RU" sz="23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5. Дать  высохнуть (до следующего урока).</a:t>
            </a:r>
            <a:endParaRPr kumimoji="0" lang="ru-RU" sz="23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6. Берем краски, кисть и раскрашиваем (на следующем уроке).</a:t>
            </a:r>
          </a:p>
          <a:p>
            <a:pPr indent="3603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/>
              <a:t>7. Оформляем работу в рамку.</a:t>
            </a:r>
          </a:p>
          <a:p>
            <a:pPr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5" name="Picture 7" descr="j03433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869160"/>
            <a:ext cx="1981200" cy="178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827584" y="188640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Выполнение практической работы </a:t>
            </a:r>
          </a:p>
        </p:txBody>
      </p:sp>
      <p:pic>
        <p:nvPicPr>
          <p:cNvPr id="6" name="Picture 2" descr="dali9"/>
          <p:cNvPicPr>
            <a:picLocks noChangeAspect="1" noChangeArrowheads="1"/>
          </p:cNvPicPr>
          <p:nvPr/>
        </p:nvPicPr>
        <p:blipFill>
          <a:blip r:embed="rId3" cstate="print"/>
          <a:srcRect b="23750"/>
          <a:stretch>
            <a:fillRect/>
          </a:stretch>
        </p:blipFill>
        <p:spPr bwMode="auto">
          <a:xfrm>
            <a:off x="899592" y="836712"/>
            <a:ext cx="8244408" cy="6021288"/>
          </a:xfrm>
          <a:prstGeom prst="rect">
            <a:avLst/>
          </a:prstGeom>
          <a:noFill/>
        </p:spPr>
      </p:pic>
      <p:pic>
        <p:nvPicPr>
          <p:cNvPr id="7" name="04 Вете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380312" y="1124744"/>
            <a:ext cx="1152128" cy="11521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4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556792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110000"/>
              <a:buBlip>
                <a:blip r:embed="rId2"/>
              </a:buBlip>
            </a:pPr>
            <a:r>
              <a:rPr lang="ru-RU" b="1" dirty="0" smtClean="0"/>
              <a:t>Что нового вы узнали на уроке? </a:t>
            </a:r>
          </a:p>
          <a:p>
            <a:pPr lvl="0" algn="just">
              <a:lnSpc>
                <a:spcPct val="150000"/>
              </a:lnSpc>
              <a:buSzPct val="110000"/>
              <a:buBlip>
                <a:blip r:embed="rId2"/>
              </a:buBlip>
            </a:pPr>
            <a:r>
              <a:rPr lang="ru-RU" b="1" dirty="0" smtClean="0"/>
              <a:t>Чему научились? </a:t>
            </a:r>
          </a:p>
          <a:p>
            <a:pPr lvl="0" algn="just">
              <a:lnSpc>
                <a:spcPct val="150000"/>
              </a:lnSpc>
              <a:buSzPct val="110000"/>
              <a:buBlip>
                <a:blip r:embed="rId2"/>
              </a:buBlip>
            </a:pPr>
            <a:r>
              <a:rPr lang="ru-RU" b="1" dirty="0" smtClean="0"/>
              <a:t>Понравилось ли вам выполняемая работа на уроке? </a:t>
            </a:r>
          </a:p>
          <a:p>
            <a:pPr lvl="0" algn="just">
              <a:lnSpc>
                <a:spcPct val="150000"/>
              </a:lnSpc>
              <a:buSzPct val="110000"/>
              <a:buBlip>
                <a:blip r:embed="rId2"/>
              </a:buBlip>
            </a:pPr>
            <a:r>
              <a:rPr lang="ru-RU" b="1" dirty="0" smtClean="0"/>
              <a:t>Что же такое «</a:t>
            </a:r>
            <a:r>
              <a:rPr lang="ru-RU" b="1" dirty="0" err="1" smtClean="0"/>
              <a:t>терра</a:t>
            </a:r>
            <a:r>
              <a:rPr lang="ru-RU" b="1" dirty="0" smtClean="0"/>
              <a:t>»?</a:t>
            </a:r>
          </a:p>
          <a:p>
            <a:pPr lvl="0" algn="just">
              <a:lnSpc>
                <a:spcPct val="150000"/>
              </a:lnSpc>
              <a:buSzPct val="110000"/>
              <a:buBlip>
                <a:blip r:embed="rId2"/>
              </a:buBlip>
            </a:pPr>
            <a:r>
              <a:rPr lang="ru-RU" b="1" dirty="0" smtClean="0"/>
              <a:t>Что такое коллаж? </a:t>
            </a:r>
          </a:p>
          <a:p>
            <a:pPr lvl="0" algn="just">
              <a:lnSpc>
                <a:spcPct val="150000"/>
              </a:lnSpc>
              <a:buSzPct val="110000"/>
              <a:buBlip>
                <a:blip r:embed="rId2"/>
              </a:buBlip>
            </a:pPr>
            <a:r>
              <a:rPr lang="ru-RU" b="1" dirty="0" smtClean="0"/>
              <a:t>Что такое флористика?</a:t>
            </a:r>
          </a:p>
          <a:p>
            <a:pPr lvl="0" algn="just">
              <a:lnSpc>
                <a:spcPct val="150000"/>
              </a:lnSpc>
              <a:buSzPct val="110000"/>
              <a:buBlip>
                <a:blip r:embed="rId2"/>
              </a:buBlip>
            </a:pPr>
            <a:r>
              <a:rPr lang="ru-RU" b="1" dirty="0" smtClean="0"/>
              <a:t>Сколько основных цветов в цветовом круге?                                                       </a:t>
            </a:r>
          </a:p>
          <a:p>
            <a:pPr lvl="0" algn="just">
              <a:lnSpc>
                <a:spcPct val="150000"/>
              </a:lnSpc>
              <a:buSzPct val="110000"/>
              <a:buBlip>
                <a:blip r:embed="rId2"/>
              </a:buBlip>
            </a:pPr>
            <a:r>
              <a:rPr lang="ru-RU" b="1" dirty="0" smtClean="0"/>
              <a:t>Назовите технологическую последовательность выполнения флористического коллажа?</a:t>
            </a:r>
          </a:p>
          <a:p>
            <a:pPr lvl="0" algn="just">
              <a:lnSpc>
                <a:spcPct val="150000"/>
              </a:lnSpc>
              <a:buSzPct val="110000"/>
              <a:buBlip>
                <a:blip r:embed="rId2"/>
              </a:buBlip>
            </a:pPr>
            <a:r>
              <a:rPr lang="ru-RU" b="1" dirty="0" smtClean="0"/>
              <a:t>Где вы можете использовать полученные знания, умения и навыки?</a:t>
            </a:r>
          </a:p>
          <a:p>
            <a:pPr lvl="0" algn="just">
              <a:lnSpc>
                <a:spcPct val="150000"/>
              </a:lnSpc>
              <a:buSzPct val="110000"/>
              <a:buBlip>
                <a:blip r:embed="rId2"/>
              </a:buBlip>
            </a:pPr>
            <a:r>
              <a:rPr lang="ru-RU" b="1" dirty="0" smtClean="0"/>
              <a:t>С какой рабочей профессией вы сегодня познакомились?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04664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Закрепление изученного материала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71600" y="404664"/>
            <a:ext cx="7772400" cy="864096"/>
          </a:xfrm>
        </p:spPr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рефлексия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</a:br>
            <a:endParaRPr lang="ru-RU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71599" y="1010968"/>
            <a:ext cx="792088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На листе бумаги обведите свою ладошку.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Каждый палец – это какая-то позиция, по которой необходимо высказать свое мнение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большой – для меня это важно и интересно …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указательный - я получил конкретные рекомендации…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средний - мне было трудно (не понравилось)…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безымянный – моя оценка психологической атмосферы…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мизинец - для меня было недостаточно…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2531" name="Picture 3" descr="NA02125_"/>
          <p:cNvPicPr preferRelativeResize="0">
            <a:picLocks noChangeArrowheads="1" noChangeShapeType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1000" contrast="24000"/>
          </a:blip>
          <a:stretch>
            <a:fillRect/>
          </a:stretch>
        </p:blipFill>
        <p:spPr bwMode="auto">
          <a:xfrm rot="19970757">
            <a:off x="6839706" y="4411370"/>
            <a:ext cx="1584176" cy="18002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76000"/>
              </a:srgbClr>
            </a:outerShdw>
          </a:effectLst>
        </p:spPr>
      </p:pic>
      <p:pic>
        <p:nvPicPr>
          <p:cNvPr id="8" name="Picture 3" descr="NA02125_"/>
          <p:cNvPicPr preferRelativeResize="0">
            <a:picLocks noChangeArrowheads="1" noChangeShapeType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 rot="2153556">
            <a:off x="3851920" y="4509120"/>
            <a:ext cx="1994923" cy="208823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76000"/>
              </a:srgbClr>
            </a:outerShdw>
          </a:effectLst>
        </p:spPr>
      </p:pic>
      <p:pic>
        <p:nvPicPr>
          <p:cNvPr id="9" name="Picture 3" descr="NA02125_"/>
          <p:cNvPicPr preferRelativeResize="0">
            <a:picLocks noChangeArrowheads="1" noChangeShapeType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27000"/>
          </a:blip>
          <a:stretch>
            <a:fillRect/>
          </a:stretch>
        </p:blipFill>
        <p:spPr bwMode="auto">
          <a:xfrm rot="672394">
            <a:off x="1115616" y="4653136"/>
            <a:ext cx="1440160" cy="187220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76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84168" y="2348880"/>
            <a:ext cx="27363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ea typeface="Times New Roman"/>
                <a:cs typeface="Tahoma"/>
              </a:rPr>
              <a:t>Основы коллажной техники. Материалы, этапы работы, техники изготовления фона, основные техники работ, работа с флористическим материалом, оттиск, обрамление работ, жанры коллажа, архитектурные мотивы, абстракция, </a:t>
            </a:r>
            <a:r>
              <a:rPr lang="ru-RU" dirty="0" err="1" smtClean="0">
                <a:solidFill>
                  <a:srgbClr val="000000"/>
                </a:solidFill>
                <a:ea typeface="Times New Roman"/>
                <a:cs typeface="Tahoma"/>
              </a:rPr>
              <a:t>галлерея</a:t>
            </a:r>
            <a:r>
              <a:rPr lang="ru-RU" dirty="0" smtClean="0">
                <a:solidFill>
                  <a:srgbClr val="000000"/>
                </a:solidFill>
                <a:ea typeface="Times New Roman"/>
                <a:cs typeface="Tahoma"/>
              </a:rPr>
              <a:t> коллажей.</a:t>
            </a:r>
            <a:br>
              <a:rPr lang="ru-RU" dirty="0" smtClean="0">
                <a:solidFill>
                  <a:srgbClr val="000000"/>
                </a:solidFill>
                <a:ea typeface="Times New Roman"/>
                <a:cs typeface="Tahoma"/>
              </a:rPr>
            </a:br>
            <a:r>
              <a:rPr lang="ru-RU" dirty="0" smtClean="0">
                <a:solidFill>
                  <a:srgbClr val="000000"/>
                </a:solidFill>
                <a:ea typeface="Times New Roman"/>
                <a:cs typeface="Tahoma"/>
              </a:rPr>
              <a:t>Автор: Татьяна Кудряшова. 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cs typeface="Tahoma"/>
              </a:rPr>
              <a:t>Мария Виктория </a:t>
            </a:r>
            <a:r>
              <a:rPr lang="ru-RU" dirty="0" err="1" smtClean="0">
                <a:solidFill>
                  <a:srgbClr val="000000"/>
                </a:solidFill>
                <a:cs typeface="Tahoma"/>
              </a:rPr>
              <a:t>лопес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332656"/>
            <a:ext cx="489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РЕКОМЕНДУЕМАЯ ЛИТЕРАТУРА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3" descr="Рисунок1.jpg"/>
          <p:cNvPicPr>
            <a:picLocks noChangeAspect="1"/>
          </p:cNvPicPr>
          <p:nvPr/>
        </p:nvPicPr>
        <p:blipFill>
          <a:blip r:embed="rId2" cstate="print"/>
          <a:srcRect b="5782"/>
          <a:stretch>
            <a:fillRect/>
          </a:stretch>
        </p:blipFill>
        <p:spPr bwMode="auto">
          <a:xfrm>
            <a:off x="1043608" y="404664"/>
            <a:ext cx="2416175" cy="317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Великолепные украшения для дома в технике &quot;ТЕРРА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924944"/>
            <a:ext cx="2448272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сканирование00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</a:blip>
          <a:srcRect l="5355" t="1577" r="50000" b="68294"/>
          <a:stretch>
            <a:fillRect/>
          </a:stretch>
        </p:blipFill>
        <p:spPr bwMode="auto">
          <a:xfrm>
            <a:off x="1043608" y="3683887"/>
            <a:ext cx="2160240" cy="3174113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75656" y="2420888"/>
          <a:ext cx="6864425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885"/>
                <a:gridCol w="1372885"/>
                <a:gridCol w="1372885"/>
                <a:gridCol w="1372885"/>
                <a:gridCol w="1372885"/>
              </a:tblGrid>
              <a:tr h="1296144">
                <a:tc>
                  <a:txBody>
                    <a:bodyPr/>
                    <a:lstStyle/>
                    <a:p>
                      <a:pPr algn="ctr"/>
                      <a:endParaRPr lang="ru-RU" sz="40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</a:p>
                    <a:p>
                      <a:pPr algn="ctr"/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550027" cy="2007766"/>
          </a:xfrm>
        </p:spPr>
        <p:txBody>
          <a:bodyPr/>
          <a:lstStyle/>
          <a:p>
            <a:r>
              <a:rPr lang="ru-RU" sz="3600" b="1" cap="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 урока:      Изготовление изделия в технике «</a:t>
            </a:r>
            <a:r>
              <a:rPr lang="ru-RU" sz="3600" b="1" cap="all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терра</a:t>
            </a:r>
            <a:r>
              <a:rPr lang="ru-RU" sz="3600" b="1" cap="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3600" b="1" cap="all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365104"/>
            <a:ext cx="6984776" cy="864096"/>
          </a:xfrm>
        </p:spPr>
        <p:txBody>
          <a:bodyPr/>
          <a:lstStyle/>
          <a:p>
            <a:pPr algn="r"/>
            <a:r>
              <a:rPr lang="ru-RU" sz="2000" dirty="0" smtClean="0"/>
              <a:t>Урок из раздела Строительные ремонтно-отделочные работы. Строительные материалы и их назначение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971600" y="151180"/>
            <a:ext cx="799288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all" normalizeH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Цели урока: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	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Обучающая: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создать условия для знакомства с техникой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терра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», как одним из способов создания объемных картин, с ролью композиции, формирование художественных знаний, умений и навыков  в составлении флористического коллажа, умений выразить разные эмоциональные состояния  и приёмам правильной и безопасной работы с инструментами и приспособлениями, умением применять их на практике.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Развивающая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способствовать развитию зрительной памяти в передаче впечатлений, практических навыков и творческих способностей учащихся; пробудить фантазию, умение комбинировать детали.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Воспитательная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способствовать совершенствованию эстетического вкуса; воспитанию аккуратности,  внимательности, трудолюбия, усидчивости, чувства товарищества и взаимопомощи.  </a:t>
            </a:r>
            <a:endParaRPr kumimoji="0" lang="ru-RU" sz="2000" b="1" i="0" u="sng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2000" b="1" i="0" u="sng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Профориентационная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познакомить учащихся с профессией  штукатур (общая характеристика профессии, условия труда, выполняемые работы, необходимые умения и навыки, где можно получить специальность).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53285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/>
              <a:t>Техника </a:t>
            </a:r>
            <a:r>
              <a:rPr lang="ru-RU" sz="2000" b="1" i="1" cap="all" dirty="0" smtClean="0"/>
              <a:t>«</a:t>
            </a:r>
            <a:r>
              <a:rPr lang="ru-RU" sz="2000" b="1" i="1" cap="all" dirty="0" err="1" smtClean="0"/>
              <a:t>терра</a:t>
            </a:r>
            <a:r>
              <a:rPr lang="ru-RU" sz="2000" b="1" i="1" cap="all" dirty="0" smtClean="0"/>
              <a:t>» </a:t>
            </a:r>
            <a:r>
              <a:rPr lang="ru-RU" sz="2000" dirty="0" smtClean="0"/>
              <a:t>- это создание объемных картин, которые позволяют по-новому передать разнообразие окружающего мира. Коллажи в данном стиле в наше время очень модны, так как являются оригинальным дополнением интерьера. С ее помощью можно произвести объем, глубину, цвет, игру светом, разнообразие фактуры.</a:t>
            </a:r>
            <a:endParaRPr lang="ru-RU" sz="2000" dirty="0"/>
          </a:p>
        </p:txBody>
      </p:sp>
      <p:pic>
        <p:nvPicPr>
          <p:cNvPr id="5" name="Рисунок 4" descr="http://ginda.ru/wp-content/uploads/2010/08/collage-3115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548680"/>
            <a:ext cx="25202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ginda.ru/wp-content/uploads/2010/08/collage-3134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437112"/>
            <a:ext cx="230425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63888" y="4437112"/>
            <a:ext cx="540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000" b="1" i="1" cap="all" dirty="0" smtClean="0"/>
              <a:t>Флористика</a:t>
            </a:r>
            <a:r>
              <a:rPr lang="ru-RU" sz="2000" dirty="0" smtClean="0"/>
              <a:t> – это особый вид творчества. Она объединяет в себе трепетное отношение ко всему живому, наблюдательность, умение увидеть прекрасное, неповторимое в каждой малой травинке и художественное восприятие мира в целом.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3068960"/>
            <a:ext cx="5544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cap="all" dirty="0" smtClean="0"/>
              <a:t>Коллаж</a:t>
            </a:r>
            <a:r>
              <a:rPr lang="ru-RU" sz="2000" i="1" dirty="0" smtClean="0"/>
              <a:t> в переводе с французского означает «</a:t>
            </a:r>
            <a:r>
              <a:rPr lang="ru-RU" sz="2000" b="1" i="1" dirty="0" smtClean="0"/>
              <a:t>наклеивание</a:t>
            </a:r>
            <a:r>
              <a:rPr lang="ru-RU" sz="2000" i="1" dirty="0" smtClean="0"/>
              <a:t>» на основу каких-либо материалов, отличающихся от нее по цвету, форме и фактуре. 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Pictures\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2160240" cy="2118961"/>
          </a:xfrm>
          <a:prstGeom prst="rect">
            <a:avLst/>
          </a:prstGeom>
          <a:noFill/>
        </p:spPr>
      </p:pic>
      <p:pic>
        <p:nvPicPr>
          <p:cNvPr id="1030" name="Picture 6" descr="C:\Users\Ольга\Pictures\т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05064"/>
            <a:ext cx="1948812" cy="2592288"/>
          </a:xfrm>
          <a:prstGeom prst="rect">
            <a:avLst/>
          </a:prstGeom>
          <a:noFill/>
        </p:spPr>
      </p:pic>
      <p:pic>
        <p:nvPicPr>
          <p:cNvPr id="1032" name="Picture 8" descr="C:\Users\Ольга\Pictures\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32656"/>
            <a:ext cx="2664297" cy="2002443"/>
          </a:xfrm>
          <a:prstGeom prst="rect">
            <a:avLst/>
          </a:prstGeom>
          <a:noFill/>
        </p:spPr>
      </p:pic>
      <p:pic>
        <p:nvPicPr>
          <p:cNvPr id="1034" name="Picture 10" descr="C:\Users\Ольга\Pictures\ппп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052736"/>
            <a:ext cx="2376264" cy="2376264"/>
          </a:xfrm>
          <a:prstGeom prst="rect">
            <a:avLst/>
          </a:prstGeom>
          <a:noFill/>
        </p:spPr>
      </p:pic>
      <p:pic>
        <p:nvPicPr>
          <p:cNvPr id="1037" name="Picture 13" descr="C:\Users\Ольга\Pictures\лд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293096"/>
            <a:ext cx="2418347" cy="2372136"/>
          </a:xfrm>
          <a:prstGeom prst="rect">
            <a:avLst/>
          </a:prstGeom>
          <a:noFill/>
        </p:spPr>
      </p:pic>
      <p:pic>
        <p:nvPicPr>
          <p:cNvPr id="1038" name="Picture 14" descr="C:\Users\Ольга\Pictures\LICASPA0LKCA9K3AB3CA82T4ZYCAJ8WVMECAWAGBB1CAZC1VI4CAKB0LO0CANUMSUYCAYPYVYMCANQUX46CASIXRM5CA1MTROTCAO2VDZ6CADTJMFTCA8J23IDCARKGCI7CATJ9JZBCA553MCLCAB5H4KX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3789040"/>
            <a:ext cx="2017253" cy="26642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32656"/>
            <a:ext cx="5283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Техника выполнения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99592" y="1052736"/>
            <a:ext cx="8064896" cy="5544914"/>
          </a:xfrm>
          <a:prstGeom prst="rect">
            <a:avLst/>
          </a:prstGeom>
        </p:spPr>
        <p:txBody>
          <a:bodyPr/>
          <a:lstStyle/>
          <a:p>
            <a:pPr marL="90488" marR="0" lvl="0" indent="36195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Картину в технике «</a:t>
            </a:r>
            <a:r>
              <a:rPr kumimoji="1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терра</a:t>
            </a: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можно сделать на любой плотной основе: </a:t>
            </a:r>
            <a:r>
              <a:rPr kumimoji="1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оргамете</a:t>
            </a: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толстом картоне, фанере. Перед началом работы основу нужно смочить из пульверизатора или кистью. Увлажнить следует достаточно, но не изобильно. На него наносится рабочий раствор. Накладывать раствор можно как шпателем, так и руками, как достаточно плотным слоем, так и тонким.</a:t>
            </a:r>
          </a:p>
          <a:p>
            <a:pPr marL="90488" marR="0" lvl="0" indent="36195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Особенность распределительного материала – он не наклеивается, а «вмазывается» в раствор, вводится в фон. </a:t>
            </a:r>
          </a:p>
          <a:p>
            <a:pPr marL="90488" marR="0" lvl="0" indent="36195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После этого излишки раствора аккуратно вычищается и работа сохнет.</a:t>
            </a:r>
          </a:p>
          <a:p>
            <a:pPr marL="90488" marR="0" lvl="0" indent="36195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1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заключительном этапе работу раскрашивают. Вылепив композицию, коллаж помещают на просушку, которая может занимать несколько дней.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Рисунок2.jpg"/>
          <p:cNvPicPr>
            <a:picLocks noChangeAspect="1"/>
          </p:cNvPicPr>
          <p:nvPr/>
        </p:nvPicPr>
        <p:blipFill>
          <a:blip r:embed="rId2" cstate="print"/>
          <a:srcRect l="2517"/>
          <a:stretch>
            <a:fillRect/>
          </a:stretch>
        </p:blipFill>
        <p:spPr bwMode="auto">
          <a:xfrm>
            <a:off x="899592" y="404664"/>
            <a:ext cx="824440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7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Галстук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Галстук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алстук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алстук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</Template>
  <TotalTime>453</TotalTime>
  <Words>1136</Words>
  <Application>Microsoft Office PowerPoint</Application>
  <PresentationFormat>Экран (4:3)</PresentationFormat>
  <Paragraphs>189</Paragraphs>
  <Slides>25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Тема7</vt:lpstr>
      <vt:lpstr>  </vt:lpstr>
      <vt:lpstr>Слайд 2</vt:lpstr>
      <vt:lpstr>Слайд 3</vt:lpstr>
      <vt:lpstr>Тема урока:      Изготовление изделия в технике «терра»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Знакомство с профессией штукатур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рефлексия 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60</cp:revision>
  <dcterms:created xsi:type="dcterms:W3CDTF">2011-01-30T15:31:57Z</dcterms:created>
  <dcterms:modified xsi:type="dcterms:W3CDTF">2011-03-06T08:23:59Z</dcterms:modified>
</cp:coreProperties>
</file>