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5" r:id="rId4"/>
    <p:sldId id="284" r:id="rId5"/>
    <p:sldId id="287" r:id="rId6"/>
    <p:sldId id="299" r:id="rId7"/>
    <p:sldId id="280" r:id="rId8"/>
    <p:sldId id="281" r:id="rId9"/>
    <p:sldId id="290" r:id="rId10"/>
    <p:sldId id="288" r:id="rId11"/>
    <p:sldId id="286" r:id="rId12"/>
    <p:sldId id="289" r:id="rId13"/>
    <p:sldId id="279" r:id="rId14"/>
    <p:sldId id="283" r:id="rId15"/>
    <p:sldId id="301" r:id="rId16"/>
    <p:sldId id="291" r:id="rId17"/>
    <p:sldId id="298" r:id="rId18"/>
    <p:sldId id="300" r:id="rId19"/>
    <p:sldId id="292" r:id="rId20"/>
    <p:sldId id="293" r:id="rId21"/>
    <p:sldId id="302" r:id="rId22"/>
    <p:sldId id="294" r:id="rId23"/>
    <p:sldId id="295" r:id="rId24"/>
    <p:sldId id="297" r:id="rId25"/>
    <p:sldId id="276" r:id="rId26"/>
    <p:sldId id="30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BDBFB9"/>
    <a:srgbClr val="8FD1B5"/>
    <a:srgbClr val="99BACC"/>
    <a:srgbClr val="F8FAF4"/>
    <a:srgbClr val="F4F7F3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3" name="Group 131"/>
          <p:cNvGrpSpPr>
            <a:grpSpLocks/>
          </p:cNvGrpSpPr>
          <p:nvPr/>
        </p:nvGrpSpPr>
        <p:grpSpPr bwMode="auto">
          <a:xfrm flipH="1">
            <a:off x="12700" y="692150"/>
            <a:ext cx="9093200" cy="6165850"/>
            <a:chOff x="0" y="436"/>
            <a:chExt cx="5760" cy="3884"/>
          </a:xfrm>
        </p:grpSpPr>
        <p:sp>
          <p:nvSpPr>
            <p:cNvPr id="3204" name="Line 1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5" name="Line 1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6" name="Line 1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7" name="Line 1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8" name="Line 1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0" name="Line 13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3" name="Line 14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4" name="Line 14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6" name="Line 14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7" name="Line 14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8" name="Line 146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0" name="Line 14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2" name="Line 15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5" name="Line 153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6" name="Line 15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7" name="Line 155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8" name="Line 156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9" name="Line 157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1" name="Line 159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4" name="Line 162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5" name="Line 163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6" name="Line 16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237" name="Group 165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3238" name="Line 166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39" name="Line 167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40" name="Line 168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41" name="Line 169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242" name="Line 170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3" name="Line 171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4" name="Line 172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5" name="Line 173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6" name="Line 174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7" name="Line 175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8" name="Line 176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49" name="Line 177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0" name="Line 178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5334000"/>
            <a:ext cx="7086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</a:t>
            </a:r>
          </a:p>
          <a:p>
            <a:r>
              <a:rPr lang="en-US"/>
              <a:t>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09A8B9F1-661C-432E-9FA1-13F67DCDD1A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251" name="Group 179"/>
          <p:cNvGrpSpPr>
            <a:grpSpLocks/>
          </p:cNvGrpSpPr>
          <p:nvPr/>
        </p:nvGrpSpPr>
        <p:grpSpPr bwMode="auto">
          <a:xfrm flipH="1">
            <a:off x="0" y="0"/>
            <a:ext cx="9144000" cy="2159000"/>
            <a:chOff x="-1" y="0"/>
            <a:chExt cx="5769" cy="1360"/>
          </a:xfrm>
        </p:grpSpPr>
        <p:sp>
          <p:nvSpPr>
            <p:cNvPr id="3252" name="Freeform 180"/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16"/>
                </a:cxn>
                <a:cxn ang="0">
                  <a:pos x="1496" y="460"/>
                </a:cxn>
                <a:cxn ang="0">
                  <a:pos x="5768" y="1360"/>
                </a:cxn>
                <a:cxn ang="0">
                  <a:pos x="5768" y="0"/>
                </a:cxn>
                <a:cxn ang="0">
                  <a:pos x="0" y="0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53" name="Freeform 181"/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2"/>
                </a:cxn>
                <a:cxn ang="0">
                  <a:pos x="1521" y="448"/>
                </a:cxn>
                <a:cxn ang="0">
                  <a:pos x="5761" y="1104"/>
                </a:cxn>
                <a:cxn ang="0">
                  <a:pos x="5760" y="8"/>
                </a:cxn>
                <a:cxn ang="0">
                  <a:pos x="0" y="0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254" name="Picture 182" descr="figure07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638800" y="3124200"/>
            <a:ext cx="2447925" cy="2044700"/>
          </a:xfrm>
          <a:prstGeom prst="rect">
            <a:avLst/>
          </a:prstGeom>
          <a:noFill/>
        </p:spPr>
      </p:pic>
      <p:pic>
        <p:nvPicPr>
          <p:cNvPr id="3255" name="Picture 183" descr="figure07_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019925" y="4005263"/>
            <a:ext cx="2124075" cy="1774825"/>
          </a:xfrm>
          <a:prstGeom prst="rect">
            <a:avLst/>
          </a:prstGeom>
          <a:noFill/>
        </p:spPr>
      </p:pic>
      <p:pic>
        <p:nvPicPr>
          <p:cNvPr id="3256" name="Picture 184" descr="figure07_o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6227763" y="4868863"/>
            <a:ext cx="1619250" cy="1352550"/>
          </a:xfrm>
          <a:prstGeom prst="rect">
            <a:avLst/>
          </a:prstGeom>
          <a:noFill/>
        </p:spPr>
      </p:pic>
      <p:sp>
        <p:nvSpPr>
          <p:cNvPr id="3258" name="Rectangle 186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457200" y="4191000"/>
            <a:ext cx="5410200" cy="1219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altLang="ko-KR"/>
              <a:t>Click to edit </a:t>
            </a:r>
            <a:br>
              <a:rPr lang="en-US" altLang="ko-KR"/>
            </a:br>
            <a:r>
              <a:rPr lang="en-US" altLang="ko-KR"/>
              <a:t>Master title </a:t>
            </a:r>
            <a:br>
              <a:rPr lang="en-US" altLang="ko-KR"/>
            </a:br>
            <a:r>
              <a:rPr lang="en-US" altLang="ko-KR"/>
              <a:t>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3048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B4CA0-6D3E-4CED-ADE4-4427C5AFF1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3238" y="209550"/>
            <a:ext cx="2024062" cy="60531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6288" y="209550"/>
            <a:ext cx="5924550" cy="60531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2CC7D-C10C-4551-B182-4F071FB471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0955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76288" y="1347788"/>
            <a:ext cx="3802062" cy="4914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347788"/>
            <a:ext cx="3803650" cy="4914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93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2937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293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BE0D5431-C9C8-45E0-87E1-880278581C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594C3-9AED-46AD-9CB4-43C229F2FC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50981-6328-4240-B1AE-461D9711C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76288" y="1347788"/>
            <a:ext cx="38020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347788"/>
            <a:ext cx="380365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887B6-008A-4B0A-8C24-D33893CB0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C6D8D-CD30-44C3-9AA4-13EA0F0156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552DD-AD22-4ADC-AF58-526EFB033E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FE29C-C01D-4E7E-9317-54C68CE803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A3FA7-DB64-4B1A-9D82-1A9226931F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9388B-1A40-4FF6-9047-45EA3B3DB3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-12700" y="692150"/>
            <a:ext cx="9144000" cy="6165850"/>
            <a:chOff x="0" y="436"/>
            <a:chExt cx="5760" cy="3884"/>
          </a:xfrm>
        </p:grpSpPr>
        <p:sp>
          <p:nvSpPr>
            <p:cNvPr id="1040" name="Line 1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Line 2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Line 2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Line 37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Line 3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Line 39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4" name="Line 40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" name="Line 41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8" name="Line 44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9" name="Line 45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1" name="Line 47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73" name="Group 49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1074" name="Line 50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78" name="Line 54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3" name="Line 59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4" name="Line 60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" name="Line 61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6" name="Line 62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7" name="Line 63"/>
          <p:cNvSpPr>
            <a:spLocks noChangeShapeType="1"/>
          </p:cNvSpPr>
          <p:nvPr/>
        </p:nvSpPr>
        <p:spPr bwMode="gray">
          <a:xfrm flipH="1">
            <a:off x="-12700" y="712788"/>
            <a:ext cx="2339975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gray">
          <a:xfrm flipH="1">
            <a:off x="-12700" y="712788"/>
            <a:ext cx="2339975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gray">
          <a:xfrm flipH="1">
            <a:off x="-12700" y="692150"/>
            <a:ext cx="2339975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gray">
          <a:xfrm>
            <a:off x="-12700" y="765175"/>
            <a:ext cx="9144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1" name="Freeform 67"/>
          <p:cNvSpPr>
            <a:spLocks/>
          </p:cNvSpPr>
          <p:nvPr/>
        </p:nvSpPr>
        <p:spPr bwMode="gray">
          <a:xfrm>
            <a:off x="-12700" y="0"/>
            <a:ext cx="9156700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88"/>
              </a:cxn>
              <a:cxn ang="0">
                <a:pos x="2008" y="492"/>
              </a:cxn>
              <a:cxn ang="0">
                <a:pos x="5768" y="1008"/>
              </a:cxn>
              <a:cxn ang="0">
                <a:pos x="5768" y="0"/>
              </a:cxn>
              <a:cxn ang="0">
                <a:pos x="0" y="0"/>
              </a:cxn>
            </a:cxnLst>
            <a:rect l="0" t="0" r="r" b="b"/>
            <a:pathLst>
              <a:path w="5768" h="1008">
                <a:moveTo>
                  <a:pt x="0" y="0"/>
                </a:moveTo>
                <a:lnTo>
                  <a:pt x="0" y="688"/>
                </a:lnTo>
                <a:cubicBezTo>
                  <a:pt x="72" y="682"/>
                  <a:pt x="776" y="535"/>
                  <a:pt x="2008" y="492"/>
                </a:cubicBezTo>
                <a:cubicBezTo>
                  <a:pt x="3240" y="449"/>
                  <a:pt x="4792" y="608"/>
                  <a:pt x="5768" y="1008"/>
                </a:cubicBezTo>
                <a:lnTo>
                  <a:pt x="5768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2" name="Freeform 68"/>
          <p:cNvSpPr>
            <a:spLocks/>
          </p:cNvSpPr>
          <p:nvPr/>
        </p:nvSpPr>
        <p:spPr bwMode="gray">
          <a:xfrm>
            <a:off x="-12700" y="-12700"/>
            <a:ext cx="9156700" cy="1354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7"/>
              </a:cxn>
              <a:cxn ang="0">
                <a:pos x="2104" y="448"/>
              </a:cxn>
              <a:cxn ang="0">
                <a:pos x="5768" y="848"/>
              </a:cxn>
              <a:cxn ang="0">
                <a:pos x="5760" y="8"/>
              </a:cxn>
              <a:cxn ang="0">
                <a:pos x="0" y="0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93" name="Picture 69" descr="figure07_o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600075" y="115888"/>
            <a:ext cx="1079500" cy="792162"/>
          </a:xfrm>
          <a:prstGeom prst="rect">
            <a:avLst/>
          </a:prstGeom>
          <a:noFill/>
        </p:spPr>
      </p:pic>
      <p:pic>
        <p:nvPicPr>
          <p:cNvPr id="1094" name="Picture 70" descr="figure07_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-12700" y="333375"/>
            <a:ext cx="1439863" cy="1203325"/>
          </a:xfrm>
          <a:prstGeom prst="rect">
            <a:avLst/>
          </a:prstGeom>
          <a:noFill/>
        </p:spPr>
      </p:pic>
      <p:pic>
        <p:nvPicPr>
          <p:cNvPr id="1095" name="Picture 71" descr="figure07_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gray">
          <a:xfrm>
            <a:off x="1174750" y="404813"/>
            <a:ext cx="649288" cy="5429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6288" y="1347788"/>
            <a:ext cx="7758112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AAADAC-9206-49CD-BE02-A68D3BC448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485900" y="20955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lkon.ru/" TargetMode="External"/><Relationship Id="rId2" Type="http://schemas.openxmlformats.org/officeDocument/2006/relationships/hyperlink" Target="http://www.slesarnoedelo.ru/content/inde%20x70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c.rkc-74.ru/catalog/res/625076c4-8291-19fe-4847-47737f88c150/?fullView=1&amp;from=8f5d7210-86a6-11da-a72b-0800200c9a66&amp;&amp;subject=90&amp;rubric_id%5b%5d=2199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187450" y="1628775"/>
            <a:ext cx="7056438" cy="1219200"/>
          </a:xfrm>
        </p:spPr>
        <p:txBody>
          <a:bodyPr/>
          <a:lstStyle/>
          <a:p>
            <a:pPr algn="ctr"/>
            <a:r>
              <a:rPr lang="ru-RU" sz="4400" dirty="0"/>
              <a:t>Назначение  резьбы и её параметры.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8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r>
              <a:rPr lang="ru-RU" sz="3600">
                <a:solidFill>
                  <a:srgbClr val="F4F7F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Параметры резьбы</a:t>
            </a:r>
          </a:p>
        </p:txBody>
      </p:sp>
      <p:pic>
        <p:nvPicPr>
          <p:cNvPr id="186379" name="Picture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39700" y="984250"/>
            <a:ext cx="7302500" cy="3740150"/>
          </a:xfrm>
          <a:noFill/>
        </p:spPr>
      </p:pic>
      <p:sp>
        <p:nvSpPr>
          <p:cNvPr id="186380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4670425"/>
            <a:ext cx="8229600" cy="21875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en-US" sz="24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d</a:t>
            </a:r>
            <a:r>
              <a:rPr lang="ru-RU" sz="24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</a:t>
            </a:r>
            <a:r>
              <a:rPr lang="en-US" sz="24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</a:t>
            </a:r>
            <a:r>
              <a:rPr lang="ru-RU" sz="24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- наружный диаметр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         </a:t>
            </a:r>
            <a:r>
              <a:rPr lang="en-US" sz="24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d</a:t>
            </a:r>
            <a:r>
              <a:rPr lang="en-US" sz="2400" baseline="-250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1</a:t>
            </a:r>
            <a:r>
              <a:rPr lang="en-US" sz="24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</a:t>
            </a:r>
            <a:r>
              <a:rPr lang="ru-RU" sz="24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- внутренний диаметр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         </a:t>
            </a:r>
            <a:r>
              <a:rPr lang="en-US" sz="24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P</a:t>
            </a:r>
            <a:r>
              <a:rPr lang="ru-RU" sz="24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</a:t>
            </a:r>
            <a:r>
              <a:rPr lang="en-US" sz="24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</a:t>
            </a:r>
            <a:r>
              <a:rPr lang="ru-RU" sz="24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- шаг резьбы</a:t>
            </a:r>
            <a:endParaRPr lang="en-US" sz="2400">
              <a:solidFill>
                <a:srgbClr val="00007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         g</a:t>
            </a:r>
            <a:r>
              <a:rPr lang="ru-RU" sz="24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 -  наружная резьба </a:t>
            </a:r>
            <a:endParaRPr lang="en-US" sz="2400">
              <a:solidFill>
                <a:srgbClr val="00007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         H</a:t>
            </a:r>
            <a:r>
              <a:rPr lang="ru-RU" sz="24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– внутренняя резьба</a:t>
            </a:r>
            <a:endParaRPr lang="en-US" sz="2400">
              <a:solidFill>
                <a:srgbClr val="00007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>
              <a:solidFill>
                <a:srgbClr val="00007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6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6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6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6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6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29600" cy="1139825"/>
          </a:xfrm>
        </p:spPr>
        <p:txBody>
          <a:bodyPr anchorCtr="1"/>
          <a:lstStyle/>
          <a:p>
            <a:r>
              <a:rPr lang="ru-RU" sz="3600">
                <a:solidFill>
                  <a:srgbClr val="F4F7F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Винтовая линия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8229600" cy="167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Образуется в результате равномерного поступательного движения какой-либо линии с одновременным равномерным вращением около некоторой оси. </a:t>
            </a:r>
          </a:p>
        </p:txBody>
      </p:sp>
      <p:pic>
        <p:nvPicPr>
          <p:cNvPr id="20275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" y="2595563"/>
            <a:ext cx="2627313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474"/>
          <a:stretch>
            <a:fillRect/>
          </a:stretch>
        </p:blipFill>
        <p:spPr bwMode="auto">
          <a:xfrm>
            <a:off x="3657600" y="3208338"/>
            <a:ext cx="1990725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26"/>
          <a:stretch>
            <a:fillRect/>
          </a:stretch>
        </p:blipFill>
        <p:spPr bwMode="auto">
          <a:xfrm>
            <a:off x="6523038" y="3348038"/>
            <a:ext cx="1833562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4267200" y="2971800"/>
            <a:ext cx="935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6600"/>
                </a:solidFill>
              </a:rPr>
              <a:t>правая</a:t>
            </a: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6765925" y="3008313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6600"/>
                </a:solidFill>
              </a:rPr>
              <a:t>левая </a:t>
            </a:r>
            <a:r>
              <a:rPr lang="en-US" i="1">
                <a:solidFill>
                  <a:srgbClr val="006600"/>
                </a:solidFill>
              </a:rPr>
              <a:t>L</a:t>
            </a:r>
            <a:endParaRPr lang="ru-RU" i="1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0" grpId="0"/>
      <p:bldP spid="2027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r>
              <a:rPr lang="ru-RU" sz="3600">
                <a:solidFill>
                  <a:srgbClr val="F4F7F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Образование резьбы</a:t>
            </a:r>
          </a:p>
        </p:txBody>
      </p:sp>
      <p:pic>
        <p:nvPicPr>
          <p:cNvPr id="96266" name="Picture 1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798"/>
          <a:stretch>
            <a:fillRect/>
          </a:stretch>
        </p:blipFill>
        <p:spPr>
          <a:xfrm>
            <a:off x="708025" y="1422400"/>
            <a:ext cx="7826375" cy="53594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6769100" cy="563562"/>
          </a:xfrm>
        </p:spPr>
        <p:txBody>
          <a:bodyPr/>
          <a:lstStyle/>
          <a:p>
            <a:r>
              <a:rPr lang="ru-RU"/>
              <a:t>Нарезание резьбы на станке</a:t>
            </a:r>
            <a:r>
              <a:rPr lang="ru-RU" sz="2800"/>
              <a:t> 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353425" cy="4824412"/>
          </a:xfrm>
        </p:spPr>
        <p:txBody>
          <a:bodyPr/>
          <a:lstStyle/>
          <a:p>
            <a:endParaRPr lang="ru-RU"/>
          </a:p>
        </p:txBody>
      </p:sp>
      <p:pic>
        <p:nvPicPr>
          <p:cNvPr id="125957" name="Picture 5" descr="pl_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7848600" cy="481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7380287" cy="563563"/>
          </a:xfrm>
        </p:spPr>
        <p:txBody>
          <a:bodyPr/>
          <a:lstStyle/>
          <a:p>
            <a:r>
              <a:rPr lang="ru-RU"/>
              <a:t>Нарезание наружной  резьбы с помощью плашки.</a:t>
            </a:r>
          </a:p>
        </p:txBody>
      </p:sp>
      <p:pic>
        <p:nvPicPr>
          <p:cNvPr id="130054" name="Picture 6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4300537" cy="2538412"/>
          </a:xfrm>
          <a:prstGeom prst="rect">
            <a:avLst/>
          </a:prstGeom>
          <a:noFill/>
        </p:spPr>
      </p:pic>
      <p:pic>
        <p:nvPicPr>
          <p:cNvPr id="130058" name="Picture 10" descr="Плашки и клуппы для нарезания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557338"/>
            <a:ext cx="3127375" cy="4318000"/>
          </a:xfrm>
          <a:prstGeom prst="rect">
            <a:avLst/>
          </a:prstGeom>
          <a:noFill/>
        </p:spPr>
      </p:pic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0825" y="4149725"/>
            <a:ext cx="44656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ru-RU" b="1"/>
              <a:t>Плашка с плашкодержателем</a:t>
            </a:r>
          </a:p>
          <a:p>
            <a:pPr marL="342900" indent="-342900">
              <a:buFontTx/>
              <a:buAutoNum type="alphaLcParenR"/>
            </a:pPr>
            <a:r>
              <a:rPr lang="ru-RU" b="1"/>
              <a:t>Приспособление для нарезания наружной резьбы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5148263" y="6021388"/>
            <a:ext cx="3927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Плашки и клуппы для нарезания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Ход работы при нарезании наружной резьбы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7758113" cy="4914900"/>
          </a:xfrm>
        </p:spPr>
        <p:txBody>
          <a:bodyPr/>
          <a:lstStyle/>
          <a:p>
            <a:pPr lvl="4"/>
            <a:r>
              <a:rPr lang="ru-RU" sz="2800">
                <a:solidFill>
                  <a:srgbClr val="003366"/>
                </a:solidFill>
                <a:latin typeface="Georgia" pitchFamily="18" charset="0"/>
              </a:rPr>
              <a:t>Снятие фаски;</a:t>
            </a:r>
          </a:p>
          <a:p>
            <a:pPr lvl="4"/>
            <a:r>
              <a:rPr lang="ru-RU" sz="2800">
                <a:solidFill>
                  <a:srgbClr val="003366"/>
                </a:solidFill>
                <a:latin typeface="Georgia" pitchFamily="18" charset="0"/>
              </a:rPr>
              <a:t>Установка заготовки по угольнику;</a:t>
            </a:r>
          </a:p>
          <a:p>
            <a:pPr lvl="4"/>
            <a:r>
              <a:rPr lang="ru-RU" sz="2800">
                <a:solidFill>
                  <a:srgbClr val="003366"/>
                </a:solidFill>
                <a:latin typeface="Georgia" pitchFamily="18" charset="0"/>
              </a:rPr>
              <a:t>Установка плашки;</a:t>
            </a:r>
          </a:p>
          <a:p>
            <a:pPr lvl="4"/>
            <a:r>
              <a:rPr lang="ru-RU" sz="2800">
                <a:solidFill>
                  <a:srgbClr val="003366"/>
                </a:solidFill>
                <a:latin typeface="Georgia" pitchFamily="18" charset="0"/>
              </a:rPr>
              <a:t>Нарезание резьбы;</a:t>
            </a:r>
          </a:p>
          <a:p>
            <a:pPr lvl="4"/>
            <a:r>
              <a:rPr lang="ru-RU" sz="2800">
                <a:solidFill>
                  <a:srgbClr val="003366"/>
                </a:solidFill>
                <a:latin typeface="Georgia" pitchFamily="18" charset="0"/>
              </a:rPr>
              <a:t>Проверка качества резьбы.</a:t>
            </a:r>
          </a:p>
          <a:p>
            <a:endParaRPr lang="ru-RU"/>
          </a:p>
        </p:txBody>
      </p:sp>
      <p:pic>
        <p:nvPicPr>
          <p:cNvPr id="150532" name="Picture 4" descr="1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4508500"/>
            <a:ext cx="4516438" cy="2119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549275" y="1557338"/>
            <a:ext cx="809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000" b="1" u="sng">
                <a:solidFill>
                  <a:srgbClr val="003366"/>
                </a:solidFill>
                <a:latin typeface="Verdana" pitchFamily="34" charset="0"/>
              </a:rPr>
              <a:t>Таблица для определения диаметра стержня резьбы</a:t>
            </a:r>
            <a:r>
              <a:rPr lang="ru-RU" u="sng"/>
              <a:t>.</a:t>
            </a:r>
          </a:p>
        </p:txBody>
      </p:sp>
      <p:graphicFrame>
        <p:nvGraphicFramePr>
          <p:cNvPr id="138320" name="Group 80"/>
          <p:cNvGraphicFramePr>
            <a:graphicFrameLocks noGrp="1"/>
          </p:cNvGraphicFramePr>
          <p:nvPr>
            <p:ph sz="half" idx="2"/>
          </p:nvPr>
        </p:nvGraphicFramePr>
        <p:xfrm>
          <a:off x="827088" y="2708275"/>
          <a:ext cx="7707312" cy="2663826"/>
        </p:xfrm>
        <a:graphic>
          <a:graphicData uri="http://schemas.openxmlformats.org/drawingml/2006/table">
            <a:tbl>
              <a:tblPr/>
              <a:tblGrid>
                <a:gridCol w="2568575"/>
                <a:gridCol w="2570162"/>
                <a:gridCol w="2568575"/>
              </a:tblGrid>
              <a:tr h="719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резьбы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Шаг/ р./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Диаметр стержня.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М8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1,25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7,8-7,9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М10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9,75-9,85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М12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11,76-11,88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8323" name="Rectangle 8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33375"/>
            <a:ext cx="7391400" cy="563563"/>
          </a:xfrm>
        </p:spPr>
        <p:txBody>
          <a:bodyPr/>
          <a:lstStyle/>
          <a:p>
            <a:r>
              <a:rPr lang="ru-RU" sz="2800"/>
              <a:t>Нарезание внутренней резьбы с помощью метчика.</a:t>
            </a:r>
          </a:p>
        </p:txBody>
      </p:sp>
      <p:pic>
        <p:nvPicPr>
          <p:cNvPr id="1474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28775"/>
            <a:ext cx="44481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6011863" y="4437063"/>
            <a:ext cx="2305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>
                <a:latin typeface="Georgia" pitchFamily="18" charset="0"/>
              </a:rPr>
              <a:t>Чистовой</a:t>
            </a:r>
          </a:p>
          <a:p>
            <a:pPr marL="342900" indent="-342900">
              <a:buFontTx/>
              <a:buAutoNum type="arabicPeriod"/>
            </a:pPr>
            <a:r>
              <a:rPr lang="ru-RU" b="1">
                <a:latin typeface="Georgia" pitchFamily="18" charset="0"/>
              </a:rPr>
              <a:t>Средний</a:t>
            </a:r>
          </a:p>
          <a:p>
            <a:pPr marL="342900" indent="-342900">
              <a:buFontTx/>
              <a:buAutoNum type="arabicPeriod"/>
            </a:pPr>
            <a:r>
              <a:rPr lang="ru-RU" b="1">
                <a:latin typeface="Georgia" pitchFamily="18" charset="0"/>
              </a:rPr>
              <a:t>Черновой</a:t>
            </a:r>
          </a:p>
        </p:txBody>
      </p:sp>
      <p:pic>
        <p:nvPicPr>
          <p:cNvPr id="14746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628775"/>
            <a:ext cx="33242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1619250" y="4773613"/>
            <a:ext cx="1366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Georgia" pitchFamily="18" charset="0"/>
              </a:rPr>
              <a:t>метчики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Ход работы при нарезании внутренней резьбы </a:t>
            </a:r>
          </a:p>
        </p:txBody>
      </p:sp>
      <p:pic>
        <p:nvPicPr>
          <p:cNvPr id="149508" name="Picture 4" descr="нарезание резьбыgi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860800"/>
            <a:ext cx="3810000" cy="2524125"/>
          </a:xfrm>
          <a:noFill/>
          <a:ln/>
        </p:spPr>
      </p:pic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1187450" y="1052513"/>
            <a:ext cx="72009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>
                <a:solidFill>
                  <a:srgbClr val="003366"/>
                </a:solidFill>
                <a:latin typeface="Georgia" pitchFamily="18" charset="0"/>
              </a:rPr>
              <a:t>Приступив к работе надо выполнить разметку места отверстия с обязательным его направлением</a:t>
            </a:r>
          </a:p>
          <a:p>
            <a:pPr>
              <a:buFont typeface="Wingdings" pitchFamily="2" charset="2"/>
              <a:buChar char="v"/>
            </a:pPr>
            <a:r>
              <a:rPr lang="ru-RU" sz="2400">
                <a:solidFill>
                  <a:srgbClr val="003366"/>
                </a:solidFill>
                <a:latin typeface="Georgia" pitchFamily="18" charset="0"/>
              </a:rPr>
              <a:t>Установка метчика;</a:t>
            </a:r>
          </a:p>
          <a:p>
            <a:pPr>
              <a:buFont typeface="Wingdings" pitchFamily="2" charset="2"/>
              <a:buChar char="v"/>
            </a:pPr>
            <a:r>
              <a:rPr lang="ru-RU" sz="2400">
                <a:solidFill>
                  <a:srgbClr val="003366"/>
                </a:solidFill>
                <a:latin typeface="Georgia" pitchFamily="18" charset="0"/>
              </a:rPr>
              <a:t>Проверка угольником установки метчика;</a:t>
            </a:r>
          </a:p>
          <a:p>
            <a:pPr>
              <a:buFont typeface="Wingdings" pitchFamily="2" charset="2"/>
              <a:buChar char="v"/>
            </a:pPr>
            <a:r>
              <a:rPr lang="ru-RU" sz="2400">
                <a:solidFill>
                  <a:srgbClr val="003366"/>
                </a:solidFill>
                <a:latin typeface="Georgia" pitchFamily="18" charset="0"/>
              </a:rPr>
              <a:t>Навертывание резьбы;</a:t>
            </a:r>
          </a:p>
          <a:p>
            <a:pPr>
              <a:buFont typeface="Wingdings" pitchFamily="2" charset="2"/>
              <a:buChar char="v"/>
            </a:pPr>
            <a:r>
              <a:rPr lang="ru-RU" sz="2400">
                <a:solidFill>
                  <a:srgbClr val="003366"/>
                </a:solidFill>
                <a:latin typeface="Georgia" pitchFamily="18" charset="0"/>
              </a:rPr>
              <a:t>Проверка качества резьбы.</a:t>
            </a:r>
          </a:p>
        </p:txBody>
      </p:sp>
      <p:pic>
        <p:nvPicPr>
          <p:cNvPr id="149510" name="Picture 6" descr="delta-gr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789363"/>
            <a:ext cx="4527550" cy="2773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49" name="Rectangle 1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6288" y="1341438"/>
            <a:ext cx="7827962" cy="4921250"/>
          </a:xfrm>
        </p:spPr>
        <p:txBody>
          <a:bodyPr/>
          <a:lstStyle/>
          <a:p>
            <a:endParaRPr lang="ru-RU" sz="2000">
              <a:solidFill>
                <a:srgbClr val="003366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2400" b="1" u="sng">
                <a:solidFill>
                  <a:srgbClr val="003366"/>
                </a:solidFill>
              </a:rPr>
              <a:t>Таблица для выбора </a:t>
            </a:r>
            <a:r>
              <a:rPr lang="en-US" sz="2400" b="1" u="sng">
                <a:solidFill>
                  <a:srgbClr val="003366"/>
                </a:solidFill>
              </a:rPr>
              <a:t>D </a:t>
            </a:r>
            <a:r>
              <a:rPr lang="ru-RU" sz="2400" b="1" u="sng">
                <a:solidFill>
                  <a:srgbClr val="003366"/>
                </a:solidFill>
              </a:rPr>
              <a:t>(р.)</a:t>
            </a:r>
          </a:p>
          <a:p>
            <a:pPr>
              <a:buFont typeface="Wingdings" pitchFamily="2" charset="2"/>
              <a:buNone/>
            </a:pPr>
            <a:endParaRPr lang="ru-RU" sz="2400" b="1" u="sng">
              <a:solidFill>
                <a:srgbClr val="003366"/>
              </a:solidFill>
            </a:endParaRPr>
          </a:p>
        </p:txBody>
      </p:sp>
      <p:graphicFrame>
        <p:nvGraphicFramePr>
          <p:cNvPr id="140455" name="Group 167"/>
          <p:cNvGraphicFramePr>
            <a:graphicFrameLocks noGrp="1"/>
          </p:cNvGraphicFramePr>
          <p:nvPr>
            <p:ph sz="half" idx="2"/>
          </p:nvPr>
        </p:nvGraphicFramePr>
        <p:xfrm>
          <a:off x="539750" y="2852738"/>
          <a:ext cx="7923213" cy="2375218"/>
        </p:xfrm>
        <a:graphic>
          <a:graphicData uri="http://schemas.openxmlformats.org/drawingml/2006/table">
            <a:tbl>
              <a:tblPr/>
              <a:tblGrid>
                <a:gridCol w="446088"/>
                <a:gridCol w="2382837"/>
                <a:gridCol w="2549525"/>
                <a:gridCol w="2544763"/>
              </a:tblGrid>
              <a:tr h="3635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(р.)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D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сверла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чугун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сталь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4,1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4,2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4,9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6,6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6,7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8,3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8,4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 gridSpan="2">
                  <a:txBody>
                    <a:bodyPr/>
                    <a:lstStyle/>
                    <a:p>
                      <a:pPr marL="34290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10,1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19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9122" name="Rectangle 34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6769100" cy="563562"/>
          </a:xfrm>
        </p:spPr>
        <p:txBody>
          <a:bodyPr/>
          <a:lstStyle/>
          <a:p>
            <a:r>
              <a:rPr lang="ru-RU" sz="2800"/>
              <a:t>План урока</a:t>
            </a:r>
          </a:p>
        </p:txBody>
      </p:sp>
      <p:sp>
        <p:nvSpPr>
          <p:cNvPr id="89123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353425" cy="4824412"/>
          </a:xfrm>
        </p:spPr>
        <p:txBody>
          <a:bodyPr/>
          <a:lstStyle/>
          <a:p>
            <a:r>
              <a:rPr lang="ru-RU"/>
              <a:t>Понятие о резьбе, её назначениях и элементах.</a:t>
            </a:r>
          </a:p>
          <a:p>
            <a:r>
              <a:rPr lang="ru-RU"/>
              <a:t> Изображение резьбы на чертежах</a:t>
            </a:r>
          </a:p>
          <a:p>
            <a:r>
              <a:rPr lang="ru-RU"/>
              <a:t>Практическая работа учащихся: нарезания наружной и внутренней резьбы.</a:t>
            </a:r>
          </a:p>
          <a:p>
            <a:r>
              <a:rPr lang="ru-RU"/>
              <a:t>Подведение итогов урока.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 descr="pic_13735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213100"/>
            <a:ext cx="3333750" cy="3333750"/>
          </a:xfrm>
          <a:prstGeom prst="rect">
            <a:avLst/>
          </a:prstGeom>
          <a:noFill/>
        </p:spPr>
      </p:pic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Практическая работа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116013" y="1341438"/>
            <a:ext cx="7758113" cy="4914900"/>
          </a:xfrm>
        </p:spPr>
        <p:txBody>
          <a:bodyPr/>
          <a:lstStyle/>
          <a:p>
            <a:pPr marL="1752600" lvl="3" indent="-381000"/>
            <a:r>
              <a:rPr lang="ru-RU" sz="2400">
                <a:solidFill>
                  <a:srgbClr val="003366"/>
                </a:solidFill>
                <a:latin typeface="Verdana" pitchFamily="34" charset="0"/>
              </a:rPr>
              <a:t>Точение стержней для изготовления резьбы М10 </a:t>
            </a:r>
            <a:r>
              <a:rPr lang="en-US" sz="2400">
                <a:solidFill>
                  <a:srgbClr val="003366"/>
                </a:solidFill>
                <a:latin typeface="Verdana" pitchFamily="34" charset="0"/>
              </a:rPr>
              <a:t>D </a:t>
            </a:r>
            <a:r>
              <a:rPr lang="ru-RU" sz="2400">
                <a:solidFill>
                  <a:srgbClr val="003366"/>
                </a:solidFill>
                <a:latin typeface="Verdana" pitchFamily="34" charset="0"/>
              </a:rPr>
              <a:t>9,8 на ТВ-6.</a:t>
            </a:r>
          </a:p>
          <a:p>
            <a:pPr marL="1752600" lvl="3" indent="-381000"/>
            <a:r>
              <a:rPr lang="ru-RU" sz="2400">
                <a:solidFill>
                  <a:srgbClr val="003366"/>
                </a:solidFill>
                <a:latin typeface="Verdana" pitchFamily="34" charset="0"/>
              </a:rPr>
              <a:t>Нарезание резьбы М10 с помощью плашки.</a:t>
            </a:r>
          </a:p>
          <a:p>
            <a:pPr marL="1752600" lvl="3" indent="-381000"/>
            <a:r>
              <a:rPr lang="ru-RU" sz="2400">
                <a:solidFill>
                  <a:srgbClr val="003366"/>
                </a:solidFill>
                <a:latin typeface="Verdana" pitchFamily="34" charset="0"/>
              </a:rPr>
              <a:t>Нарезание резьбы М10 с помощью метчика.</a:t>
            </a:r>
          </a:p>
          <a:p>
            <a:pPr marL="1752600" lvl="3" indent="-381000"/>
            <a:r>
              <a:rPr lang="ru-RU" sz="2400">
                <a:solidFill>
                  <a:srgbClr val="003366"/>
                </a:solidFill>
                <a:latin typeface="Verdana" pitchFamily="34" charset="0"/>
              </a:rPr>
              <a:t>Сверление отверстий для изготовления резьбы М10,&lt;8, </a:t>
            </a:r>
            <a:r>
              <a:rPr lang="en-US" sz="2400">
                <a:solidFill>
                  <a:srgbClr val="003366"/>
                </a:solidFill>
                <a:latin typeface="Verdana" pitchFamily="34" charset="0"/>
              </a:rPr>
              <a:t>D</a:t>
            </a:r>
            <a:r>
              <a:rPr lang="ru-RU" sz="2400">
                <a:solidFill>
                  <a:srgbClr val="003366"/>
                </a:solidFill>
                <a:latin typeface="Verdana" pitchFamily="34" charset="0"/>
              </a:rPr>
              <a:t> 8,4 (гаек).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Техника безопасности при работе.</a:t>
            </a:r>
          </a:p>
        </p:txBody>
      </p:sp>
      <p:pic>
        <p:nvPicPr>
          <p:cNvPr id="15155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341438"/>
            <a:ext cx="5146675" cy="3260725"/>
          </a:xfrm>
          <a:noFill/>
        </p:spPr>
      </p:pic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500438"/>
            <a:ext cx="4919662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Подведение итогов урока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b="1">
                <a:solidFill>
                  <a:srgbClr val="003366"/>
                </a:solidFill>
                <a:latin typeface="Georgia" pitchFamily="18" charset="0"/>
              </a:rPr>
              <a:t>Демонстрация  работ</a:t>
            </a:r>
          </a:p>
          <a:p>
            <a:r>
              <a:rPr lang="ru-RU" sz="3600" b="1">
                <a:solidFill>
                  <a:srgbClr val="003366"/>
                </a:solidFill>
                <a:latin typeface="Georgia" pitchFamily="18" charset="0"/>
              </a:rPr>
              <a:t>Разбор типичных ошибок</a:t>
            </a:r>
          </a:p>
          <a:p>
            <a:r>
              <a:rPr lang="ru-RU" sz="3600" b="1">
                <a:solidFill>
                  <a:srgbClr val="003366"/>
                </a:solidFill>
                <a:latin typeface="Georgia" pitchFamily="18" charset="0"/>
              </a:rPr>
              <a:t>Обобщение темы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39825"/>
          </a:xfrm>
        </p:spPr>
        <p:txBody>
          <a:bodyPr anchorCtr="1"/>
          <a:lstStyle/>
          <a:p>
            <a:r>
              <a:rPr lang="ru-RU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Проверочный тест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7338"/>
            <a:ext cx="8229600" cy="4843462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sz="20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Крепежные детали служат: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0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а) для передачи движения;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0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б) для соединения деталей.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0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Как обозначается шаг резьбы: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0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а) </a:t>
            </a:r>
            <a:r>
              <a:rPr lang="en-US" sz="20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ru-RU" sz="20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    </a:t>
            </a:r>
            <a:r>
              <a:rPr lang="en-US" sz="20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ru-RU" sz="20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б)</a:t>
            </a:r>
            <a:r>
              <a:rPr lang="en-US" sz="20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</a:t>
            </a:r>
            <a:r>
              <a:rPr lang="ru-RU" sz="20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     </a:t>
            </a:r>
            <a:r>
              <a:rPr lang="en-US" sz="20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ru-RU" sz="20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в) </a:t>
            </a:r>
            <a:r>
              <a:rPr lang="en-US" sz="20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ru-RU" sz="20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0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В обозначении «Болт М12</a:t>
            </a:r>
            <a:r>
              <a:rPr lang="en-US" sz="20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×</a:t>
            </a:r>
            <a:r>
              <a:rPr lang="ru-RU" sz="20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60» цифра 60 показывает: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0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а) шаг резьбы;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0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б) наружный диаметр резьбы;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0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в) длину болта.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0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4. Какая крепежная деталь имеет резьбу на обоих концах: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0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а) болт;         б) шпилька;            в) винт.</a:t>
            </a:r>
            <a:endParaRPr lang="en-US" sz="2000">
              <a:solidFill>
                <a:srgbClr val="000073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9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9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  <p:bldP spid="2099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Проверка результатов теста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algn="ctr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4000" i="1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</a:t>
            </a: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4000" i="1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</a:t>
            </a: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4000" i="1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4000" i="1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ru-RU" sz="4000" i="1">
              <a:solidFill>
                <a:srgbClr val="00007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ru-RU" sz="2400" i="1">
              <a:solidFill>
                <a:srgbClr val="00007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ru-RU" sz="2000">
              <a:solidFill>
                <a:srgbClr val="00007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ru-RU" sz="2000">
              <a:solidFill>
                <a:srgbClr val="00007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ru-RU" sz="2000">
              <a:solidFill>
                <a:srgbClr val="00007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5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5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5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WordArt 3"/>
          <p:cNvSpPr>
            <a:spLocks noChangeArrowheads="1" noChangeShapeType="1" noTextEdit="1"/>
          </p:cNvSpPr>
          <p:nvPr/>
        </p:nvSpPr>
        <p:spPr bwMode="gray">
          <a:xfrm>
            <a:off x="611188" y="3141663"/>
            <a:ext cx="4802187" cy="800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B2B2B2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Спасибо!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Источники.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>
                <a:hlinkClick r:id="rId2"/>
              </a:rPr>
              <a:t>http://www.slesarnoedelo.ru/content/inde x70.php</a:t>
            </a:r>
            <a:endParaRPr lang="en-US" sz="2000">
              <a:hlinkClick r:id="rId3"/>
            </a:endParaRPr>
          </a:p>
          <a:p>
            <a:r>
              <a:rPr lang="en-US" sz="2000">
                <a:hlinkClick r:id="rId3"/>
              </a:rPr>
              <a:t>www.metlkon.ru</a:t>
            </a:r>
            <a:endParaRPr lang="en-US" sz="2000"/>
          </a:p>
          <a:p>
            <a:r>
              <a:rPr lang="en-US" sz="2000"/>
              <a:t>tehno-line.ru</a:t>
            </a:r>
          </a:p>
          <a:p>
            <a:r>
              <a:rPr lang="en-US" sz="2000">
                <a:hlinkClick r:id="rId4"/>
              </a:rPr>
              <a:t>http://imc.rkc-74.ru/catalog/res/625076c4-8291-19fe-4847-47737f88c150</a:t>
            </a:r>
            <a:r>
              <a:rPr lang="en-US" sz="1800">
                <a:hlinkClick r:id="rId4"/>
              </a:rPr>
              <a:t>/?fullView=1&amp;from=8f5d7210-86a6-11da-a72b-0800200c9a66&amp;&amp;subject=90&amp;rubric_id[]=21994</a:t>
            </a:r>
            <a:endParaRPr lang="ru-RU" sz="1800"/>
          </a:p>
          <a:p>
            <a:r>
              <a:rPr lang="ru-RU" sz="2000"/>
              <a:t>http://freeppt.ru/load/6-6-2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 anchorCtr="1"/>
          <a:lstStyle/>
          <a:p>
            <a:r>
              <a:rPr lang="ru-RU" sz="3600" i="1">
                <a:solidFill>
                  <a:srgbClr val="F4F7F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Стандартные резьбовые детали</a:t>
            </a:r>
          </a:p>
        </p:txBody>
      </p:sp>
      <p:pic>
        <p:nvPicPr>
          <p:cNvPr id="203786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47725" y="1347788"/>
            <a:ext cx="2284413" cy="2449512"/>
          </a:xfrm>
        </p:spPr>
      </p:pic>
      <p:pic>
        <p:nvPicPr>
          <p:cNvPr id="203787" name="Picture 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05200" y="1371600"/>
            <a:ext cx="2711450" cy="2347913"/>
          </a:xfrm>
          <a:noFill/>
        </p:spPr>
      </p:pic>
      <p:pic>
        <p:nvPicPr>
          <p:cNvPr id="203792" name="Picture 1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47725" y="4243388"/>
            <a:ext cx="2047875" cy="1420812"/>
          </a:xfrm>
          <a:noFill/>
        </p:spPr>
      </p:pic>
      <p:pic>
        <p:nvPicPr>
          <p:cNvPr id="203793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285" b="37511"/>
          <a:stretch>
            <a:fillRect/>
          </a:stretch>
        </p:blipFill>
        <p:spPr bwMode="auto">
          <a:xfrm>
            <a:off x="1371600" y="4876800"/>
            <a:ext cx="2498725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94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179"/>
          <a:stretch>
            <a:fillRect/>
          </a:stretch>
        </p:blipFill>
        <p:spPr bwMode="auto">
          <a:xfrm>
            <a:off x="2209800" y="5257800"/>
            <a:ext cx="24987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95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0830" b="61108"/>
          <a:stretch>
            <a:fillRect/>
          </a:stretch>
        </p:blipFill>
        <p:spPr bwMode="auto">
          <a:xfrm>
            <a:off x="6553200" y="1981200"/>
            <a:ext cx="1738313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97" name="Picture 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4495800"/>
            <a:ext cx="37925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98" name="Text Box 22"/>
          <p:cNvSpPr txBox="1">
            <a:spLocks noChangeArrowheads="1"/>
          </p:cNvSpPr>
          <p:nvPr/>
        </p:nvSpPr>
        <p:spPr bwMode="auto">
          <a:xfrm>
            <a:off x="838200" y="13716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>
                    <a:lumMod val="25000"/>
                  </a:schemeClr>
                </a:solidFill>
              </a:rPr>
              <a:t>Болт М12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cs typeface="Arial" charset="0"/>
              </a:rPr>
              <a:t>×</a:t>
            </a:r>
            <a:r>
              <a:rPr lang="ru-RU" sz="2400" dirty="0">
                <a:solidFill>
                  <a:schemeClr val="bg1">
                    <a:lumMod val="25000"/>
                  </a:schemeClr>
                </a:solidFill>
                <a:cs typeface="Arial" charset="0"/>
              </a:rPr>
              <a:t>60</a:t>
            </a:r>
            <a:endParaRPr lang="en-US" sz="2400" dirty="0">
              <a:solidFill>
                <a:schemeClr val="bg1">
                  <a:lumMod val="25000"/>
                </a:schemeClr>
              </a:solidFill>
              <a:cs typeface="Arial" charset="0"/>
            </a:endParaRPr>
          </a:p>
        </p:txBody>
      </p:sp>
      <p:sp>
        <p:nvSpPr>
          <p:cNvPr id="203800" name="Text Box 24"/>
          <p:cNvSpPr txBox="1">
            <a:spLocks noChangeArrowheads="1"/>
          </p:cNvSpPr>
          <p:nvPr/>
        </p:nvSpPr>
        <p:spPr bwMode="auto">
          <a:xfrm>
            <a:off x="4081463" y="1346200"/>
            <a:ext cx="1860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>
                    <a:lumMod val="25000"/>
                  </a:schemeClr>
                </a:solidFill>
              </a:rPr>
              <a:t>Гайка М12</a:t>
            </a:r>
          </a:p>
        </p:txBody>
      </p:sp>
      <p:sp>
        <p:nvSpPr>
          <p:cNvPr id="203801" name="Text Box 25"/>
          <p:cNvSpPr txBox="1">
            <a:spLocks noChangeArrowheads="1"/>
          </p:cNvSpPr>
          <p:nvPr/>
        </p:nvSpPr>
        <p:spPr bwMode="auto">
          <a:xfrm>
            <a:off x="6502400" y="1346200"/>
            <a:ext cx="203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chemeClr val="bg1">
                    <a:lumMod val="25000"/>
                  </a:schemeClr>
                </a:solidFill>
              </a:rPr>
              <a:t>Шайба М12</a:t>
            </a:r>
          </a:p>
        </p:txBody>
      </p:sp>
      <p:sp>
        <p:nvSpPr>
          <p:cNvPr id="203802" name="Text Box 26"/>
          <p:cNvSpPr txBox="1">
            <a:spLocks noChangeArrowheads="1"/>
          </p:cNvSpPr>
          <p:nvPr/>
        </p:nvSpPr>
        <p:spPr bwMode="auto">
          <a:xfrm>
            <a:off x="735013" y="3860800"/>
            <a:ext cx="2555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chemeClr val="bg1">
                    <a:lumMod val="25000"/>
                  </a:schemeClr>
                </a:solidFill>
              </a:rPr>
              <a:t>Винты М12</a:t>
            </a:r>
            <a:r>
              <a:rPr lang="en-US" sz="2400">
                <a:solidFill>
                  <a:schemeClr val="bg1">
                    <a:lumMod val="25000"/>
                  </a:schemeClr>
                </a:solidFill>
                <a:cs typeface="Arial" charset="0"/>
              </a:rPr>
              <a:t>×</a:t>
            </a:r>
            <a:r>
              <a:rPr lang="ru-RU" sz="2400">
                <a:solidFill>
                  <a:schemeClr val="bg1">
                    <a:lumMod val="25000"/>
                  </a:schemeClr>
                </a:solidFill>
                <a:cs typeface="Arial" charset="0"/>
              </a:rPr>
              <a:t>50</a:t>
            </a:r>
            <a:endParaRPr lang="en-US" sz="2400">
              <a:solidFill>
                <a:schemeClr val="bg1">
                  <a:lumMod val="25000"/>
                </a:schemeClr>
              </a:solidFill>
              <a:cs typeface="Arial" charset="0"/>
            </a:endParaRPr>
          </a:p>
        </p:txBody>
      </p:sp>
      <p:sp>
        <p:nvSpPr>
          <p:cNvPr id="203807" name="Text Box 31"/>
          <p:cNvSpPr txBox="1">
            <a:spLocks noChangeArrowheads="1"/>
          </p:cNvSpPr>
          <p:nvPr/>
        </p:nvSpPr>
        <p:spPr bwMode="auto">
          <a:xfrm>
            <a:off x="5018088" y="4013200"/>
            <a:ext cx="3152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chemeClr val="bg1">
                    <a:lumMod val="25000"/>
                  </a:schemeClr>
                </a:solidFill>
              </a:rPr>
              <a:t>Шпилька М16</a:t>
            </a:r>
            <a:r>
              <a:rPr lang="en-US" sz="2400">
                <a:solidFill>
                  <a:schemeClr val="bg1">
                    <a:lumMod val="25000"/>
                  </a:schemeClr>
                </a:solidFill>
                <a:cs typeface="Arial" charset="0"/>
              </a:rPr>
              <a:t>×</a:t>
            </a:r>
            <a:r>
              <a:rPr lang="ru-RU" sz="2400">
                <a:solidFill>
                  <a:schemeClr val="bg1">
                    <a:lumMod val="25000"/>
                  </a:schemeClr>
                </a:solidFill>
                <a:cs typeface="Arial" charset="0"/>
              </a:rPr>
              <a:t>120</a:t>
            </a:r>
            <a:endParaRPr lang="en-US" sz="2400">
              <a:solidFill>
                <a:schemeClr val="bg1">
                  <a:lumMod val="25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3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3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  <p:bldP spid="203800" grpId="0"/>
      <p:bldP spid="203801" grpId="0"/>
      <p:bldP spid="203802" grpId="0"/>
      <p:bldP spid="2038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r>
              <a:rPr lang="ru-RU" sz="3600">
                <a:solidFill>
                  <a:srgbClr val="F4F7F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Изделия с винтовой поверхностью</a:t>
            </a:r>
          </a:p>
        </p:txBody>
      </p:sp>
      <p:sp>
        <p:nvSpPr>
          <p:cNvPr id="205830" name="AutoShape 6"/>
          <p:cNvSpPr>
            <a:spLocks noChangeArrowheads="1"/>
          </p:cNvSpPr>
          <p:nvPr/>
        </p:nvSpPr>
        <p:spPr bwMode="auto">
          <a:xfrm>
            <a:off x="4495800" y="1524000"/>
            <a:ext cx="257175" cy="976313"/>
          </a:xfrm>
          <a:prstGeom prst="downArrow">
            <a:avLst>
              <a:gd name="adj1" fmla="val 50000"/>
              <a:gd name="adj2" fmla="val 949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205831" name="AutoShape 7"/>
          <p:cNvSpPr>
            <a:spLocks noChangeArrowheads="1"/>
          </p:cNvSpPr>
          <p:nvPr/>
        </p:nvSpPr>
        <p:spPr bwMode="auto">
          <a:xfrm rot="-1913237">
            <a:off x="7239000" y="1447800"/>
            <a:ext cx="257175" cy="976313"/>
          </a:xfrm>
          <a:prstGeom prst="downArrow">
            <a:avLst>
              <a:gd name="adj1" fmla="val 50000"/>
              <a:gd name="adj2" fmla="val 949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205832" name="AutoShape 8"/>
          <p:cNvSpPr>
            <a:spLocks noChangeArrowheads="1"/>
          </p:cNvSpPr>
          <p:nvPr/>
        </p:nvSpPr>
        <p:spPr bwMode="auto">
          <a:xfrm rot="2119696">
            <a:off x="2195513" y="981075"/>
            <a:ext cx="257175" cy="976313"/>
          </a:xfrm>
          <a:prstGeom prst="downArrow">
            <a:avLst>
              <a:gd name="adj1" fmla="val 50000"/>
              <a:gd name="adj2" fmla="val 949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folHlink"/>
              </a:solidFill>
            </a:endParaRPr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468313" y="1844675"/>
            <a:ext cx="2738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73"/>
                </a:solidFill>
                <a:latin typeface="Baskerville Old Face" pitchFamily="18" charset="0"/>
              </a:rPr>
              <a:t>крепежные изделия</a:t>
            </a:r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6416675" y="2478088"/>
            <a:ext cx="1978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73"/>
                </a:solidFill>
                <a:latin typeface="Baskerville Old Face" pitchFamily="18" charset="0"/>
              </a:rPr>
              <a:t>для передачи </a:t>
            </a:r>
          </a:p>
          <a:p>
            <a:r>
              <a:rPr lang="ru-RU" sz="2400">
                <a:solidFill>
                  <a:srgbClr val="000073"/>
                </a:solidFill>
                <a:latin typeface="Baskerville Old Face" pitchFamily="18" charset="0"/>
              </a:rPr>
              <a:t>    движения</a:t>
            </a:r>
          </a:p>
        </p:txBody>
      </p:sp>
      <p:sp>
        <p:nvSpPr>
          <p:cNvPr id="205835" name="Text Box 11"/>
          <p:cNvSpPr txBox="1">
            <a:spLocks noChangeArrowheads="1"/>
          </p:cNvSpPr>
          <p:nvPr/>
        </p:nvSpPr>
        <p:spPr bwMode="auto">
          <a:xfrm>
            <a:off x="3521075" y="2554288"/>
            <a:ext cx="1965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73"/>
                </a:solidFill>
                <a:latin typeface="Baskerville Old Face" pitchFamily="18" charset="0"/>
              </a:rPr>
              <a:t>специального</a:t>
            </a:r>
          </a:p>
          <a:p>
            <a:r>
              <a:rPr lang="ru-RU" sz="2400">
                <a:solidFill>
                  <a:srgbClr val="000073"/>
                </a:solidFill>
                <a:latin typeface="Baskerville Old Face" pitchFamily="18" charset="0"/>
              </a:rPr>
              <a:t>  назначения</a:t>
            </a:r>
          </a:p>
        </p:txBody>
      </p:sp>
      <p:pic>
        <p:nvPicPr>
          <p:cNvPr id="205836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43"/>
          <a:stretch>
            <a:fillRect/>
          </a:stretch>
        </p:blipFill>
        <p:spPr bwMode="auto">
          <a:xfrm>
            <a:off x="1116013" y="2205038"/>
            <a:ext cx="12954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37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327" r="1187" b="45987"/>
          <a:stretch>
            <a:fillRect/>
          </a:stretch>
        </p:blipFill>
        <p:spPr bwMode="auto">
          <a:xfrm rot="4010681">
            <a:off x="1886744" y="4436269"/>
            <a:ext cx="44211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38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7900" y="3200400"/>
            <a:ext cx="29337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0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5830" grpId="0" animBg="1"/>
      <p:bldP spid="205831" grpId="0" animBg="1"/>
      <p:bldP spid="205832" grpId="0" animBg="1"/>
      <p:bldP spid="205833" grpId="0"/>
      <p:bldP spid="205834" grpId="0"/>
      <p:bldP spid="2058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 anchorCtr="1"/>
          <a:lstStyle/>
          <a:p>
            <a:r>
              <a:rPr lang="ru-RU" sz="3600">
                <a:solidFill>
                  <a:srgbClr val="F4F7F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Профили резьбы</a:t>
            </a:r>
          </a:p>
        </p:txBody>
      </p:sp>
      <p:pic>
        <p:nvPicPr>
          <p:cNvPr id="196624" name="Picture 1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7200" y="1066800"/>
            <a:ext cx="3349625" cy="2382838"/>
          </a:xfrm>
        </p:spPr>
      </p:pic>
      <p:sp>
        <p:nvSpPr>
          <p:cNvPr id="196627" name="Rectangle 19"/>
          <p:cNvSpPr>
            <a:spLocks noGrp="1" noChangeArrowheads="1"/>
          </p:cNvSpPr>
          <p:nvPr>
            <p:ph sz="quarter" idx="4294967295"/>
          </p:nvPr>
        </p:nvSpPr>
        <p:spPr>
          <a:xfrm>
            <a:off x="5732463" y="2919413"/>
            <a:ext cx="3087687" cy="6619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Трапецеидальный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2667000"/>
            <a:ext cx="4191000" cy="8382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000">
              <a:solidFill>
                <a:srgbClr val="00007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Треугольный</a:t>
            </a:r>
          </a:p>
        </p:txBody>
      </p:sp>
      <p:pic>
        <p:nvPicPr>
          <p:cNvPr id="196628" name="Picture 2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1450" t="6386" b="47298"/>
          <a:stretch>
            <a:fillRect/>
          </a:stretch>
        </p:blipFill>
        <p:spPr>
          <a:xfrm>
            <a:off x="5508625" y="981075"/>
            <a:ext cx="2763838" cy="1955800"/>
          </a:xfrm>
          <a:noFill/>
        </p:spPr>
      </p:pic>
      <p:pic>
        <p:nvPicPr>
          <p:cNvPr id="196629" name="Picture 2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79463" y="3886200"/>
            <a:ext cx="3325812" cy="2306638"/>
          </a:xfrm>
        </p:spPr>
      </p:pic>
      <p:sp>
        <p:nvSpPr>
          <p:cNvPr id="196630" name="Rectangle 22"/>
          <p:cNvSpPr>
            <a:spLocks noChangeArrowheads="1"/>
          </p:cNvSpPr>
          <p:nvPr/>
        </p:nvSpPr>
        <p:spPr bwMode="auto">
          <a:xfrm>
            <a:off x="1752600" y="6172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Круглый</a:t>
            </a:r>
          </a:p>
        </p:txBody>
      </p:sp>
      <p:pic>
        <p:nvPicPr>
          <p:cNvPr id="196631" name="Picture 2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4038600"/>
            <a:ext cx="351948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32" name="Text Box 24"/>
          <p:cNvSpPr txBox="1">
            <a:spLocks noChangeArrowheads="1"/>
          </p:cNvSpPr>
          <p:nvPr/>
        </p:nvSpPr>
        <p:spPr bwMode="auto">
          <a:xfrm>
            <a:off x="5791200" y="6172200"/>
            <a:ext cx="2647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00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Прямоугольный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6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/>
      <p:bldP spid="196627" grpId="0"/>
      <p:bldP spid="196613" grpId="0" build="p"/>
      <p:bldP spid="196630" grpId="0"/>
      <p:bldP spid="1966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Метрическая резьба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916113"/>
            <a:ext cx="3692525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341438"/>
            <a:ext cx="39052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6769100" cy="563562"/>
          </a:xfrm>
        </p:spPr>
        <p:txBody>
          <a:bodyPr/>
          <a:lstStyle/>
          <a:p>
            <a:r>
              <a:rPr lang="ru-RU" sz="2800"/>
              <a:t>Обозначения метрической резьбы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353425" cy="4824412"/>
          </a:xfrm>
        </p:spPr>
        <p:txBody>
          <a:bodyPr/>
          <a:lstStyle/>
          <a:p>
            <a:endParaRPr lang="ru-RU"/>
          </a:p>
        </p:txBody>
      </p:sp>
      <p:pic>
        <p:nvPicPr>
          <p:cNvPr id="126981" name="Picture 5" descr="метрическая резь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196975"/>
            <a:ext cx="5549900" cy="5384800"/>
          </a:xfrm>
          <a:prstGeom prst="rect">
            <a:avLst/>
          </a:prstGeom>
          <a:noFill/>
        </p:spPr>
      </p:pic>
      <p:pic>
        <p:nvPicPr>
          <p:cNvPr id="126982" name="Picture 6" descr="втулка шестигран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916113"/>
            <a:ext cx="1981200" cy="447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6769100" cy="563562"/>
          </a:xfrm>
        </p:spPr>
        <p:txBody>
          <a:bodyPr/>
          <a:lstStyle/>
          <a:p>
            <a:r>
              <a:rPr lang="ru-RU" sz="3600">
                <a:solidFill>
                  <a:srgbClr val="F4F7F3"/>
                </a:solidFill>
              </a:rPr>
              <a:t>Дюймовая резьба</a:t>
            </a:r>
          </a:p>
        </p:txBody>
      </p:sp>
      <p:pic>
        <p:nvPicPr>
          <p:cNvPr id="128005" name="Picture 5" descr="дюймо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4667250" cy="3500437"/>
          </a:xfrm>
          <a:prstGeom prst="rect">
            <a:avLst/>
          </a:prstGeom>
          <a:noFill/>
        </p:spPr>
      </p:pic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3100"/>
            <a:ext cx="42862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Дюймовая (трубная) резьба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7220" name="Picture 4" descr="дюймовая резь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341438"/>
            <a:ext cx="6891338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r3D">
  <a:themeElements>
    <a:clrScheme name="Mir3D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Mir3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r3D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r3D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r3D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Mir3D</Template>
  <TotalTime>311</TotalTime>
  <Words>470</Words>
  <Application>Microsoft Office PowerPoint</Application>
  <PresentationFormat>Экран (4:3)</PresentationFormat>
  <Paragraphs>141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Mir3D</vt:lpstr>
      <vt:lpstr>Назначение  резьбы и её параметры.</vt:lpstr>
      <vt:lpstr>План урока</vt:lpstr>
      <vt:lpstr>Стандартные резьбовые детали</vt:lpstr>
      <vt:lpstr>Изделия с винтовой поверхностью</vt:lpstr>
      <vt:lpstr>Профили резьбы</vt:lpstr>
      <vt:lpstr>Метрическая резьба</vt:lpstr>
      <vt:lpstr>Обозначения метрической резьбы</vt:lpstr>
      <vt:lpstr>Дюймовая резьба</vt:lpstr>
      <vt:lpstr>Дюймовая (трубная) резьба</vt:lpstr>
      <vt:lpstr>Параметры резьбы</vt:lpstr>
      <vt:lpstr>Винтовая линия</vt:lpstr>
      <vt:lpstr>Образование резьбы</vt:lpstr>
      <vt:lpstr>Нарезание резьбы на станке </vt:lpstr>
      <vt:lpstr>Нарезание наружной  резьбы с помощью плашки.</vt:lpstr>
      <vt:lpstr>Ход работы при нарезании наружной резьбы</vt:lpstr>
      <vt:lpstr>Слайд 16</vt:lpstr>
      <vt:lpstr>Нарезание внутренней резьбы с помощью метчика.</vt:lpstr>
      <vt:lpstr>Ход работы при нарезании внутренней резьбы </vt:lpstr>
      <vt:lpstr>Слайд 19</vt:lpstr>
      <vt:lpstr>Практическая работа</vt:lpstr>
      <vt:lpstr>Техника безопасности при работе.</vt:lpstr>
      <vt:lpstr>Подведение итогов урока</vt:lpstr>
      <vt:lpstr>Проверочный тест</vt:lpstr>
      <vt:lpstr>Проверка результатов теста</vt:lpstr>
      <vt:lpstr>Слайд 25</vt:lpstr>
      <vt:lpstr>Источники.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Назначение  резьбы и её параметры.</dc:title>
  <dc:creator>Admin</dc:creator>
  <cp:lastModifiedBy>Александр</cp:lastModifiedBy>
  <cp:revision>5</cp:revision>
  <dcterms:created xsi:type="dcterms:W3CDTF">2002-11-24T21:06:50Z</dcterms:created>
  <dcterms:modified xsi:type="dcterms:W3CDTF">2012-11-16T17:41:49Z</dcterms:modified>
</cp:coreProperties>
</file>