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6" r:id="rId3"/>
    <p:sldId id="267" r:id="rId4"/>
    <p:sldId id="318" r:id="rId5"/>
    <p:sldId id="321" r:id="rId6"/>
    <p:sldId id="320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14" r:id="rId25"/>
    <p:sldId id="339" r:id="rId26"/>
    <p:sldId id="310" r:id="rId27"/>
    <p:sldId id="345" r:id="rId28"/>
    <p:sldId id="342" r:id="rId29"/>
    <p:sldId id="34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66"/>
    <a:srgbClr val="FFFF00"/>
    <a:srgbClr val="3333FF"/>
    <a:srgbClr val="A50021"/>
    <a:srgbClr val="FFFFCC"/>
    <a:srgbClr val="66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5D9E-DCDF-4FAE-8FEC-03E988A4595B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B54D-A7F8-425E-A324-1362EDA68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926B-B105-4BE4-B271-DCC06FCE9E5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E67B-634D-47BC-88E8-12716F6C7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E944-0AA7-4E95-BA6B-B6EAEB0075F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753E-014A-46FB-914C-9AB23A19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C7F6-3F8B-4A5A-91F4-B55F6511FA03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8FE3-A267-44B3-8222-82D1A36CB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DC92-0F3E-4B89-86E8-7B19B864A49F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2DC32-9102-4FB7-9014-1ABF2785F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DEA2-0D1C-4A81-9DBE-771F149D8FC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E702-C478-42B0-A5F5-04F3C7242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B0B0-5C1B-4A3D-929A-F406ECFD4A4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415D-C43C-4F21-B79E-1567748F0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B285-E7D1-4737-B362-EF46067C918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9583-682F-441B-A2C6-D5DFC6E34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5150-029F-4F2F-9D27-1DAB811E9C93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76D6-2006-43A4-B66B-BC24DEE97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4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B71C-CCDB-491D-88C4-06B06695FF8C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CB2E-25AB-4705-86A8-5A433FC5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9EA2-A09F-419B-80F2-CFA35454DAC5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5910-EC56-44F2-BA13-FB746ED79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FF"/>
            </a:gs>
            <a:gs pos="50000">
              <a:srgbClr val="FFFFCC"/>
            </a:gs>
            <a:gs pos="100000">
              <a:srgbClr val="33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80AB9-D796-4754-A9A1-40D5E0715878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E3811-6596-40BF-838E-70087F2AD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www.3-porosenka.ru/off-line/catalogue/3053/007.jpg" TargetMode="External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upload.wikimedia.org/wikipedia/commons/thumb/8/8b/Subtraction01.svg/282px-Subtraction01.svg.png" TargetMode="External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gif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gif"/><Relationship Id="rId5" Type="http://schemas.openxmlformats.org/officeDocument/2006/relationships/image" Target="../media/image6.gif"/><Relationship Id="rId4" Type="http://schemas.openxmlformats.org/officeDocument/2006/relationships/slide" Target="slide3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jpeg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9;&#1074;&#1086;&#1103;%20&#1080;&#1075;&#1088;&#1072;%205&#1082;&#1083;\&#1040;&#1087;&#1087;&#1083;&#1086;&#1076;&#1080;&#1089;&#1084;&#1077;&#1085;&#1090;&#1099;.mp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image" Target="../media/image7.jpeg"/><Relationship Id="rId3" Type="http://schemas.openxmlformats.org/officeDocument/2006/relationships/slide" Target="slide24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image" Target="../media/image6.gif"/><Relationship Id="rId2" Type="http://schemas.openxmlformats.org/officeDocument/2006/relationships/image" Target="../media/image5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6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image" Target="../media/image9.png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6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своя игра заг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148262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24"/>
          <p:cNvSpPr>
            <a:spLocks noChangeArrowheads="1" noChangeShapeType="1" noTextEdit="1"/>
          </p:cNvSpPr>
          <p:nvPr/>
        </p:nvSpPr>
        <p:spPr bwMode="auto">
          <a:xfrm>
            <a:off x="5724525" y="333375"/>
            <a:ext cx="3122613" cy="273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Внеклассное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мероприятие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Bookman Old Style"/>
              </a:rPr>
              <a:t> в 5 классе</a:t>
            </a:r>
          </a:p>
        </p:txBody>
      </p:sp>
      <p:pic>
        <p:nvPicPr>
          <p:cNvPr id="2" name="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1" name="Group 29"/>
          <p:cNvGraphicFramePr>
            <a:graphicFrameLocks noGrp="1"/>
          </p:cNvGraphicFramePr>
          <p:nvPr/>
        </p:nvGraphicFramePr>
        <p:xfrm>
          <a:off x="250825" y="333375"/>
          <a:ext cx="3671888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655763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Задачки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274" name="Picture 3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31"/>
          <p:cNvSpPr>
            <a:spLocks noChangeArrowheads="1"/>
          </p:cNvSpPr>
          <p:nvPr/>
        </p:nvSpPr>
        <p:spPr bwMode="auto">
          <a:xfrm>
            <a:off x="539750" y="1341438"/>
            <a:ext cx="800258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Площадь квадрата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 равна 49 см</a:t>
            </a:r>
            <a:r>
              <a:rPr lang="en-US" altLang="ru-RU" sz="6000" b="1">
                <a:solidFill>
                  <a:schemeClr val="bg2"/>
                </a:solidFill>
                <a:latin typeface="Bookman Old Style" pitchFamily="18" charset="0"/>
                <a:cs typeface="Arial" charset="0"/>
              </a:rPr>
              <a:t>²</a:t>
            </a: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. 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Чему равен 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его периметр? </a:t>
            </a: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2484438" y="5445125"/>
            <a:ext cx="12541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1800" b="1">
                <a:solidFill>
                  <a:schemeClr val="bg1"/>
                </a:solidFill>
                <a:latin typeface="Arial" charset="0"/>
              </a:rPr>
            </a:br>
            <a:r>
              <a:rPr lang="ru-RU" altLang="ru-RU" sz="1800" b="1">
                <a:solidFill>
                  <a:srgbClr val="66FFFF"/>
                </a:solidFill>
                <a:latin typeface="Arial" charset="0"/>
              </a:rPr>
              <a:t> </a:t>
            </a:r>
            <a:r>
              <a:rPr lang="ru-RU" altLang="ru-RU" sz="6000" b="1">
                <a:solidFill>
                  <a:srgbClr val="00B050"/>
                </a:solidFill>
                <a:latin typeface="Bookman Old Style" pitchFamily="18" charset="0"/>
              </a:rPr>
              <a:t>28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304" y="549525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99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24" name="Group 28"/>
          <p:cNvGraphicFramePr>
            <a:graphicFrameLocks noGrp="1"/>
          </p:cNvGraphicFramePr>
          <p:nvPr/>
        </p:nvGraphicFramePr>
        <p:xfrm>
          <a:off x="395288" y="333375"/>
          <a:ext cx="3549650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5335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Задачки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298" name="Picture 2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30"/>
          <p:cNvSpPr>
            <a:spLocks noChangeArrowheads="1"/>
          </p:cNvSpPr>
          <p:nvPr/>
        </p:nvSpPr>
        <p:spPr bwMode="auto">
          <a:xfrm>
            <a:off x="11113" y="1196975"/>
            <a:ext cx="91328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Шла девочка в лес, 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навстречу 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3 девочки.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Сколько человек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шло из леса?</a:t>
            </a:r>
            <a:r>
              <a:rPr lang="ru-RU" altLang="ru-RU" sz="60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2483768" y="5834397"/>
            <a:ext cx="687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B050"/>
                </a:solidFill>
                <a:latin typeface="Bookman Old Style" pitchFamily="18" charset="0"/>
              </a:rPr>
              <a:t>3</a:t>
            </a:r>
          </a:p>
        </p:txBody>
      </p:sp>
      <p:pic>
        <p:nvPicPr>
          <p:cNvPr id="12301" name="Picture 33" descr="fd1e689822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457700"/>
            <a:ext cx="19542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600" y="57880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867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9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5" name="Group 35"/>
          <p:cNvGraphicFramePr>
            <a:graphicFrameLocks noGrp="1"/>
          </p:cNvGraphicFramePr>
          <p:nvPr/>
        </p:nvGraphicFramePr>
        <p:xfrm>
          <a:off x="250825" y="404813"/>
          <a:ext cx="3455988" cy="1004887"/>
        </p:xfrm>
        <a:graphic>
          <a:graphicData uri="http://schemas.openxmlformats.org/drawingml/2006/table">
            <a:tbl>
              <a:tblPr/>
              <a:tblGrid>
                <a:gridCol w="2016125"/>
                <a:gridCol w="1439863"/>
              </a:tblGrid>
              <a:tr h="1004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Правила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3322" name="Picture 3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Прямоугольник 1"/>
          <p:cNvSpPr>
            <a:spLocks noChangeArrowheads="1"/>
          </p:cNvSpPr>
          <p:nvPr/>
        </p:nvSpPr>
        <p:spPr bwMode="auto">
          <a:xfrm>
            <a:off x="214313" y="1643063"/>
            <a:ext cx="86439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0099"/>
                </a:solidFill>
                <a:latin typeface="Bookman Old Style" pitchFamily="18" charset="0"/>
              </a:rPr>
              <a:t>Прямоугольник с равными сторонами</a:t>
            </a:r>
            <a:r>
              <a:rPr lang="ru-RU" altLang="ru-RU" sz="6000" b="1">
                <a:latin typeface="Bookman Old Style" pitchFamily="18" charset="0"/>
              </a:rPr>
              <a:t> 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87675" y="4652963"/>
            <a:ext cx="3668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A50021"/>
                </a:solidFill>
                <a:latin typeface="Bookman Old Style" pitchFamily="18" charset="0"/>
              </a:rPr>
              <a:t>Квадрат</a:t>
            </a:r>
          </a:p>
        </p:txBody>
      </p:sp>
      <p:pic>
        <p:nvPicPr>
          <p:cNvPr id="13325" name="Picture 40" descr="Картинка 14 из 13481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2963"/>
            <a:ext cx="197643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08304" y="56174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3" name="Group 29"/>
          <p:cNvGraphicFramePr>
            <a:graphicFrameLocks noGrp="1"/>
          </p:cNvGraphicFramePr>
          <p:nvPr/>
        </p:nvGraphicFramePr>
        <p:xfrm>
          <a:off x="395288" y="260350"/>
          <a:ext cx="3600450" cy="1006475"/>
        </p:xfrm>
        <a:graphic>
          <a:graphicData uri="http://schemas.openxmlformats.org/drawingml/2006/table">
            <a:tbl>
              <a:tblPr/>
              <a:tblGrid>
                <a:gridCol w="2016125"/>
                <a:gridCol w="1584325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Правила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4346" name="Picture 3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Прямоугольник 1"/>
          <p:cNvSpPr>
            <a:spLocks noChangeArrowheads="1"/>
          </p:cNvSpPr>
          <p:nvPr/>
        </p:nvSpPr>
        <p:spPr bwMode="auto">
          <a:xfrm>
            <a:off x="0" y="1196975"/>
            <a:ext cx="87868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0099"/>
                </a:solidFill>
                <a:latin typeface="Bookman Old Style" pitchFamily="18" charset="0"/>
              </a:rPr>
              <a:t>Число, полученное в результате деления, и не делящееся больше на делитель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59113" y="4941888"/>
            <a:ext cx="3629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  <a:latin typeface="Bookman Old Style" pitchFamily="18" charset="0"/>
              </a:rPr>
              <a:t>Остаток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64356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97" name="Group 29"/>
          <p:cNvGraphicFramePr>
            <a:graphicFrameLocks noGrp="1"/>
          </p:cNvGraphicFramePr>
          <p:nvPr/>
        </p:nvGraphicFramePr>
        <p:xfrm>
          <a:off x="323850" y="260350"/>
          <a:ext cx="3671888" cy="1006475"/>
        </p:xfrm>
        <a:graphic>
          <a:graphicData uri="http://schemas.openxmlformats.org/drawingml/2006/table">
            <a:tbl>
              <a:tblPr/>
              <a:tblGrid>
                <a:gridCol w="2016125"/>
                <a:gridCol w="1655763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Правила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370" name="Picture 3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Прямоугольник 3"/>
          <p:cNvSpPr>
            <a:spLocks noChangeArrowheads="1"/>
          </p:cNvSpPr>
          <p:nvPr/>
        </p:nvSpPr>
        <p:spPr bwMode="auto">
          <a:xfrm>
            <a:off x="250825" y="1412875"/>
            <a:ext cx="87153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0099"/>
                </a:solidFill>
                <a:latin typeface="Bookman Old Style" pitchFamily="18" charset="0"/>
              </a:rPr>
              <a:t>Нахождение одного из слагаемых по сумме и другому слагаемому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27313" y="5013325"/>
            <a:ext cx="49196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C00000"/>
                </a:solidFill>
                <a:latin typeface="Bookman Old Style" pitchFamily="18" charset="0"/>
              </a:rPr>
              <a:t>Вычитание</a:t>
            </a:r>
          </a:p>
        </p:txBody>
      </p:sp>
      <p:pic>
        <p:nvPicPr>
          <p:cNvPr id="15373" name="Picture 34" descr="Картинка 13 из 311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22685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6975" y="57880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20" name="Group 28"/>
          <p:cNvGraphicFramePr>
            <a:graphicFrameLocks noGrp="1"/>
          </p:cNvGraphicFramePr>
          <p:nvPr/>
        </p:nvGraphicFramePr>
        <p:xfrm>
          <a:off x="323850" y="333375"/>
          <a:ext cx="3549650" cy="1006475"/>
        </p:xfrm>
        <a:graphic>
          <a:graphicData uri="http://schemas.openxmlformats.org/drawingml/2006/table">
            <a:tbl>
              <a:tblPr/>
              <a:tblGrid>
                <a:gridCol w="2016125"/>
                <a:gridCol w="1533525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Правила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394" name="Picture 29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30"/>
          <p:cNvSpPr>
            <a:spLocks noChangeArrowheads="1"/>
          </p:cNvSpPr>
          <p:nvPr/>
        </p:nvSpPr>
        <p:spPr bwMode="auto">
          <a:xfrm>
            <a:off x="755650" y="1341438"/>
            <a:ext cx="77517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Число,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п</a:t>
            </a:r>
            <a:r>
              <a:rPr lang="ru-RU" altLang="ru-RU" sz="6000" b="1" dirty="0" smtClean="0">
                <a:solidFill>
                  <a:schemeClr val="bg2"/>
                </a:solidFill>
                <a:latin typeface="Bookman Old Style" pitchFamily="18" charset="0"/>
              </a:rPr>
              <a:t>олученное при делении </a:t>
            </a: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/>
            </a:r>
            <a:b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</a:br>
            <a:endParaRPr lang="ru-RU" altLang="ru-RU" sz="60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1979612" y="5013325"/>
            <a:ext cx="48966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 smtClean="0">
                <a:solidFill>
                  <a:srgbClr val="A50021"/>
                </a:solidFill>
                <a:latin typeface="Bookman Old Style" pitchFamily="18" charset="0"/>
              </a:rPr>
              <a:t>частное</a:t>
            </a:r>
            <a:endParaRPr lang="ru-RU" altLang="ru-RU" sz="6000" b="1" dirty="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7241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50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4" name="Group 28"/>
          <p:cNvGraphicFramePr>
            <a:graphicFrameLocks noGrp="1"/>
          </p:cNvGraphicFramePr>
          <p:nvPr/>
        </p:nvGraphicFramePr>
        <p:xfrm>
          <a:off x="250825" y="260350"/>
          <a:ext cx="3455988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439863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Логика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7418" name="Picture 2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30"/>
          <p:cNvSpPr>
            <a:spLocks noChangeArrowheads="1"/>
          </p:cNvSpPr>
          <p:nvPr/>
        </p:nvSpPr>
        <p:spPr bwMode="auto">
          <a:xfrm>
            <a:off x="1187450" y="1484313"/>
            <a:ext cx="7045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Какой из числовых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 рядов лишний?</a:t>
            </a:r>
            <a:endParaRPr lang="ru-RU" altLang="ru-RU" sz="6000" b="1">
              <a:solidFill>
                <a:schemeClr val="bg2"/>
              </a:solidFill>
              <a:latin typeface="Bookman Old Style" pitchFamily="18" charset="0"/>
            </a:endParaRPr>
          </a:p>
        </p:txBody>
      </p:sp>
      <p:graphicFrame>
        <p:nvGraphicFramePr>
          <p:cNvPr id="86047" name="Group 31"/>
          <p:cNvGraphicFramePr>
            <a:graphicFrameLocks noGrp="1"/>
          </p:cNvGraphicFramePr>
          <p:nvPr/>
        </p:nvGraphicFramePr>
        <p:xfrm>
          <a:off x="2843213" y="3573463"/>
          <a:ext cx="3889375" cy="2447926"/>
        </p:xfrm>
        <a:graphic>
          <a:graphicData uri="http://schemas.openxmlformats.org/drawingml/2006/table">
            <a:tbl>
              <a:tblPr/>
              <a:tblGrid>
                <a:gridCol w="788987"/>
                <a:gridCol w="769938"/>
                <a:gridCol w="771525"/>
                <a:gridCol w="769937"/>
                <a:gridCol w="788988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576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4963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69" name="Group 29"/>
          <p:cNvGraphicFramePr>
            <a:graphicFrameLocks noGrp="1"/>
          </p:cNvGraphicFramePr>
          <p:nvPr/>
        </p:nvGraphicFramePr>
        <p:xfrm>
          <a:off x="250825" y="333375"/>
          <a:ext cx="3600450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5843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Логика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43" name="Picture 3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2138" y="4868863"/>
            <a:ext cx="34940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телефон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94502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93" name="Group 29"/>
          <p:cNvGraphicFramePr>
            <a:graphicFrameLocks noGrp="1"/>
          </p:cNvGraphicFramePr>
          <p:nvPr/>
        </p:nvGraphicFramePr>
        <p:xfrm>
          <a:off x="179388" y="333375"/>
          <a:ext cx="3671887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655762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Логика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66" name="Picture 3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8214" r="7951" b="12125"/>
          <a:stretch>
            <a:fillRect/>
          </a:stretch>
        </p:blipFill>
        <p:spPr bwMode="auto">
          <a:xfrm>
            <a:off x="1476375" y="3500438"/>
            <a:ext cx="66262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32"/>
          <p:cNvSpPr>
            <a:spLocks/>
          </p:cNvSpPr>
          <p:nvPr/>
        </p:nvSpPr>
        <p:spPr bwMode="auto">
          <a:xfrm>
            <a:off x="250825" y="1844675"/>
            <a:ext cx="8893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bg2"/>
                </a:solidFill>
                <a:latin typeface="Bookman Old Style" pitchFamily="18" charset="0"/>
              </a:rPr>
              <a:t>Из круга получили данную фигуру. </a:t>
            </a:r>
            <a:br>
              <a:rPr lang="ru-RU" altLang="ru-RU" sz="4000" b="1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ru-RU" altLang="ru-RU" sz="4000" b="1">
                <a:solidFill>
                  <a:schemeClr val="bg2"/>
                </a:solidFill>
                <a:latin typeface="Bookman Old Style" pitchFamily="18" charset="0"/>
              </a:rPr>
              <a:t>Объясните процесс превращения</a:t>
            </a:r>
            <a:r>
              <a:rPr lang="ru-RU" altLang="ru-RU" sz="4000">
                <a:solidFill>
                  <a:schemeClr val="bg2"/>
                </a:solidFill>
                <a:latin typeface="Bookman Old Style" pitchFamily="18" charset="0"/>
              </a:rPr>
              <a:t>.</a:t>
            </a:r>
            <a:r>
              <a:rPr lang="ru-RU" altLang="ru-RU" sz="4000"/>
              <a:t> 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16" name="Group 28"/>
          <p:cNvGraphicFramePr>
            <a:graphicFrameLocks noGrp="1"/>
          </p:cNvGraphicFramePr>
          <p:nvPr/>
        </p:nvGraphicFramePr>
        <p:xfrm>
          <a:off x="250825" y="333375"/>
          <a:ext cx="3549650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5335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Логика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490" name="Picture 2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8769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57"/>
          <p:cNvSpPr>
            <a:spLocks noChangeArrowheads="1"/>
          </p:cNvSpPr>
          <p:nvPr/>
        </p:nvSpPr>
        <p:spPr bwMode="auto">
          <a:xfrm>
            <a:off x="468313" y="1196975"/>
            <a:ext cx="835183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Необходимо фигуру  разрезать на 4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равные части.</a:t>
            </a:r>
            <a:r>
              <a:rPr lang="ru-RU" altLang="ru-RU" sz="5400" b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492" name="Рисунок 9" descr="E:\data\articles\51\5111\511159\img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9"/>
          <a:stretch>
            <a:fillRect/>
          </a:stretch>
        </p:blipFill>
        <p:spPr bwMode="auto">
          <a:xfrm>
            <a:off x="3059113" y="3787775"/>
            <a:ext cx="27368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47" name="Рисунок 9" descr="E:\data\articles\51\5111\511159\img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2"/>
          <a:stretch>
            <a:fillRect/>
          </a:stretch>
        </p:blipFill>
        <p:spPr bwMode="auto">
          <a:xfrm>
            <a:off x="6215063" y="3786188"/>
            <a:ext cx="27003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3110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2665413" cy="8509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A50021"/>
                </a:solidFill>
                <a:latin typeface="Bookman Old Style" pitchFamily="18" charset="0"/>
              </a:rPr>
              <a:t>Правила </a:t>
            </a:r>
            <a:r>
              <a:rPr lang="ru-RU" altLang="ru-RU" sz="4000" b="1" smtClean="0">
                <a:solidFill>
                  <a:srgbClr val="A50021"/>
                </a:solidFill>
                <a:latin typeface="Arial" charset="0"/>
              </a:rPr>
              <a:t/>
            </a:r>
            <a:br>
              <a:rPr lang="ru-RU" altLang="ru-RU" sz="4000" b="1" smtClean="0">
                <a:solidFill>
                  <a:srgbClr val="A50021"/>
                </a:solidFill>
                <a:latin typeface="Arial" charset="0"/>
              </a:rPr>
            </a:br>
            <a:r>
              <a:rPr lang="ru-RU" altLang="ru-RU" sz="4000" b="1" smtClean="0">
                <a:solidFill>
                  <a:srgbClr val="A50021"/>
                </a:solidFill>
                <a:latin typeface="Bookman Old Style" pitchFamily="18" charset="0"/>
              </a:rPr>
              <a:t>игры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2466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7864" y="116633"/>
            <a:ext cx="5616624" cy="6265118"/>
          </a:xfrm>
        </p:spPr>
        <p:txBody>
          <a:bodyPr/>
          <a:lstStyle/>
          <a:p>
            <a:pPr marL="400050" lvl="1" indent="0">
              <a:buNone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1.Участники по очереди отвечают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вопросы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различной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стоимости, выбирая тематику самостоятельно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2.Игроки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продавать за половину стоимости свои вопросы, если не знают ответа.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ответа на каждый вопрос отводится 20 сек.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4.Побеждает 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участник</a:t>
            </a:r>
            <a:r>
              <a:rPr lang="ru-RU" altLang="ru-RU" sz="24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заработал больше всех баллов.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5.Набранные </a:t>
            </a:r>
            <a:r>
              <a:rPr lang="ru-RU" altLang="ru-RU" sz="24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затем меняются на оценки.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b="1" dirty="0" smtClean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b="1" dirty="0" smtClean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40" name="Group 28"/>
          <p:cNvGraphicFramePr>
            <a:graphicFrameLocks noGrp="1"/>
          </p:cNvGraphicFramePr>
          <p:nvPr/>
        </p:nvGraphicFramePr>
        <p:xfrm>
          <a:off x="250825" y="260350"/>
          <a:ext cx="3455988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439863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1514" name="Picture 2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30"/>
          <p:cNvSpPr>
            <a:spLocks noChangeArrowheads="1"/>
          </p:cNvSpPr>
          <p:nvPr/>
        </p:nvSpPr>
        <p:spPr bwMode="auto">
          <a:xfrm>
            <a:off x="395288" y="1412875"/>
            <a:ext cx="79740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Что легче: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1 тонна снега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1000 кг ваты? </a:t>
            </a:r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auto">
          <a:xfrm>
            <a:off x="3143250" y="4572000"/>
            <a:ext cx="287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B050"/>
                </a:solidFill>
                <a:latin typeface="Bookman Old Style" pitchFamily="18" charset="0"/>
              </a:rPr>
              <a:t>Равны</a:t>
            </a:r>
          </a:p>
        </p:txBody>
      </p:sp>
      <p:pic>
        <p:nvPicPr>
          <p:cNvPr id="21517" name="Picture 33" descr="mysh5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4292600"/>
            <a:ext cx="197326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5" descr="Amelia-vata-hyr_nester50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6" b="24417"/>
          <a:stretch>
            <a:fillRect/>
          </a:stretch>
        </p:blipFill>
        <p:spPr bwMode="auto">
          <a:xfrm>
            <a:off x="395288" y="4868863"/>
            <a:ext cx="23764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8017" y="177281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1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5" name="Group 29"/>
          <p:cNvGraphicFramePr>
            <a:graphicFrameLocks noGrp="1"/>
          </p:cNvGraphicFramePr>
          <p:nvPr/>
        </p:nvGraphicFramePr>
        <p:xfrm>
          <a:off x="250825" y="260350"/>
          <a:ext cx="3600450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5843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2538" name="Picture 3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31"/>
          <p:cNvSpPr>
            <a:spLocks noChangeArrowheads="1"/>
          </p:cNvSpPr>
          <p:nvPr/>
        </p:nvSpPr>
        <p:spPr bwMode="auto">
          <a:xfrm>
            <a:off x="684213" y="1196975"/>
            <a:ext cx="78851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У одной палки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2 конца.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 Сколько концов 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 7 с половиной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таких палок? </a:t>
            </a:r>
          </a:p>
        </p:txBody>
      </p:sp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1692275" y="5661025"/>
            <a:ext cx="1190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B050"/>
                </a:solidFill>
                <a:latin typeface="Bookman Old Style" pitchFamily="18" charset="0"/>
              </a:rPr>
              <a:t>16</a:t>
            </a:r>
          </a:p>
        </p:txBody>
      </p:sp>
      <p:pic>
        <p:nvPicPr>
          <p:cNvPr id="22541" name="Picture 34" descr="021-136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80963"/>
            <a:ext cx="30241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9725" y="555466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11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9" name="Group 29"/>
          <p:cNvGraphicFramePr>
            <a:graphicFrameLocks noGrp="1"/>
          </p:cNvGraphicFramePr>
          <p:nvPr/>
        </p:nvGraphicFramePr>
        <p:xfrm>
          <a:off x="250825" y="333375"/>
          <a:ext cx="3671888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655763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3562" name="Picture 30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33"/>
          <p:cNvSpPr>
            <a:spLocks noChangeArrowheads="1"/>
          </p:cNvSpPr>
          <p:nvPr/>
        </p:nvSpPr>
        <p:spPr bwMode="auto">
          <a:xfrm>
            <a:off x="155575" y="981075"/>
            <a:ext cx="8523288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  <a:latin typeface="Bookman Old Style" pitchFamily="18" charset="0"/>
              </a:rPr>
              <a:t>В комнате находятся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  <a:latin typeface="Bookman Old Style" pitchFamily="18" charset="0"/>
              </a:rPr>
              <a:t> 2 мальчика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2"/>
                </a:solidFill>
                <a:latin typeface="Bookman Old Style" pitchFamily="18" charset="0"/>
              </a:rPr>
              <a:t>3 кошки и 1 попугай.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2"/>
                </a:solidFill>
                <a:latin typeface="Bookman Old Style" pitchFamily="18" charset="0"/>
              </a:rPr>
              <a:t>Сколько ног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2"/>
                </a:solidFill>
                <a:latin typeface="Bookman Old Style" pitchFamily="18" charset="0"/>
              </a:rPr>
              <a:t>можно насчитать?</a:t>
            </a: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2484438" y="5438775"/>
            <a:ext cx="6873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B050"/>
                </a:solidFill>
                <a:latin typeface="Bookman Old Style" pitchFamily="18" charset="0"/>
              </a:rPr>
              <a:t>4</a:t>
            </a:r>
          </a:p>
        </p:txBody>
      </p:sp>
      <p:pic>
        <p:nvPicPr>
          <p:cNvPr id="23565" name="Picture 36" descr="kosh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4779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8" descr="popug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16573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40" descr="6b86f3f2f7e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21163"/>
            <a:ext cx="21621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03963" y="61404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12" name="Group 28"/>
          <p:cNvGraphicFramePr>
            <a:graphicFrameLocks noGrp="1"/>
          </p:cNvGraphicFramePr>
          <p:nvPr/>
        </p:nvGraphicFramePr>
        <p:xfrm>
          <a:off x="250825" y="333375"/>
          <a:ext cx="3549650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5335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" action="ppaction://noaction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4586" name="Picture 2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30"/>
          <p:cNvSpPr>
            <a:spLocks noChangeArrowheads="1"/>
          </p:cNvSpPr>
          <p:nvPr/>
        </p:nvSpPr>
        <p:spPr bwMode="auto">
          <a:xfrm>
            <a:off x="0" y="1268413"/>
            <a:ext cx="9144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Даны числа: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B050"/>
                </a:solidFill>
                <a:latin typeface="Bookman Old Style" pitchFamily="18" charset="0"/>
              </a:rPr>
              <a:t>0;1;2;3;4;5;6;7;8;9.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Что больше: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их сумма</a:t>
            </a:r>
            <a:r>
              <a:rPr lang="ru-RU" altLang="ru-RU" sz="6000" b="1" dirty="0">
                <a:latin typeface="Bookman Old Style" pitchFamily="18" charset="0"/>
              </a:rPr>
              <a:t> </a:t>
            </a: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произведение </a:t>
            </a:r>
          </a:p>
        </p:txBody>
      </p:sp>
      <p:pic>
        <p:nvPicPr>
          <p:cNvPr id="24588" name="Picture 32" descr="summa_c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16613"/>
            <a:ext cx="33131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4" descr="0523-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876925"/>
            <a:ext cx="2590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4408" y="40603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400050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B050"/>
                </a:solidFill>
                <a:latin typeface="Arial" charset="0"/>
              </a:rPr>
              <a:t>Весёлые вопросы: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Варит отлично твоя голова: пять плюс один получается…</a:t>
            </a: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Вышел зайчик погулять, лап у зайца ровно…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Ходит в народе такая молва: шесть минус три получается…</a:t>
            </a: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Говорил учитель Ире, что два больше, чем…</a:t>
            </a: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Меньше в десять раз, чем метр, всем известно…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Ты на птичку посмотри: лап у птицы ровно …</a:t>
            </a: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У меня собачка есть, у нее хвостов аж…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У доски ты говори, что концов у палки…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Отличник тетрадкой своею гордится: внизу, под диктантом, стоит…</a:t>
            </a: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На уроках будешь спать, за ответ получишь…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Вот пять ягодок в траве. Съел одну, осталось -…</a:t>
            </a: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Arial" charset="0"/>
              </a:rPr>
              <a:t>Мышь считает дырки в сыре: три плюс две – всего…</a:t>
            </a:r>
            <a:endParaRPr lang="ru-RU" altLang="ru-RU" sz="2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03" name="Picture 6" descr="1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381750"/>
            <a:ext cx="7921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ChangeArrowheads="1"/>
          </p:cNvSpPr>
          <p:nvPr/>
        </p:nvSpPr>
        <p:spPr bwMode="auto">
          <a:xfrm>
            <a:off x="899592" y="404418"/>
            <a:ext cx="7746937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Как расставить </a:t>
            </a:r>
            <a:endParaRPr lang="ru-RU" altLang="ru-RU" sz="5400" b="1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10 стульев у</a:t>
            </a:r>
            <a:endParaRPr lang="ru-RU" altLang="ru-RU" sz="5400" b="1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 четырёх стен комнаты,</a:t>
            </a:r>
            <a:endParaRPr lang="ru-RU" altLang="ru-RU" sz="5400" b="1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 чтобы у каждой </a:t>
            </a:r>
            <a:endParaRPr lang="ru-RU" altLang="ru-RU" sz="5400" b="1" dirty="0">
              <a:solidFill>
                <a:schemeClr val="bg2"/>
              </a:solidFill>
              <a:latin typeface="Bookman Old Style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стены было поровну</a:t>
            </a: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?</a:t>
            </a:r>
            <a:endParaRPr lang="ru-RU" altLang="ru-RU" sz="6000" b="1" dirty="0">
              <a:solidFill>
                <a:schemeClr val="bg2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60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1520825" y="2668588"/>
            <a:ext cx="12382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1520825" y="2668588"/>
            <a:ext cx="12382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000">
                <a:latin typeface="Times New Roman" pitchFamily="18" charset="0"/>
                <a:cs typeface="Times New Roman" pitchFamily="18" charset="0"/>
              </a:rPr>
            </a:b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987675" y="4221163"/>
            <a:ext cx="3168650" cy="2376487"/>
            <a:chOff x="1927" y="2478"/>
            <a:chExt cx="1996" cy="1497"/>
          </a:xfrm>
        </p:grpSpPr>
        <p:sp>
          <p:nvSpPr>
            <p:cNvPr id="26632" name="Rectangle 59"/>
            <p:cNvSpPr>
              <a:spLocks noChangeArrowheads="1"/>
            </p:cNvSpPr>
            <p:nvPr/>
          </p:nvSpPr>
          <p:spPr bwMode="auto">
            <a:xfrm>
              <a:off x="1927" y="2478"/>
              <a:ext cx="1996" cy="14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pic>
          <p:nvPicPr>
            <p:cNvPr id="26633" name="Picture 53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704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60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523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61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976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62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339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63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748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64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748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65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523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66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523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67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931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68" descr="BD181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339"/>
              <a:ext cx="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0" name="Picture 71" descr="2f186f88c7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581525"/>
            <a:ext cx="14859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2" descr="2f186f88c7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14430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1729" y="60356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2430bjy2l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13788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ru-RU" sz="3600" b="1" dirty="0">
                <a:solidFill>
                  <a:schemeClr val="bg2"/>
                </a:soli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rPr>
              <a:t>По результатам игры, вы можете обменять набранные баллы на оценки!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136904" cy="4464496"/>
          </a:xfrm>
        </p:spPr>
        <p:txBody>
          <a:bodyPr/>
          <a:lstStyle/>
          <a:p>
            <a:pPr marL="342900" lvl="0" indent="-342900" algn="l">
              <a:buFont typeface="Arial" charset="0"/>
              <a:buChar char="•"/>
              <a:defRPr/>
            </a:pPr>
            <a:r>
              <a:rPr lang="ru-RU" dirty="0">
                <a:solidFill>
                  <a:schemeClr val="bg2"/>
                </a:solidFill>
              </a:rPr>
              <a:t>Обмен производится по системе:</a:t>
            </a:r>
          </a:p>
          <a:p>
            <a:pPr marL="342900" lvl="0" indent="-342900" algn="l">
              <a:defRPr/>
            </a:pPr>
            <a:endParaRPr lang="ru-RU" dirty="0">
              <a:solidFill>
                <a:schemeClr val="bg2"/>
              </a:solidFill>
            </a:endParaRPr>
          </a:p>
          <a:p>
            <a:pPr marL="342900" lvl="0" indent="-342900" algn="l">
              <a:buFont typeface="Arial" charset="0"/>
              <a:buChar char="•"/>
              <a:defRPr/>
            </a:pPr>
            <a:r>
              <a:rPr lang="ru-RU" dirty="0">
                <a:solidFill>
                  <a:schemeClr val="bg2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100-200</a:t>
            </a:r>
            <a:r>
              <a:rPr lang="ru-RU" dirty="0">
                <a:solidFill>
                  <a:schemeClr val="bg2"/>
                </a:solidFill>
              </a:rPr>
              <a:t> баллов» - оценка </a:t>
            </a:r>
            <a:r>
              <a:rPr lang="ru-RU" b="1" dirty="0">
                <a:solidFill>
                  <a:schemeClr val="bg2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chemeClr val="bg2"/>
                </a:solidFill>
              </a:rPr>
              <a:t>»</a:t>
            </a:r>
          </a:p>
          <a:p>
            <a:pPr marL="342900" lvl="0" indent="-342900" algn="l">
              <a:buFont typeface="Arial" charset="0"/>
              <a:buChar char="•"/>
              <a:defRPr/>
            </a:pPr>
            <a:r>
              <a:rPr lang="ru-RU" dirty="0">
                <a:solidFill>
                  <a:schemeClr val="bg2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300-400</a:t>
            </a:r>
            <a:r>
              <a:rPr lang="ru-RU" dirty="0">
                <a:solidFill>
                  <a:schemeClr val="bg2"/>
                </a:solidFill>
              </a:rPr>
              <a:t> баллов» - оценка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lvl="0" indent="-342900" algn="l">
              <a:buFont typeface="Arial" charset="0"/>
              <a:buChar char="•"/>
              <a:defRPr/>
            </a:pPr>
            <a:r>
              <a:rPr lang="ru-RU" dirty="0">
                <a:solidFill>
                  <a:schemeClr val="bg2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500-600</a:t>
            </a:r>
            <a:r>
              <a:rPr lang="ru-RU" dirty="0">
                <a:solidFill>
                  <a:schemeClr val="bg2"/>
                </a:solidFill>
              </a:rPr>
              <a:t> баллов» - оценка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342900" lvl="0" indent="-342900" algn="l">
              <a:defRPr/>
            </a:pP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buFont typeface="Arial" charset="0"/>
              <a:buChar char="•"/>
              <a:defRPr/>
            </a:pP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баллы можете подарить другим игрокам!</a:t>
            </a:r>
          </a:p>
        </p:txBody>
      </p:sp>
    </p:spTree>
    <p:extLst>
      <p:ext uri="{BB962C8B-B14F-4D97-AF65-F5344CB8AC3E}">
        <p14:creationId xmlns:p14="http://schemas.microsoft.com/office/powerpoint/2010/main" val="15025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47304" cy="3600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6000" b="1" dirty="0">
                <a:solidFill>
                  <a:schemeClr val="bg2"/>
                </a:solidFill>
              </a:rPr>
              <a:t>Спасибо за внимание!</a:t>
            </a:r>
            <a:br>
              <a:rPr lang="ru-RU" sz="6000" b="1" dirty="0">
                <a:solidFill>
                  <a:schemeClr val="bg2"/>
                </a:solidFill>
              </a:rPr>
            </a:br>
            <a:r>
              <a:rPr lang="ru-RU" sz="6000" b="1" dirty="0">
                <a:solidFill>
                  <a:schemeClr val="bg2"/>
                </a:solidFill>
              </a:rPr>
              <a:t/>
            </a:r>
            <a:br>
              <a:rPr lang="ru-RU" sz="6000" b="1" dirty="0">
                <a:solidFill>
                  <a:schemeClr val="bg2"/>
                </a:solidFill>
              </a:rPr>
            </a:br>
            <a:r>
              <a:rPr lang="ru-RU" sz="6000" b="1" dirty="0">
                <a:solidFill>
                  <a:schemeClr val="bg2"/>
                </a:solidFill>
              </a:rPr>
              <a:t>Поздравляем победителей!</a:t>
            </a:r>
          </a:p>
        </p:txBody>
      </p:sp>
      <p:pic>
        <p:nvPicPr>
          <p:cNvPr id="3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3050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5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5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5949950"/>
            <a:ext cx="2303463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latin typeface="Arial" charset="0"/>
                <a:hlinkClick r:id="rId3" action="ppaction://hlinksldjump"/>
              </a:rPr>
              <a:t>пауза</a:t>
            </a:r>
            <a:endParaRPr lang="ru-RU" sz="4000" smtClean="0">
              <a:latin typeface="Arial" charset="0"/>
            </a:endParaRPr>
          </a:p>
        </p:txBody>
      </p:sp>
      <p:graphicFrame>
        <p:nvGraphicFramePr>
          <p:cNvPr id="7306" name="Group 138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4635501"/>
        </p:xfrm>
        <a:graphic>
          <a:graphicData uri="http://schemas.openxmlformats.org/drawingml/2006/table">
            <a:tbl>
              <a:tblPr/>
              <a:tblGrid>
                <a:gridCol w="2016125"/>
                <a:gridCol w="1439862"/>
                <a:gridCol w="1584325"/>
                <a:gridCol w="1655763"/>
                <a:gridCol w="1533525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Цифры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4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5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6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7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Задачки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8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9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0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1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Правила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2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3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4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5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Логика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6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7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8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19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Bookman Old Style" pitchFamily="18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20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21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22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Bookman Old Style" pitchFamily="18" charset="0"/>
                          <a:hlinkClick r:id="rId23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138" name="Picture 131">
            <a:hlinkClick r:id="rId24" action="ppaction://hlinksldjump"/>
          </p:cNvPr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9" name="Group 133"/>
          <p:cNvGrpSpPr>
            <a:grpSpLocks/>
          </p:cNvGrpSpPr>
          <p:nvPr/>
        </p:nvGrpSpPr>
        <p:grpSpPr bwMode="auto">
          <a:xfrm>
            <a:off x="8027988" y="0"/>
            <a:ext cx="1116012" cy="1052513"/>
            <a:chOff x="4014" y="2704"/>
            <a:chExt cx="1600" cy="1381"/>
          </a:xfrm>
        </p:grpSpPr>
        <p:pic>
          <p:nvPicPr>
            <p:cNvPr id="4142" name="Picture 134" descr="svoyaigra5kniga99asd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704"/>
              <a:ext cx="1600" cy="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3" name="Oval 135"/>
            <p:cNvSpPr>
              <a:spLocks noChangeArrowheads="1"/>
            </p:cNvSpPr>
            <p:nvPr/>
          </p:nvSpPr>
          <p:spPr bwMode="auto">
            <a:xfrm>
              <a:off x="4921" y="3430"/>
              <a:ext cx="590" cy="589"/>
            </a:xfrm>
            <a:prstGeom prst="ellipse">
              <a:avLst/>
            </a:prstGeom>
            <a:gradFill rotWithShape="1">
              <a:gsLst>
                <a:gs pos="0">
                  <a:srgbClr val="5E762F"/>
                </a:gs>
                <a:gs pos="50000">
                  <a:srgbClr val="CCFF66"/>
                </a:gs>
                <a:gs pos="100000">
                  <a:srgbClr val="5E76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pic>
        <p:nvPicPr>
          <p:cNvPr id="4140" name="Picture 136" descr="8200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988"/>
            <a:ext cx="16557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1" name="Picture 13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6238"/>
            <a:ext cx="14033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84" name="Group 28"/>
          <p:cNvGraphicFramePr>
            <a:graphicFrameLocks noGrp="1"/>
          </p:cNvGraphicFramePr>
          <p:nvPr/>
        </p:nvGraphicFramePr>
        <p:xfrm>
          <a:off x="250825" y="260350"/>
          <a:ext cx="3455988" cy="1089025"/>
        </p:xfrm>
        <a:graphic>
          <a:graphicData uri="http://schemas.openxmlformats.org/drawingml/2006/table">
            <a:tbl>
              <a:tblPr/>
              <a:tblGrid>
                <a:gridCol w="2016125"/>
                <a:gridCol w="1439863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Цифры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30" name="Picture 3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323850" y="1412875"/>
            <a:ext cx="84248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Сколько месяцев в году  содержит 30 дней?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4140200" y="4430713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11</a:t>
            </a:r>
          </a:p>
        </p:txBody>
      </p:sp>
      <p:pic>
        <p:nvPicPr>
          <p:cNvPr id="5133" name="Picture 35" descr="mesac2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18002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7" descr="derev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37063"/>
            <a:ext cx="241458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35175" y="57086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06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65" name="Group 37"/>
          <p:cNvGraphicFramePr>
            <a:graphicFrameLocks noGrp="1"/>
          </p:cNvGraphicFramePr>
          <p:nvPr/>
        </p:nvGraphicFramePr>
        <p:xfrm>
          <a:off x="179388" y="260350"/>
          <a:ext cx="3600450" cy="1089025"/>
        </p:xfrm>
        <a:graphic>
          <a:graphicData uri="http://schemas.openxmlformats.org/drawingml/2006/table">
            <a:tbl>
              <a:tblPr/>
              <a:tblGrid>
                <a:gridCol w="2016125"/>
                <a:gridCol w="1584325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Цифры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154" name="Picture 38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tangle 40"/>
          <p:cNvSpPr>
            <a:spLocks noChangeArrowheads="1"/>
          </p:cNvSpPr>
          <p:nvPr/>
        </p:nvSpPr>
        <p:spPr bwMode="auto">
          <a:xfrm>
            <a:off x="323850" y="1557338"/>
            <a:ext cx="8166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Сколько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существует цифр?</a:t>
            </a: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73769" name="Rectangle 41"/>
          <p:cNvSpPr>
            <a:spLocks noChangeArrowheads="1"/>
          </p:cNvSpPr>
          <p:nvPr/>
        </p:nvSpPr>
        <p:spPr bwMode="auto">
          <a:xfrm>
            <a:off x="4284663" y="4573588"/>
            <a:ext cx="1190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B050"/>
                </a:solidFill>
                <a:latin typeface="Bookman Old Style" pitchFamily="18" charset="0"/>
              </a:rPr>
              <a:t>10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593181"/>
            <a:ext cx="609600" cy="609600"/>
          </a:xfrm>
          <a:prstGeom prst="rect">
            <a:avLst/>
          </a:prstGeom>
        </p:spPr>
      </p:pic>
      <p:pic>
        <p:nvPicPr>
          <p:cNvPr id="3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497" y="55931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37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9" name="Group 25"/>
          <p:cNvGraphicFramePr>
            <a:graphicFrameLocks noGrp="1"/>
          </p:cNvGraphicFramePr>
          <p:nvPr/>
        </p:nvGraphicFramePr>
        <p:xfrm>
          <a:off x="250825" y="260350"/>
          <a:ext cx="3671888" cy="1089025"/>
        </p:xfrm>
        <a:graphic>
          <a:graphicData uri="http://schemas.openxmlformats.org/drawingml/2006/table">
            <a:tbl>
              <a:tblPr/>
              <a:tblGrid>
                <a:gridCol w="2016125"/>
                <a:gridCol w="1655763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Цифры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300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178" name="Picture 26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27"/>
          <p:cNvSpPr>
            <a:spLocks noChangeArrowheads="1"/>
          </p:cNvSpPr>
          <p:nvPr/>
        </p:nvSpPr>
        <p:spPr bwMode="auto">
          <a:xfrm>
            <a:off x="250825" y="1341438"/>
            <a:ext cx="86042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Как называется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число,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делящееся </a:t>
            </a:r>
            <a:b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без остатка на 2? 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900113" y="5157788"/>
            <a:ext cx="30622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B050"/>
                </a:solidFill>
                <a:latin typeface="Bookman Old Style" pitchFamily="18" charset="0"/>
              </a:rPr>
              <a:t>чётное</a:t>
            </a:r>
            <a:r>
              <a:rPr lang="ru-RU" altLang="ru-RU" sz="6000" b="1" dirty="0">
                <a:solidFill>
                  <a:srgbClr val="A50021"/>
                </a:solidFill>
                <a:latin typeface="Bookman Old Style" pitchFamily="18" charset="0"/>
              </a:rPr>
              <a:t/>
            </a:r>
            <a:br>
              <a:rPr lang="ru-RU" altLang="ru-RU" sz="6000" b="1" dirty="0">
                <a:solidFill>
                  <a:srgbClr val="A50021"/>
                </a:solidFill>
                <a:latin typeface="Bookman Old Style" pitchFamily="18" charset="0"/>
              </a:rPr>
            </a:br>
            <a:endParaRPr lang="ru-RU" altLang="ru-RU" sz="6000" b="1" dirty="0">
              <a:solidFill>
                <a:srgbClr val="A50021"/>
              </a:solidFill>
              <a:latin typeface="Bookman Old Style" pitchFamily="18" charset="0"/>
            </a:endParaRPr>
          </a:p>
        </p:txBody>
      </p:sp>
      <p:pic>
        <p:nvPicPr>
          <p:cNvPr id="7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5931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727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28" name="Group 28"/>
          <p:cNvGraphicFramePr>
            <a:graphicFrameLocks noGrp="1"/>
          </p:cNvGraphicFramePr>
          <p:nvPr/>
        </p:nvGraphicFramePr>
        <p:xfrm>
          <a:off x="250825" y="333375"/>
          <a:ext cx="3549650" cy="1089025"/>
        </p:xfrm>
        <a:graphic>
          <a:graphicData uri="http://schemas.openxmlformats.org/drawingml/2006/table">
            <a:tbl>
              <a:tblPr/>
              <a:tblGrid>
                <a:gridCol w="2016125"/>
                <a:gridCol w="1533525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Цифры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400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202" name="Picture 29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9950"/>
            <a:ext cx="1008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30"/>
          <p:cNvSpPr>
            <a:spLocks noChangeArrowheads="1"/>
          </p:cNvSpPr>
          <p:nvPr/>
        </p:nvSpPr>
        <p:spPr bwMode="auto">
          <a:xfrm>
            <a:off x="0" y="1412875"/>
            <a:ext cx="9144000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2"/>
                </a:solidFill>
                <a:latin typeface="Bookman Old Style" pitchFamily="18" charset="0"/>
              </a:rPr>
              <a:t>К натуральному числу справа приписали три  нуля.</a:t>
            </a: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/>
            </a:r>
            <a:b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Во сколько раз</a:t>
            </a:r>
            <a:b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</a:br>
            <a:r>
              <a:rPr lang="ru-RU" altLang="ru-RU" sz="6000" b="1">
                <a:solidFill>
                  <a:schemeClr val="bg2"/>
                </a:solidFill>
                <a:latin typeface="Bookman Old Style" pitchFamily="18" charset="0"/>
              </a:rPr>
              <a:t>увеличилось число? </a:t>
            </a: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468313" y="5589588"/>
            <a:ext cx="4545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 1000 раз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7880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68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52" name="Group 28"/>
          <p:cNvGraphicFramePr>
            <a:graphicFrameLocks noGrp="1"/>
          </p:cNvGraphicFramePr>
          <p:nvPr/>
        </p:nvGraphicFramePr>
        <p:xfrm>
          <a:off x="250825" y="404813"/>
          <a:ext cx="3455988" cy="922337"/>
        </p:xfrm>
        <a:graphic>
          <a:graphicData uri="http://schemas.openxmlformats.org/drawingml/2006/table">
            <a:tbl>
              <a:tblPr/>
              <a:tblGrid>
                <a:gridCol w="2016125"/>
                <a:gridCol w="1439863"/>
              </a:tblGrid>
              <a:tr h="922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Задачки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100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226" name="Picture 29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468313" y="1341438"/>
            <a:ext cx="7559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Горело 5 свечей, две погасли.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Сколько свечей осталось?</a:t>
            </a: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2268538" y="5365750"/>
            <a:ext cx="6365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</a:t>
            </a:r>
          </a:p>
        </p:txBody>
      </p:sp>
      <p:pic>
        <p:nvPicPr>
          <p:cNvPr id="9229" name="Picture 33" descr="d90ad012d55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3736975"/>
            <a:ext cx="226536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55554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78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77" name="Group 29"/>
          <p:cNvGraphicFramePr>
            <a:graphicFrameLocks noGrp="1"/>
          </p:cNvGraphicFramePr>
          <p:nvPr/>
        </p:nvGraphicFramePr>
        <p:xfrm>
          <a:off x="323850" y="333375"/>
          <a:ext cx="3600450" cy="922338"/>
        </p:xfrm>
        <a:graphic>
          <a:graphicData uri="http://schemas.openxmlformats.org/drawingml/2006/table">
            <a:tbl>
              <a:tblPr/>
              <a:tblGrid>
                <a:gridCol w="2016125"/>
                <a:gridCol w="1584325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Задачки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200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50" name="Picture 30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92825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31"/>
          <p:cNvSpPr>
            <a:spLocks noChangeArrowheads="1"/>
          </p:cNvSpPr>
          <p:nvPr/>
        </p:nvSpPr>
        <p:spPr bwMode="auto">
          <a:xfrm>
            <a:off x="19050" y="1052513"/>
            <a:ext cx="91249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Тройка лошадей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 пробежала 30 км.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Сколько километров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пробежала каждая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>лошадь?</a:t>
            </a:r>
            <a:r>
              <a:rPr lang="ru-RU" altLang="ru-RU" sz="6000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  <a:t/>
            </a:r>
            <a:br>
              <a:rPr lang="ru-RU" altLang="ru-RU" sz="6000" b="1" dirty="0">
                <a:solidFill>
                  <a:schemeClr val="bg2"/>
                </a:solidFill>
                <a:latin typeface="Bookman Old Style" pitchFamily="18" charset="0"/>
              </a:rPr>
            </a:br>
            <a:endParaRPr lang="ru-RU" altLang="ru-RU" sz="6000" b="1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pic>
        <p:nvPicPr>
          <p:cNvPr id="10252" name="Рисунок 5" descr="0_f961_bd3484c4_X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18367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6012160" y="5482431"/>
            <a:ext cx="12541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30</a:t>
            </a:r>
          </a:p>
        </p:txBody>
      </p:sp>
      <p:pic>
        <p:nvPicPr>
          <p:cNvPr id="2" name="Час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344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88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559</Words>
  <Application>Microsoft Office PowerPoint</Application>
  <PresentationFormat>Экран (4:3)</PresentationFormat>
  <Paragraphs>227</Paragraphs>
  <Slides>29</Slides>
  <Notes>0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Правила  игры</vt:lpstr>
      <vt:lpstr>пауза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игры, вы можете обменять набранные баллы на оценки!</vt:lpstr>
      <vt:lpstr>Спасибо за внимание!  Поздравляем победителей!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  УРОК для5 КЛАССА</dc:title>
  <dc:creator>Юра</dc:creator>
  <cp:lastModifiedBy>User</cp:lastModifiedBy>
  <cp:revision>98</cp:revision>
  <dcterms:created xsi:type="dcterms:W3CDTF">2009-05-16T18:04:39Z</dcterms:created>
  <dcterms:modified xsi:type="dcterms:W3CDTF">2013-11-22T20:40:12Z</dcterms:modified>
</cp:coreProperties>
</file>