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05E0-7916-4F5F-96E0-98012E491C04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77660-404D-489B-B74F-72E89BD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www.say7.info/tech/epanel/images/st_item/img0004/34/434_0146_PIC_54_j.jpg&amp;pageurl=http://www.say7.info/cook/recipe/434-Goryachie-buterbrodyi.html&amp;id=22668896&amp;iid=0&amp;imgwidth=420&amp;imgheight=315&amp;imgsize=38668&amp;images_links=b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200" b="1" dirty="0" smtClean="0">
                <a:solidFill>
                  <a:srgbClr val="00B050"/>
                </a:solidFill>
              </a:rPr>
              <a:t>Муниципальное бюджетное  образовательное  учреждение   Белоярского  района                                                                              «Общеобразовательная  средняя  (полная) школа                              </a:t>
            </a:r>
            <a:br>
              <a:rPr lang="ru-RU" sz="2200" b="1" dirty="0" smtClean="0">
                <a:solidFill>
                  <a:srgbClr val="00B050"/>
                </a:solidFill>
              </a:rPr>
            </a:br>
            <a:r>
              <a:rPr lang="ru-RU" sz="2200" b="1" dirty="0" smtClean="0">
                <a:solidFill>
                  <a:srgbClr val="00B050"/>
                </a:solidFill>
              </a:rPr>
              <a:t>  </a:t>
            </a:r>
            <a:r>
              <a:rPr lang="ru-RU" sz="2200" b="1" dirty="0" err="1" smtClean="0">
                <a:solidFill>
                  <a:srgbClr val="00B050"/>
                </a:solidFill>
              </a:rPr>
              <a:t>п.Верхнеказымский</a:t>
            </a:r>
            <a:r>
              <a:rPr lang="ru-RU" sz="2200" b="1" dirty="0" smtClean="0">
                <a:solidFill>
                  <a:srgbClr val="00B050"/>
                </a:solidFill>
              </a:rPr>
              <a:t>»</a:t>
            </a:r>
            <a:br>
              <a:rPr lang="ru-RU" sz="2200" b="1" dirty="0" smtClean="0">
                <a:solidFill>
                  <a:srgbClr val="00B050"/>
                </a:solidFill>
              </a:rPr>
            </a:br>
            <a:r>
              <a:rPr lang="ru-RU" sz="2200" b="1" dirty="0" smtClean="0">
                <a:solidFill>
                  <a:srgbClr val="00B050"/>
                </a:solidFill>
              </a:rPr>
              <a:t/>
            </a:r>
            <a:br>
              <a:rPr lang="ru-RU" sz="2200" b="1" dirty="0" smtClean="0">
                <a:solidFill>
                  <a:srgbClr val="00B050"/>
                </a:solidFill>
              </a:rPr>
            </a:br>
            <a:r>
              <a:rPr lang="ru-RU" sz="2200" b="1" dirty="0" smtClean="0">
                <a:solidFill>
                  <a:srgbClr val="00B050"/>
                </a:solidFill>
              </a:rPr>
              <a:t> </a:t>
            </a:r>
            <a:r>
              <a:rPr lang="ru-RU" sz="2200" b="1" dirty="0">
                <a:solidFill>
                  <a:srgbClr val="00B05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929618" cy="3714776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 smtClean="0">
                <a:solidFill>
                  <a:srgbClr val="0070C0"/>
                </a:solidFill>
              </a:rPr>
              <a:t>Кулинария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Тема урока: </a:t>
            </a:r>
            <a:r>
              <a:rPr lang="ru-RU" sz="3900" b="1" dirty="0" smtClean="0">
                <a:solidFill>
                  <a:srgbClr val="7030A0"/>
                </a:solidFill>
              </a:rPr>
              <a:t>«Бутерброды  и  их  виды»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5 класс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sz="2200" b="1" dirty="0" smtClean="0">
                <a:solidFill>
                  <a:srgbClr val="00B050"/>
                </a:solidFill>
              </a:rPr>
              <a:t>Учитель технологии</a:t>
            </a:r>
            <a:r>
              <a:rPr lang="ru-RU" sz="2000" b="1" dirty="0" smtClean="0">
                <a:solidFill>
                  <a:srgbClr val="00B050"/>
                </a:solidFill>
              </a:rPr>
              <a:t>: Волкова Н.А.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3" name="Picture 6" descr="MCj041045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325" y="3357562"/>
            <a:ext cx="27336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Открытые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(простые и сложные)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1428736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Бутерброды готовят на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пшеничном и ржаном хлебе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dirty="0" smtClean="0">
                <a:solidFill>
                  <a:srgbClr val="7030A0"/>
                </a:solidFill>
              </a:rPr>
              <a:t>Хлеб нарезают толщиной 1см.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-Украшают зеленью или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 украшением из продуктов,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имеющих яркую окраску.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143512"/>
            <a:ext cx="35004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>
                <a:solidFill>
                  <a:srgbClr val="7030A0"/>
                </a:solidFill>
                <a:latin typeface="Tahoma" pitchFamily="34" charset="0"/>
              </a:rPr>
              <a:t>Для </a:t>
            </a:r>
            <a:r>
              <a:rPr lang="ru-RU" sz="2000" dirty="0" smtClean="0">
                <a:solidFill>
                  <a:srgbClr val="0070C0"/>
                </a:solidFill>
                <a:latin typeface="Tahoma" pitchFamily="34" charset="0"/>
              </a:rPr>
              <a:t>простых открытых </a:t>
            </a:r>
            <a:r>
              <a:rPr lang="ru-RU" sz="2000" dirty="0" smtClean="0">
                <a:solidFill>
                  <a:srgbClr val="7030A0"/>
                </a:solidFill>
                <a:latin typeface="Tahoma" pitchFamily="34" charset="0"/>
              </a:rPr>
              <a:t>бутербродов     используют 1 -2 вида продуктов.</a:t>
            </a:r>
          </a:p>
          <a:p>
            <a:pPr eaLnBrk="0" hangingPunct="0"/>
            <a:r>
              <a:rPr lang="ru-RU" sz="2000" dirty="0" smtClean="0">
                <a:solidFill>
                  <a:srgbClr val="7030A0"/>
                </a:solidFill>
                <a:latin typeface="Tahoma" pitchFamily="34" charset="0"/>
              </a:rPr>
              <a:t> Для </a:t>
            </a:r>
            <a:r>
              <a:rPr lang="ru-RU" sz="2000" dirty="0" smtClean="0">
                <a:solidFill>
                  <a:srgbClr val="0070C0"/>
                </a:solidFill>
                <a:latin typeface="Tahoma" pitchFamily="34" charset="0"/>
              </a:rPr>
              <a:t>сложных:</a:t>
            </a:r>
            <a:r>
              <a:rPr lang="ru-RU" sz="2000" dirty="0" smtClean="0">
                <a:solidFill>
                  <a:srgbClr val="7030A0"/>
                </a:solidFill>
                <a:latin typeface="Tahoma" pitchFamily="34" charset="0"/>
              </a:rPr>
              <a:t> несколько видов продуктов.</a:t>
            </a:r>
            <a:endParaRPr lang="ru-RU" sz="2000" dirty="0">
              <a:solidFill>
                <a:srgbClr val="7030A0"/>
              </a:solidFill>
              <a:latin typeface="Tahoma" pitchFamily="34" charset="0"/>
            </a:endParaRPr>
          </a:p>
        </p:txBody>
      </p:sp>
      <p:pic>
        <p:nvPicPr>
          <p:cNvPr id="5" name="Picture 10" descr="C:\Users\User\Pictures\картинки еда школа люди\iCA5XJ2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18573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Users\User\Pictures\картинки еда школа люди\buter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928934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20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4357688"/>
            <a:ext cx="229552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Users\User\Pictures\картинки еда школа люди\iCAOHGOY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000504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00066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Закрытые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(сэндвичи)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643050"/>
            <a:ext cx="87154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</a:rPr>
              <a:t>Готовят из 2 половинок хлеба(булочки):</a:t>
            </a:r>
          </a:p>
          <a:p>
            <a:pPr eaLnBrk="0" hangingPunct="0"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на хлеб кладут продукты и закрывают вторым ломтиком хлеба (иногда корочки обрезают),</a:t>
            </a:r>
          </a:p>
          <a:p>
            <a:pPr eaLnBrk="0" hangingPunct="0"/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- бывают однослойные, двухслойные, многослойные,</a:t>
            </a:r>
          </a:p>
          <a:p>
            <a:pPr eaLnBrk="0" hangingPunct="0"/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- используют для похода, в дорогу, в школу </a:t>
            </a:r>
            <a:endParaRPr lang="ru-RU" sz="20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pic>
        <p:nvPicPr>
          <p:cNvPr id="6" name="Picture 11" descr="C:\Users\User\Pictures\картинки еда школа люди\гамбургг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143380"/>
            <a:ext cx="21431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C:\Users\User\Pictures\картинки еда школа люди\iCA9ZPY8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14818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Закусочные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(канапе)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User\Pictures\картинки еда школа люди\iCA960Z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714356"/>
            <a:ext cx="1552575" cy="1428750"/>
          </a:xfrm>
          <a:prstGeom prst="rect">
            <a:avLst/>
          </a:prstGeom>
          <a:noFill/>
        </p:spPr>
      </p:pic>
      <p:pic>
        <p:nvPicPr>
          <p:cNvPr id="2051" name="Picture 3" descr="C:\Users\User\Pictures\картинки еда школа люди\канапп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1676400" cy="1428750"/>
          </a:xfrm>
          <a:prstGeom prst="rect">
            <a:avLst/>
          </a:prstGeom>
          <a:noFill/>
        </p:spPr>
      </p:pic>
      <p:pic>
        <p:nvPicPr>
          <p:cNvPr id="7" name="Picture 4" descr="сканирование000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6000"/>
          </a:blip>
          <a:srcRect b="8394"/>
          <a:stretch>
            <a:fillRect/>
          </a:stretch>
        </p:blipFill>
        <p:spPr bwMode="auto">
          <a:xfrm>
            <a:off x="4071934" y="3571876"/>
            <a:ext cx="52927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сканирование000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6000"/>
          </a:blip>
          <a:srcRect b="8394"/>
          <a:stretch>
            <a:fillRect/>
          </a:stretch>
        </p:blipFill>
        <p:spPr bwMode="auto">
          <a:xfrm>
            <a:off x="3708400" y="2924175"/>
            <a:ext cx="52927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643042" y="1571612"/>
            <a:ext cx="52149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B0F0"/>
                </a:solidFill>
                <a:latin typeface="Tahoma" pitchFamily="34" charset="0"/>
              </a:rPr>
              <a:t>Готовят на фигурных </a:t>
            </a:r>
          </a:p>
          <a:p>
            <a:pPr eaLnBrk="0" hangingPunct="0"/>
            <a:r>
              <a:rPr lang="ru-RU" sz="2000" b="1" dirty="0" smtClean="0">
                <a:solidFill>
                  <a:srgbClr val="00B0F0"/>
                </a:solidFill>
                <a:latin typeface="Tahoma" pitchFamily="34" charset="0"/>
              </a:rPr>
              <a:t>ломтиках хлеба</a:t>
            </a:r>
          </a:p>
          <a:p>
            <a:pPr eaLnBrk="0" hangingPunct="0"/>
            <a:r>
              <a:rPr lang="ru-RU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(можно предварительно  обжарить) </a:t>
            </a:r>
          </a:p>
          <a:p>
            <a:pPr eaLnBrk="0" hangingPunct="0"/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 толщиной – 0,8 см., </a:t>
            </a:r>
          </a:p>
          <a:p>
            <a:pPr eaLnBrk="0" hangingPunct="0"/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 шириной – 3- 4 см.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214818"/>
            <a:ext cx="3429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solidFill>
                  <a:srgbClr val="7030A0"/>
                </a:solidFill>
                <a:latin typeface="Tahoma" pitchFamily="34" charset="0"/>
              </a:rPr>
              <a:t>Такой бутерброд </a:t>
            </a:r>
          </a:p>
          <a:p>
            <a:pPr eaLnBrk="0" hangingPunct="0">
              <a:defRPr/>
            </a:pPr>
            <a:r>
              <a:rPr lang="ru-RU" sz="2000" b="1" dirty="0">
                <a:solidFill>
                  <a:srgbClr val="7030A0"/>
                </a:solidFill>
                <a:latin typeface="Tahoma" pitchFamily="34" charset="0"/>
              </a:rPr>
              <a:t>закрепляется </a:t>
            </a:r>
            <a:r>
              <a:rPr lang="ru-RU" sz="2000" b="1" dirty="0">
                <a:solidFill>
                  <a:srgbClr val="0070C0"/>
                </a:solidFill>
                <a:latin typeface="Tahoma" pitchFamily="34" charset="0"/>
              </a:rPr>
              <a:t>шпажкой</a:t>
            </a:r>
          </a:p>
          <a:p>
            <a:pPr eaLnBrk="0" hangingPunct="0">
              <a:defRPr/>
            </a:pPr>
            <a:r>
              <a:rPr lang="ru-RU" sz="2000" b="1" dirty="0">
                <a:solidFill>
                  <a:srgbClr val="7030A0"/>
                </a:solidFill>
                <a:latin typeface="Tahoma" pitchFamily="34" charset="0"/>
              </a:rPr>
              <a:t>и используется в качестве </a:t>
            </a:r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закуски.</a:t>
            </a:r>
            <a:endParaRPr lang="ru-RU" sz="2000" b="1" dirty="0">
              <a:solidFill>
                <a:srgbClr val="7030A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Горячие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(гренки, тартинки)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857365"/>
            <a:ext cx="3786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Такие бутерброды подают </a:t>
            </a:r>
          </a:p>
          <a:p>
            <a:pPr eaLnBrk="0" hangingPunct="0"/>
            <a:r>
              <a:rPr lang="ru-RU" sz="2000" b="1" dirty="0" smtClean="0">
                <a:solidFill>
                  <a:srgbClr val="7030A0"/>
                </a:solidFill>
                <a:latin typeface="Tahoma" pitchFamily="34" charset="0"/>
              </a:rPr>
              <a:t>и употребляют в горячем виде.</a:t>
            </a:r>
            <a:endParaRPr lang="ru-RU" sz="20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5000636"/>
            <a:ext cx="3571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1" lang="ru-RU" sz="2000" b="1" dirty="0" smtClean="0">
                <a:solidFill>
                  <a:srgbClr val="7030A0"/>
                </a:solidFill>
                <a:latin typeface="Tahoma" pitchFamily="34" charset="0"/>
              </a:rPr>
              <a:t>Готовят 2 способами:</a:t>
            </a:r>
          </a:p>
          <a:p>
            <a:pPr eaLnBrk="0" hangingPunct="0"/>
            <a:r>
              <a:rPr kumimoji="1" lang="ru-RU" sz="2000" b="1" dirty="0" smtClean="0">
                <a:solidFill>
                  <a:srgbClr val="7030A0"/>
                </a:solidFill>
                <a:latin typeface="Tahoma" pitchFamily="34" charset="0"/>
              </a:rPr>
              <a:t> 1) запекают в духовке</a:t>
            </a:r>
          </a:p>
          <a:p>
            <a:pPr eaLnBrk="0" hangingPunct="0"/>
            <a:r>
              <a:rPr kumimoji="1" lang="ru-RU" sz="2000" b="1" dirty="0" smtClean="0">
                <a:solidFill>
                  <a:srgbClr val="7030A0"/>
                </a:solidFill>
                <a:latin typeface="Tahoma" pitchFamily="34" charset="0"/>
              </a:rPr>
              <a:t> 2) жарят на сковороде</a:t>
            </a:r>
            <a:endParaRPr kumimoji="1" lang="ru-RU" sz="20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pic>
        <p:nvPicPr>
          <p:cNvPr id="5" name="Picture 5" descr="i?id=16067031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14942" y="1714488"/>
            <a:ext cx="3275013" cy="2144713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</p:pic>
      <p:pic>
        <p:nvPicPr>
          <p:cNvPr id="6" name="Picture 6" descr="i?id=22668896&amp;tov=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3573463"/>
            <a:ext cx="3673475" cy="27479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Оформление   бутербродов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3" name="Содержимое 3" descr="im30_1564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50" y="1628775"/>
            <a:ext cx="2781300" cy="1685925"/>
          </a:xfrm>
          <a:prstGeom prst="rect">
            <a:avLst/>
          </a:prstGeom>
          <a:noFill/>
        </p:spPr>
      </p:pic>
      <p:pic>
        <p:nvPicPr>
          <p:cNvPr id="4" name="Рисунок 8" descr="im30_323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412875"/>
            <a:ext cx="3262312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18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929066"/>
            <a:ext cx="250031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im30_28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071942"/>
            <a:ext cx="28336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Оформление бутербродов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30_343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3850" y="1412875"/>
            <a:ext cx="3248018" cy="2944819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19200"/>
            <a:ext cx="3324220" cy="27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 descr="kana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286256"/>
            <a:ext cx="2632040" cy="2381239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714884"/>
            <a:ext cx="328614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508318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Спасибо за  внимание.</a:t>
            </a:r>
            <a:endParaRPr lang="ru-RU" sz="4800" b="1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User\Pictures\картинки еда школа люди\school21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285752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142984"/>
            <a:ext cx="53578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Загадка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Отгадать легко и быстро: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Мягкий, пышный и            душистый,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Он  и  черный, он  и  белый,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А  бывает  подгорелый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User\Pictures\картинки еда школа люди\school03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071942"/>
            <a:ext cx="1571636" cy="2000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Тема  урока: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Бутерброды  и  их  виды.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C:\Users\User\Pictures\картинки еда школа люди\school03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22145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Цели  урока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63579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Знать: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историю появления хлеба, 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виды бутербродов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технологию приготовления и оформления бутербродов.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Уметь: 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готовить различные виды бутербродов.</a:t>
            </a:r>
          </a:p>
          <a:p>
            <a:endParaRPr lang="ru-RU" sz="3600" b="1" dirty="0" smtClean="0"/>
          </a:p>
        </p:txBody>
      </p:sp>
      <p:pic>
        <p:nvPicPr>
          <p:cNvPr id="4" name="Picture 4" descr="C:\Users\User\Pictures\картинки еда школа люди\school2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785813"/>
            <a:ext cx="18573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Это  интересно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500174"/>
            <a:ext cx="7143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</a:rPr>
              <a:t>Считается, что впервые вкус хлебных злаков люди узнали  еще во времена каменного века, примерно  15 тысяч лет назад.</a:t>
            </a: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000636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</a:rPr>
              <a:t>Первый хлеб имел вид жидкой каши.</a:t>
            </a:r>
          </a:p>
          <a:p>
            <a:pPr>
              <a:buFont typeface="Wingdings" pitchFamily="2" charset="2"/>
              <a:buChar char="v"/>
            </a:pP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357158" y="3571876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ru-RU" sz="2800" b="1" dirty="0">
                <a:solidFill>
                  <a:srgbClr val="7030A0"/>
                </a:solidFill>
              </a:rPr>
              <a:t>Древние египтяне научились печь хлеб из </a:t>
            </a:r>
            <a:r>
              <a:rPr lang="ru-RU" sz="2800" b="1" dirty="0" smtClean="0">
                <a:solidFill>
                  <a:srgbClr val="7030A0"/>
                </a:solidFill>
              </a:rPr>
              <a:t>сброженного </a:t>
            </a:r>
            <a:r>
              <a:rPr lang="ru-RU" sz="2800" b="1" dirty="0">
                <a:solidFill>
                  <a:srgbClr val="7030A0"/>
                </a:solidFill>
              </a:rPr>
              <a:t>теста. </a:t>
            </a:r>
          </a:p>
        </p:txBody>
      </p:sp>
      <p:pic>
        <p:nvPicPr>
          <p:cNvPr id="9" name="Picture 7" descr="C:\Users\User\Pictures\пр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357826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Pictures\картинки еда школа люди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42852"/>
            <a:ext cx="145256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Это интересно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85926"/>
            <a:ext cx="78581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Бутерброд</a:t>
            </a:r>
            <a:r>
              <a:rPr lang="ru-RU" sz="3200" b="1" dirty="0" smtClean="0">
                <a:solidFill>
                  <a:srgbClr val="CC000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( нем.) – хлеб с маслом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Основа бутерброда </a:t>
            </a:r>
            <a:r>
              <a:rPr lang="ru-RU" sz="3200" b="1" dirty="0" smtClean="0">
                <a:solidFill>
                  <a:srgbClr val="7030A0"/>
                </a:solidFill>
              </a:rPr>
              <a:t>– хлеб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Дополнение к основе </a:t>
            </a:r>
            <a:r>
              <a:rPr lang="ru-RU" sz="3200" b="1" dirty="0" smtClean="0">
                <a:solidFill>
                  <a:srgbClr val="7030A0"/>
                </a:solidFill>
              </a:rPr>
              <a:t>– сочетаемые по вкусу продукты, бутербродные смеси и масла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Бутерброды используют как </a:t>
            </a:r>
            <a:r>
              <a:rPr lang="ru-RU" sz="3200" b="1" dirty="0" smtClean="0">
                <a:solidFill>
                  <a:srgbClr val="0070C0"/>
                </a:solidFill>
              </a:rPr>
              <a:t>самостоятельное</a:t>
            </a:r>
            <a:r>
              <a:rPr lang="ru-RU" sz="3200" b="1" dirty="0" smtClean="0">
                <a:solidFill>
                  <a:srgbClr val="7030A0"/>
                </a:solidFill>
              </a:rPr>
              <a:t> блюдо или в качестве закуски</a:t>
            </a:r>
          </a:p>
        </p:txBody>
      </p:sp>
      <p:pic>
        <p:nvPicPr>
          <p:cNvPr id="5" name="Picture 6" descr="C:\Users\User\Pictures\картинки еда школа люди\iCADD80K7бут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Разнообразная форма  бутербродов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6572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круглая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 квадратная 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овальная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ромбовидная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треугольная</a:t>
            </a:r>
          </a:p>
        </p:txBody>
      </p:sp>
      <p:pic>
        <p:nvPicPr>
          <p:cNvPr id="4" name="Picture 9" descr="j02333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71678"/>
            <a:ext cx="3070225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По  виду  продукта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63579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Рыбные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Мясные 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Сладкие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</a:rPr>
              <a:t>Гастрономические (например , с яйцом, сыром)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5" name="Picture 7" descr="j022377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928802"/>
            <a:ext cx="20002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бутербродов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Picture 21" descr="C:\Users\User\Pictures\картинки еда школа люди\iCAHJS2B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500" y="1500188"/>
            <a:ext cx="2857500" cy="2143125"/>
          </a:xfrm>
          <a:prstGeom prst="rect">
            <a:avLst/>
          </a:prstGeom>
          <a:noFill/>
        </p:spPr>
      </p:pic>
      <p:pic>
        <p:nvPicPr>
          <p:cNvPr id="4" name="Picture 24" descr="C:\Users\User\Pictures\картинки еда школа люди\горячие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428736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C:\Users\User\Pictures\картинки еда школа люди\buter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143380"/>
            <a:ext cx="25400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57224" y="364331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открытые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3500438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горячие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01" y="6215082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закрытые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26" descr="C:\Users\User\Pictures\картинки еда школа люди\бутер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714884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C:\Users\User\Pictures\картинки еда школа люди\канапп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3929066"/>
            <a:ext cx="1676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429256" y="6072206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закусочные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327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Муниципальное бюджетное  образовательное  учреждение   Белоярского  района                                                                              «Общеобразовательная  средняя  (полная) школа                                 п.Верхнеказымский»      </vt:lpstr>
      <vt:lpstr>Слайд 2</vt:lpstr>
      <vt:lpstr>Тема  урока: Бутерброды  и  их  виды.</vt:lpstr>
      <vt:lpstr>Цели  урока</vt:lpstr>
      <vt:lpstr>Это  интересно</vt:lpstr>
      <vt:lpstr>Это интересно</vt:lpstr>
      <vt:lpstr>Разнообразная форма  бутербродов</vt:lpstr>
      <vt:lpstr>По  виду  продукта</vt:lpstr>
      <vt:lpstr>Виды бутербродов</vt:lpstr>
      <vt:lpstr>Открытые  (простые и сложные)</vt:lpstr>
      <vt:lpstr>Закрытые           (сэндвичи)</vt:lpstr>
      <vt:lpstr>Закусочные                (канапе)</vt:lpstr>
      <vt:lpstr> Горячие           (гренки, тартинки)</vt:lpstr>
      <vt:lpstr>Оформление   бутербродов</vt:lpstr>
      <vt:lpstr>Оформление бутербродов</vt:lpstr>
      <vt:lpstr>Спасибо за 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 образовательное  учреждение   Белоярского  района                                                                              «Общеобразовательная  средняя  (полная) школа»                                 п.Верхнеказымский</dc:title>
  <dc:creator>User</dc:creator>
  <cp:lastModifiedBy>Next</cp:lastModifiedBy>
  <cp:revision>19</cp:revision>
  <dcterms:created xsi:type="dcterms:W3CDTF">2013-03-20T17:42:41Z</dcterms:created>
  <dcterms:modified xsi:type="dcterms:W3CDTF">2014-08-10T08:13:40Z</dcterms:modified>
</cp:coreProperties>
</file>