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73" r:id="rId2"/>
    <p:sldId id="274" r:id="rId3"/>
    <p:sldId id="275" r:id="rId4"/>
    <p:sldId id="278" r:id="rId5"/>
    <p:sldId id="281" r:id="rId6"/>
    <p:sldId id="282" r:id="rId7"/>
    <p:sldId id="276" r:id="rId8"/>
    <p:sldId id="284" r:id="rId9"/>
    <p:sldId id="256" r:id="rId10"/>
    <p:sldId id="277" r:id="rId11"/>
    <p:sldId id="257" r:id="rId12"/>
    <p:sldId id="286" r:id="rId13"/>
    <p:sldId id="262" r:id="rId14"/>
    <p:sldId id="265" r:id="rId15"/>
    <p:sldId id="285" r:id="rId16"/>
    <p:sldId id="279" r:id="rId17"/>
    <p:sldId id="280" r:id="rId18"/>
    <p:sldId id="268" r:id="rId19"/>
    <p:sldId id="269" r:id="rId20"/>
    <p:sldId id="287" r:id="rId21"/>
    <p:sldId id="288" r:id="rId22"/>
    <p:sldId id="290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E00F4B-4B19-4A44-9046-6D18DBC7F6A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A23086-BD96-44BF-933C-314126077DFA}">
      <dgm:prSet phldrT="[Текст]"/>
      <dgm:spPr/>
      <dgm:t>
        <a:bodyPr/>
        <a:lstStyle/>
        <a:p>
          <a:r>
            <a:rPr lang="ru-RU" dirty="0" smtClean="0"/>
            <a:t>Дискуссионная площадка</a:t>
          </a:r>
          <a:endParaRPr lang="ru-RU" dirty="0"/>
        </a:p>
      </dgm:t>
    </dgm:pt>
    <dgm:pt modelId="{99EFDF19-FDAF-4EC5-90D9-BDE93F4214C8}" type="parTrans" cxnId="{804D0D46-0BE8-4F5A-8101-A8B7E87223D9}">
      <dgm:prSet/>
      <dgm:spPr/>
      <dgm:t>
        <a:bodyPr/>
        <a:lstStyle/>
        <a:p>
          <a:endParaRPr lang="ru-RU"/>
        </a:p>
      </dgm:t>
    </dgm:pt>
    <dgm:pt modelId="{4A1834DA-67D0-46F7-9FC8-F6785DA3E872}" type="sibTrans" cxnId="{804D0D46-0BE8-4F5A-8101-A8B7E87223D9}">
      <dgm:prSet/>
      <dgm:spPr/>
      <dgm:t>
        <a:bodyPr/>
        <a:lstStyle/>
        <a:p>
          <a:endParaRPr lang="ru-RU"/>
        </a:p>
      </dgm:t>
    </dgm:pt>
    <dgm:pt modelId="{3BBAB1C3-C971-43E2-8C98-E712647B643D}">
      <dgm:prSet phldrT="[Текст]"/>
      <dgm:spPr/>
      <dgm:t>
        <a:bodyPr/>
        <a:lstStyle/>
        <a:p>
          <a:r>
            <a:rPr lang="ru-RU" dirty="0" smtClean="0"/>
            <a:t>Встреча со специалистом</a:t>
          </a:r>
          <a:endParaRPr lang="ru-RU" dirty="0"/>
        </a:p>
      </dgm:t>
    </dgm:pt>
    <dgm:pt modelId="{12B8C16D-7D44-4BBA-8B1F-A553A427B3E9}" type="parTrans" cxnId="{B73FE27F-1476-49FA-B7F7-2138EF64BDBB}">
      <dgm:prSet/>
      <dgm:spPr/>
      <dgm:t>
        <a:bodyPr/>
        <a:lstStyle/>
        <a:p>
          <a:endParaRPr lang="ru-RU"/>
        </a:p>
      </dgm:t>
    </dgm:pt>
    <dgm:pt modelId="{7E415777-B36C-4D42-BFEB-C8EB56C72F19}" type="sibTrans" cxnId="{B73FE27F-1476-49FA-B7F7-2138EF64BDBB}">
      <dgm:prSet/>
      <dgm:spPr/>
      <dgm:t>
        <a:bodyPr/>
        <a:lstStyle/>
        <a:p>
          <a:endParaRPr lang="ru-RU"/>
        </a:p>
      </dgm:t>
    </dgm:pt>
    <dgm:pt modelId="{E354CB01-AC6E-4D29-98B6-28E1E64CC6E3}">
      <dgm:prSet phldrT="[Текст]"/>
      <dgm:spPr/>
      <dgm:t>
        <a:bodyPr/>
        <a:lstStyle/>
        <a:p>
          <a:r>
            <a:rPr lang="ru-RU" dirty="0" smtClean="0"/>
            <a:t>На форум АИС «Сетевой город. Образование.</a:t>
          </a:r>
          <a:endParaRPr lang="ru-RU" dirty="0"/>
        </a:p>
      </dgm:t>
    </dgm:pt>
    <dgm:pt modelId="{3E522C95-2F94-4000-B554-9FB329D0E2B5}" type="parTrans" cxnId="{18EAA8F3-5B55-4FB0-94D8-737D908AF475}">
      <dgm:prSet/>
      <dgm:spPr/>
      <dgm:t>
        <a:bodyPr/>
        <a:lstStyle/>
        <a:p>
          <a:endParaRPr lang="ru-RU"/>
        </a:p>
      </dgm:t>
    </dgm:pt>
    <dgm:pt modelId="{26EE0FA6-2031-4416-8A58-6FC210AD84C4}" type="sibTrans" cxnId="{18EAA8F3-5B55-4FB0-94D8-737D908AF475}">
      <dgm:prSet/>
      <dgm:spPr/>
      <dgm:t>
        <a:bodyPr/>
        <a:lstStyle/>
        <a:p>
          <a:endParaRPr lang="ru-RU"/>
        </a:p>
      </dgm:t>
    </dgm:pt>
    <dgm:pt modelId="{F152A36D-7E37-4202-BB1D-180A7240DC1D}">
      <dgm:prSet phldrT="[Текст]"/>
      <dgm:spPr/>
      <dgm:t>
        <a:bodyPr/>
        <a:lstStyle/>
        <a:p>
          <a:r>
            <a:rPr lang="ru-RU" dirty="0" smtClean="0"/>
            <a:t>Круглые столы</a:t>
          </a:r>
          <a:endParaRPr lang="ru-RU" dirty="0"/>
        </a:p>
      </dgm:t>
    </dgm:pt>
    <dgm:pt modelId="{8F54467B-181D-4F31-8F4C-3C7993F3861F}" type="parTrans" cxnId="{8A7DB8DA-6AFC-4DB4-9AA6-AA0C08F9ED96}">
      <dgm:prSet/>
      <dgm:spPr/>
      <dgm:t>
        <a:bodyPr/>
        <a:lstStyle/>
        <a:p>
          <a:endParaRPr lang="ru-RU"/>
        </a:p>
      </dgm:t>
    </dgm:pt>
    <dgm:pt modelId="{D28DBAD2-E494-43E8-AAE0-861B81B2D834}" type="sibTrans" cxnId="{8A7DB8DA-6AFC-4DB4-9AA6-AA0C08F9ED96}">
      <dgm:prSet/>
      <dgm:spPr/>
      <dgm:t>
        <a:bodyPr/>
        <a:lstStyle/>
        <a:p>
          <a:endParaRPr lang="ru-RU"/>
        </a:p>
      </dgm:t>
    </dgm:pt>
    <dgm:pt modelId="{8389C133-4914-420E-85E1-116089BAA4FE}" type="pres">
      <dgm:prSet presAssocID="{9DE00F4B-4B19-4A44-9046-6D18DBC7F6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ADB5B7-FB26-4779-AD67-C253BFC4F5A5}" type="pres">
      <dgm:prSet presAssocID="{7AA23086-BD96-44BF-933C-314126077DFA}" presName="hierRoot1" presStyleCnt="0">
        <dgm:presLayoutVars>
          <dgm:hierBranch val="init"/>
        </dgm:presLayoutVars>
      </dgm:prSet>
      <dgm:spPr/>
    </dgm:pt>
    <dgm:pt modelId="{2E23F4CD-E006-447C-B51E-EFB0AFF12D2F}" type="pres">
      <dgm:prSet presAssocID="{7AA23086-BD96-44BF-933C-314126077DFA}" presName="rootComposite1" presStyleCnt="0"/>
      <dgm:spPr/>
    </dgm:pt>
    <dgm:pt modelId="{197B173E-258D-4072-8BB3-191E4ED3B39C}" type="pres">
      <dgm:prSet presAssocID="{7AA23086-BD96-44BF-933C-314126077DFA}" presName="rootText1" presStyleLbl="node0" presStyleIdx="0" presStyleCnt="1" custScaleX="160335" custScaleY="1534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18CF08-CFD6-49B7-AF7E-9357D8224AA4}" type="pres">
      <dgm:prSet presAssocID="{7AA23086-BD96-44BF-933C-314126077DF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A8241BD-D47D-4CC6-B284-E3EBA25DD37E}" type="pres">
      <dgm:prSet presAssocID="{7AA23086-BD96-44BF-933C-314126077DFA}" presName="hierChild2" presStyleCnt="0"/>
      <dgm:spPr/>
    </dgm:pt>
    <dgm:pt modelId="{15D161D6-8FDA-4116-82E8-689AFFC9F024}" type="pres">
      <dgm:prSet presAssocID="{12B8C16D-7D44-4BBA-8B1F-A553A427B3E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7B3C419-3F13-4DEA-908F-B2E7D7188AA6}" type="pres">
      <dgm:prSet presAssocID="{3BBAB1C3-C971-43E2-8C98-E712647B643D}" presName="hierRoot2" presStyleCnt="0">
        <dgm:presLayoutVars>
          <dgm:hierBranch val="init"/>
        </dgm:presLayoutVars>
      </dgm:prSet>
      <dgm:spPr/>
    </dgm:pt>
    <dgm:pt modelId="{BFA3857A-27FC-4949-88D0-A5B4CBD1FDD0}" type="pres">
      <dgm:prSet presAssocID="{3BBAB1C3-C971-43E2-8C98-E712647B643D}" presName="rootComposite" presStyleCnt="0"/>
      <dgm:spPr/>
    </dgm:pt>
    <dgm:pt modelId="{3281306F-213C-4479-94DD-8AD256ADF53F}" type="pres">
      <dgm:prSet presAssocID="{3BBAB1C3-C971-43E2-8C98-E712647B643D}" presName="rootText" presStyleLbl="node2" presStyleIdx="0" presStyleCnt="3" custScaleX="113204" custScaleY="1277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12F0E3-5202-40CD-98B9-45A01F67AFAE}" type="pres">
      <dgm:prSet presAssocID="{3BBAB1C3-C971-43E2-8C98-E712647B643D}" presName="rootConnector" presStyleLbl="node2" presStyleIdx="0" presStyleCnt="3"/>
      <dgm:spPr/>
      <dgm:t>
        <a:bodyPr/>
        <a:lstStyle/>
        <a:p>
          <a:endParaRPr lang="ru-RU"/>
        </a:p>
      </dgm:t>
    </dgm:pt>
    <dgm:pt modelId="{D5B62E93-6E6D-493E-A2E4-652D1279D778}" type="pres">
      <dgm:prSet presAssocID="{3BBAB1C3-C971-43E2-8C98-E712647B643D}" presName="hierChild4" presStyleCnt="0"/>
      <dgm:spPr/>
    </dgm:pt>
    <dgm:pt modelId="{907396A7-838F-4C97-A0C3-8285A26F4D5A}" type="pres">
      <dgm:prSet presAssocID="{3BBAB1C3-C971-43E2-8C98-E712647B643D}" presName="hierChild5" presStyleCnt="0"/>
      <dgm:spPr/>
    </dgm:pt>
    <dgm:pt modelId="{DCDD2AD9-570D-41F5-8A9A-CC65B984405A}" type="pres">
      <dgm:prSet presAssocID="{3E522C95-2F94-4000-B554-9FB329D0E2B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E710BD1-25DE-467F-966E-88DA6E881251}" type="pres">
      <dgm:prSet presAssocID="{E354CB01-AC6E-4D29-98B6-28E1E64CC6E3}" presName="hierRoot2" presStyleCnt="0">
        <dgm:presLayoutVars>
          <dgm:hierBranch val="init"/>
        </dgm:presLayoutVars>
      </dgm:prSet>
      <dgm:spPr/>
    </dgm:pt>
    <dgm:pt modelId="{BDBAE79E-BF3B-45F6-81F5-68879391D707}" type="pres">
      <dgm:prSet presAssocID="{E354CB01-AC6E-4D29-98B6-28E1E64CC6E3}" presName="rootComposite" presStyleCnt="0"/>
      <dgm:spPr/>
    </dgm:pt>
    <dgm:pt modelId="{D0343978-F26E-43F9-9E57-F0406978EACA}" type="pres">
      <dgm:prSet presAssocID="{E354CB01-AC6E-4D29-98B6-28E1E64CC6E3}" presName="rootText" presStyleLbl="node2" presStyleIdx="1" presStyleCnt="3" custScaleX="129577" custScaleY="1420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AC7006-3290-40D6-A8FC-76563F88F65F}" type="pres">
      <dgm:prSet presAssocID="{E354CB01-AC6E-4D29-98B6-28E1E64CC6E3}" presName="rootConnector" presStyleLbl="node2" presStyleIdx="1" presStyleCnt="3"/>
      <dgm:spPr/>
      <dgm:t>
        <a:bodyPr/>
        <a:lstStyle/>
        <a:p>
          <a:endParaRPr lang="ru-RU"/>
        </a:p>
      </dgm:t>
    </dgm:pt>
    <dgm:pt modelId="{C5364202-8146-4B72-B763-060B037D641C}" type="pres">
      <dgm:prSet presAssocID="{E354CB01-AC6E-4D29-98B6-28E1E64CC6E3}" presName="hierChild4" presStyleCnt="0"/>
      <dgm:spPr/>
    </dgm:pt>
    <dgm:pt modelId="{A376F3E4-E1FD-4044-8730-A38E8E2914CA}" type="pres">
      <dgm:prSet presAssocID="{E354CB01-AC6E-4D29-98B6-28E1E64CC6E3}" presName="hierChild5" presStyleCnt="0"/>
      <dgm:spPr/>
    </dgm:pt>
    <dgm:pt modelId="{8E7A00C0-A73E-48B2-B0D3-0BBBB4D7AC48}" type="pres">
      <dgm:prSet presAssocID="{8F54467B-181D-4F31-8F4C-3C7993F3861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F179508-BF38-43C0-BC3B-B981FD1431E2}" type="pres">
      <dgm:prSet presAssocID="{F152A36D-7E37-4202-BB1D-180A7240DC1D}" presName="hierRoot2" presStyleCnt="0">
        <dgm:presLayoutVars>
          <dgm:hierBranch val="init"/>
        </dgm:presLayoutVars>
      </dgm:prSet>
      <dgm:spPr/>
    </dgm:pt>
    <dgm:pt modelId="{4043D97C-F6DD-4DA6-8775-94B80A31D83A}" type="pres">
      <dgm:prSet presAssocID="{F152A36D-7E37-4202-BB1D-180A7240DC1D}" presName="rootComposite" presStyleCnt="0"/>
      <dgm:spPr/>
    </dgm:pt>
    <dgm:pt modelId="{C9AD7BB5-509E-475A-9869-0592CFCDFCC3}" type="pres">
      <dgm:prSet presAssocID="{F152A36D-7E37-4202-BB1D-180A7240DC1D}" presName="rootText" presStyleLbl="node2" presStyleIdx="2" presStyleCnt="3" custScaleX="117295" custScaleY="1385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4DD3FE-1BA9-4ABD-9FB9-801AE525C476}" type="pres">
      <dgm:prSet presAssocID="{F152A36D-7E37-4202-BB1D-180A7240DC1D}" presName="rootConnector" presStyleLbl="node2" presStyleIdx="2" presStyleCnt="3"/>
      <dgm:spPr/>
      <dgm:t>
        <a:bodyPr/>
        <a:lstStyle/>
        <a:p>
          <a:endParaRPr lang="ru-RU"/>
        </a:p>
      </dgm:t>
    </dgm:pt>
    <dgm:pt modelId="{C241D9FE-7B5A-488D-8194-F7739C70D1CC}" type="pres">
      <dgm:prSet presAssocID="{F152A36D-7E37-4202-BB1D-180A7240DC1D}" presName="hierChild4" presStyleCnt="0"/>
      <dgm:spPr/>
    </dgm:pt>
    <dgm:pt modelId="{AB6689CA-B99F-4DA6-B260-814E8C885D47}" type="pres">
      <dgm:prSet presAssocID="{F152A36D-7E37-4202-BB1D-180A7240DC1D}" presName="hierChild5" presStyleCnt="0"/>
      <dgm:spPr/>
    </dgm:pt>
    <dgm:pt modelId="{CDC103A0-C16D-493E-8EE5-77489931004F}" type="pres">
      <dgm:prSet presAssocID="{7AA23086-BD96-44BF-933C-314126077DFA}" presName="hierChild3" presStyleCnt="0"/>
      <dgm:spPr/>
    </dgm:pt>
  </dgm:ptLst>
  <dgm:cxnLst>
    <dgm:cxn modelId="{96FFBE6B-E678-47EC-BCCE-B76655860B71}" type="presOf" srcId="{F152A36D-7E37-4202-BB1D-180A7240DC1D}" destId="{C9AD7BB5-509E-475A-9869-0592CFCDFCC3}" srcOrd="0" destOrd="0" presId="urn:microsoft.com/office/officeart/2005/8/layout/orgChart1"/>
    <dgm:cxn modelId="{40AD187B-FF8F-4F27-84A4-AF1CF10EF78B}" type="presOf" srcId="{8F54467B-181D-4F31-8F4C-3C7993F3861F}" destId="{8E7A00C0-A73E-48B2-B0D3-0BBBB4D7AC48}" srcOrd="0" destOrd="0" presId="urn:microsoft.com/office/officeart/2005/8/layout/orgChart1"/>
    <dgm:cxn modelId="{8079EE43-31AD-41F2-B7C5-91B076049C4C}" type="presOf" srcId="{3BBAB1C3-C971-43E2-8C98-E712647B643D}" destId="{1C12F0E3-5202-40CD-98B9-45A01F67AFAE}" srcOrd="1" destOrd="0" presId="urn:microsoft.com/office/officeart/2005/8/layout/orgChart1"/>
    <dgm:cxn modelId="{395728AD-5ED3-493C-A068-EABB0D6E7C50}" type="presOf" srcId="{12B8C16D-7D44-4BBA-8B1F-A553A427B3E9}" destId="{15D161D6-8FDA-4116-82E8-689AFFC9F024}" srcOrd="0" destOrd="0" presId="urn:microsoft.com/office/officeart/2005/8/layout/orgChart1"/>
    <dgm:cxn modelId="{FE25ED89-A77B-4A88-85A1-8DADFE608B23}" type="presOf" srcId="{7AA23086-BD96-44BF-933C-314126077DFA}" destId="{EF18CF08-CFD6-49B7-AF7E-9357D8224AA4}" srcOrd="1" destOrd="0" presId="urn:microsoft.com/office/officeart/2005/8/layout/orgChart1"/>
    <dgm:cxn modelId="{0BBE8082-8729-4962-82DD-ACD7F7BA56FE}" type="presOf" srcId="{E354CB01-AC6E-4D29-98B6-28E1E64CC6E3}" destId="{D0343978-F26E-43F9-9E57-F0406978EACA}" srcOrd="0" destOrd="0" presId="urn:microsoft.com/office/officeart/2005/8/layout/orgChart1"/>
    <dgm:cxn modelId="{8A7DB8DA-6AFC-4DB4-9AA6-AA0C08F9ED96}" srcId="{7AA23086-BD96-44BF-933C-314126077DFA}" destId="{F152A36D-7E37-4202-BB1D-180A7240DC1D}" srcOrd="2" destOrd="0" parTransId="{8F54467B-181D-4F31-8F4C-3C7993F3861F}" sibTransId="{D28DBAD2-E494-43E8-AAE0-861B81B2D834}"/>
    <dgm:cxn modelId="{B73FE27F-1476-49FA-B7F7-2138EF64BDBB}" srcId="{7AA23086-BD96-44BF-933C-314126077DFA}" destId="{3BBAB1C3-C971-43E2-8C98-E712647B643D}" srcOrd="0" destOrd="0" parTransId="{12B8C16D-7D44-4BBA-8B1F-A553A427B3E9}" sibTransId="{7E415777-B36C-4D42-BFEB-C8EB56C72F19}"/>
    <dgm:cxn modelId="{6FAA5B47-3A33-4B55-8D0F-6A52C4E5939F}" type="presOf" srcId="{3BBAB1C3-C971-43E2-8C98-E712647B643D}" destId="{3281306F-213C-4479-94DD-8AD256ADF53F}" srcOrd="0" destOrd="0" presId="urn:microsoft.com/office/officeart/2005/8/layout/orgChart1"/>
    <dgm:cxn modelId="{804D0D46-0BE8-4F5A-8101-A8B7E87223D9}" srcId="{9DE00F4B-4B19-4A44-9046-6D18DBC7F6AD}" destId="{7AA23086-BD96-44BF-933C-314126077DFA}" srcOrd="0" destOrd="0" parTransId="{99EFDF19-FDAF-4EC5-90D9-BDE93F4214C8}" sibTransId="{4A1834DA-67D0-46F7-9FC8-F6785DA3E872}"/>
    <dgm:cxn modelId="{7395A210-7007-41CB-8AE4-104115C4B272}" type="presOf" srcId="{F152A36D-7E37-4202-BB1D-180A7240DC1D}" destId="{A74DD3FE-1BA9-4ABD-9FB9-801AE525C476}" srcOrd="1" destOrd="0" presId="urn:microsoft.com/office/officeart/2005/8/layout/orgChart1"/>
    <dgm:cxn modelId="{9143E4BC-16C7-4B25-94B1-50ED8F476AE4}" type="presOf" srcId="{E354CB01-AC6E-4D29-98B6-28E1E64CC6E3}" destId="{EEAC7006-3290-40D6-A8FC-76563F88F65F}" srcOrd="1" destOrd="0" presId="urn:microsoft.com/office/officeart/2005/8/layout/orgChart1"/>
    <dgm:cxn modelId="{18EAA8F3-5B55-4FB0-94D8-737D908AF475}" srcId="{7AA23086-BD96-44BF-933C-314126077DFA}" destId="{E354CB01-AC6E-4D29-98B6-28E1E64CC6E3}" srcOrd="1" destOrd="0" parTransId="{3E522C95-2F94-4000-B554-9FB329D0E2B5}" sibTransId="{26EE0FA6-2031-4416-8A58-6FC210AD84C4}"/>
    <dgm:cxn modelId="{8AAD6831-E30A-448E-AEC1-8B13F989F05E}" type="presOf" srcId="{7AA23086-BD96-44BF-933C-314126077DFA}" destId="{197B173E-258D-4072-8BB3-191E4ED3B39C}" srcOrd="0" destOrd="0" presId="urn:microsoft.com/office/officeart/2005/8/layout/orgChart1"/>
    <dgm:cxn modelId="{A17C2BF6-3353-45DD-9459-4060DA15EC64}" type="presOf" srcId="{9DE00F4B-4B19-4A44-9046-6D18DBC7F6AD}" destId="{8389C133-4914-420E-85E1-116089BAA4FE}" srcOrd="0" destOrd="0" presId="urn:microsoft.com/office/officeart/2005/8/layout/orgChart1"/>
    <dgm:cxn modelId="{90380F2F-F68E-483E-8F11-37F267312460}" type="presOf" srcId="{3E522C95-2F94-4000-B554-9FB329D0E2B5}" destId="{DCDD2AD9-570D-41F5-8A9A-CC65B984405A}" srcOrd="0" destOrd="0" presId="urn:microsoft.com/office/officeart/2005/8/layout/orgChart1"/>
    <dgm:cxn modelId="{21743563-E0CE-4394-8E4A-D233A971B729}" type="presParOf" srcId="{8389C133-4914-420E-85E1-116089BAA4FE}" destId="{7CADB5B7-FB26-4779-AD67-C253BFC4F5A5}" srcOrd="0" destOrd="0" presId="urn:microsoft.com/office/officeart/2005/8/layout/orgChart1"/>
    <dgm:cxn modelId="{2798C5DF-6646-4F3A-A228-F0F324513764}" type="presParOf" srcId="{7CADB5B7-FB26-4779-AD67-C253BFC4F5A5}" destId="{2E23F4CD-E006-447C-B51E-EFB0AFF12D2F}" srcOrd="0" destOrd="0" presId="urn:microsoft.com/office/officeart/2005/8/layout/orgChart1"/>
    <dgm:cxn modelId="{975A020D-9152-427E-A432-5388EAEDD3E0}" type="presParOf" srcId="{2E23F4CD-E006-447C-B51E-EFB0AFF12D2F}" destId="{197B173E-258D-4072-8BB3-191E4ED3B39C}" srcOrd="0" destOrd="0" presId="urn:microsoft.com/office/officeart/2005/8/layout/orgChart1"/>
    <dgm:cxn modelId="{D38E134A-84C0-465A-BC67-61ADAC14CA31}" type="presParOf" srcId="{2E23F4CD-E006-447C-B51E-EFB0AFF12D2F}" destId="{EF18CF08-CFD6-49B7-AF7E-9357D8224AA4}" srcOrd="1" destOrd="0" presId="urn:microsoft.com/office/officeart/2005/8/layout/orgChart1"/>
    <dgm:cxn modelId="{3C9277A2-6EBE-4905-95EC-7AA0390D9EE4}" type="presParOf" srcId="{7CADB5B7-FB26-4779-AD67-C253BFC4F5A5}" destId="{0A8241BD-D47D-4CC6-B284-E3EBA25DD37E}" srcOrd="1" destOrd="0" presId="urn:microsoft.com/office/officeart/2005/8/layout/orgChart1"/>
    <dgm:cxn modelId="{71E13402-1745-4FB3-A76F-0BD4930A78B0}" type="presParOf" srcId="{0A8241BD-D47D-4CC6-B284-E3EBA25DD37E}" destId="{15D161D6-8FDA-4116-82E8-689AFFC9F024}" srcOrd="0" destOrd="0" presId="urn:microsoft.com/office/officeart/2005/8/layout/orgChart1"/>
    <dgm:cxn modelId="{81829DBA-1225-4DC7-BCDA-11BD4BE8AE04}" type="presParOf" srcId="{0A8241BD-D47D-4CC6-B284-E3EBA25DD37E}" destId="{D7B3C419-3F13-4DEA-908F-B2E7D7188AA6}" srcOrd="1" destOrd="0" presId="urn:microsoft.com/office/officeart/2005/8/layout/orgChart1"/>
    <dgm:cxn modelId="{E3FEA94D-364E-45EE-88C3-979654829BFC}" type="presParOf" srcId="{D7B3C419-3F13-4DEA-908F-B2E7D7188AA6}" destId="{BFA3857A-27FC-4949-88D0-A5B4CBD1FDD0}" srcOrd="0" destOrd="0" presId="urn:microsoft.com/office/officeart/2005/8/layout/orgChart1"/>
    <dgm:cxn modelId="{889D6C2A-486B-4836-8E67-F7AF5165C0A7}" type="presParOf" srcId="{BFA3857A-27FC-4949-88D0-A5B4CBD1FDD0}" destId="{3281306F-213C-4479-94DD-8AD256ADF53F}" srcOrd="0" destOrd="0" presId="urn:microsoft.com/office/officeart/2005/8/layout/orgChart1"/>
    <dgm:cxn modelId="{6E24BD75-3B2A-4278-BE31-6883276FA1D0}" type="presParOf" srcId="{BFA3857A-27FC-4949-88D0-A5B4CBD1FDD0}" destId="{1C12F0E3-5202-40CD-98B9-45A01F67AFAE}" srcOrd="1" destOrd="0" presId="urn:microsoft.com/office/officeart/2005/8/layout/orgChart1"/>
    <dgm:cxn modelId="{48557E9B-C733-4E0B-AFF6-ABA0E76E86A3}" type="presParOf" srcId="{D7B3C419-3F13-4DEA-908F-B2E7D7188AA6}" destId="{D5B62E93-6E6D-493E-A2E4-652D1279D778}" srcOrd="1" destOrd="0" presId="urn:microsoft.com/office/officeart/2005/8/layout/orgChart1"/>
    <dgm:cxn modelId="{85126369-F1DC-49CD-9470-296A1FAF1BC5}" type="presParOf" srcId="{D7B3C419-3F13-4DEA-908F-B2E7D7188AA6}" destId="{907396A7-838F-4C97-A0C3-8285A26F4D5A}" srcOrd="2" destOrd="0" presId="urn:microsoft.com/office/officeart/2005/8/layout/orgChart1"/>
    <dgm:cxn modelId="{8264EFFE-28B8-472C-95A4-33872B060CA4}" type="presParOf" srcId="{0A8241BD-D47D-4CC6-B284-E3EBA25DD37E}" destId="{DCDD2AD9-570D-41F5-8A9A-CC65B984405A}" srcOrd="2" destOrd="0" presId="urn:microsoft.com/office/officeart/2005/8/layout/orgChart1"/>
    <dgm:cxn modelId="{71C0C2B8-608A-4151-A647-E5E2D9FDDF78}" type="presParOf" srcId="{0A8241BD-D47D-4CC6-B284-E3EBA25DD37E}" destId="{9E710BD1-25DE-467F-966E-88DA6E881251}" srcOrd="3" destOrd="0" presId="urn:microsoft.com/office/officeart/2005/8/layout/orgChart1"/>
    <dgm:cxn modelId="{0E319AD4-60EE-4E6C-BD1E-BAD092159BD0}" type="presParOf" srcId="{9E710BD1-25DE-467F-966E-88DA6E881251}" destId="{BDBAE79E-BF3B-45F6-81F5-68879391D707}" srcOrd="0" destOrd="0" presId="urn:microsoft.com/office/officeart/2005/8/layout/orgChart1"/>
    <dgm:cxn modelId="{6678BEE1-6E01-43B9-AF6B-993D62CE771C}" type="presParOf" srcId="{BDBAE79E-BF3B-45F6-81F5-68879391D707}" destId="{D0343978-F26E-43F9-9E57-F0406978EACA}" srcOrd="0" destOrd="0" presId="urn:microsoft.com/office/officeart/2005/8/layout/orgChart1"/>
    <dgm:cxn modelId="{14054F51-30DC-4C7D-8BF8-BAA9EF696580}" type="presParOf" srcId="{BDBAE79E-BF3B-45F6-81F5-68879391D707}" destId="{EEAC7006-3290-40D6-A8FC-76563F88F65F}" srcOrd="1" destOrd="0" presId="urn:microsoft.com/office/officeart/2005/8/layout/orgChart1"/>
    <dgm:cxn modelId="{73DD7F37-08FF-4A12-90A7-CF0901EBA469}" type="presParOf" srcId="{9E710BD1-25DE-467F-966E-88DA6E881251}" destId="{C5364202-8146-4B72-B763-060B037D641C}" srcOrd="1" destOrd="0" presId="urn:microsoft.com/office/officeart/2005/8/layout/orgChart1"/>
    <dgm:cxn modelId="{BB32B5BE-24E3-43D3-91BD-7CB41C3D8D02}" type="presParOf" srcId="{9E710BD1-25DE-467F-966E-88DA6E881251}" destId="{A376F3E4-E1FD-4044-8730-A38E8E2914CA}" srcOrd="2" destOrd="0" presId="urn:microsoft.com/office/officeart/2005/8/layout/orgChart1"/>
    <dgm:cxn modelId="{7D4DA57A-DBAC-4887-AAED-6676DFE265EB}" type="presParOf" srcId="{0A8241BD-D47D-4CC6-B284-E3EBA25DD37E}" destId="{8E7A00C0-A73E-48B2-B0D3-0BBBB4D7AC48}" srcOrd="4" destOrd="0" presId="urn:microsoft.com/office/officeart/2005/8/layout/orgChart1"/>
    <dgm:cxn modelId="{1FC2F838-1C9F-4A80-BAB0-4A6D9A254B97}" type="presParOf" srcId="{0A8241BD-D47D-4CC6-B284-E3EBA25DD37E}" destId="{5F179508-BF38-43C0-BC3B-B981FD1431E2}" srcOrd="5" destOrd="0" presId="urn:microsoft.com/office/officeart/2005/8/layout/orgChart1"/>
    <dgm:cxn modelId="{4E72F67B-C0BC-41B6-854F-BB148B35E0D4}" type="presParOf" srcId="{5F179508-BF38-43C0-BC3B-B981FD1431E2}" destId="{4043D97C-F6DD-4DA6-8775-94B80A31D83A}" srcOrd="0" destOrd="0" presId="urn:microsoft.com/office/officeart/2005/8/layout/orgChart1"/>
    <dgm:cxn modelId="{8E3474D3-8C3A-4E9F-A1F2-5B99E13D5AD4}" type="presParOf" srcId="{4043D97C-F6DD-4DA6-8775-94B80A31D83A}" destId="{C9AD7BB5-509E-475A-9869-0592CFCDFCC3}" srcOrd="0" destOrd="0" presId="urn:microsoft.com/office/officeart/2005/8/layout/orgChart1"/>
    <dgm:cxn modelId="{51DEACDD-8113-40D3-857A-F4DBA71576C3}" type="presParOf" srcId="{4043D97C-F6DD-4DA6-8775-94B80A31D83A}" destId="{A74DD3FE-1BA9-4ABD-9FB9-801AE525C476}" srcOrd="1" destOrd="0" presId="urn:microsoft.com/office/officeart/2005/8/layout/orgChart1"/>
    <dgm:cxn modelId="{7C77E715-4913-4C47-AA12-29808BA80840}" type="presParOf" srcId="{5F179508-BF38-43C0-BC3B-B981FD1431E2}" destId="{C241D9FE-7B5A-488D-8194-F7739C70D1CC}" srcOrd="1" destOrd="0" presId="urn:microsoft.com/office/officeart/2005/8/layout/orgChart1"/>
    <dgm:cxn modelId="{8B2A0183-9C70-4F1C-B197-CD849DDA0043}" type="presParOf" srcId="{5F179508-BF38-43C0-BC3B-B981FD1431E2}" destId="{AB6689CA-B99F-4DA6-B260-814E8C885D47}" srcOrd="2" destOrd="0" presId="urn:microsoft.com/office/officeart/2005/8/layout/orgChart1"/>
    <dgm:cxn modelId="{B6A0647A-F5F5-48A6-BA68-C981E1120EF5}" type="presParOf" srcId="{7CADB5B7-FB26-4779-AD67-C253BFC4F5A5}" destId="{CDC103A0-C16D-493E-8EE5-7748993100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364010-0DEA-4935-AD42-714063AF6FD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C3E6C3-1AC6-401A-AFFC-489FDF623145}">
      <dgm:prSet phldrT="[Текст]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Деятельность общественных объединений на исследовательские и социальный проекты</a:t>
          </a:r>
          <a:endParaRPr lang="ru-RU" b="0" dirty="0">
            <a:solidFill>
              <a:schemeClr val="tx1"/>
            </a:solidFill>
          </a:endParaRPr>
        </a:p>
      </dgm:t>
    </dgm:pt>
    <dgm:pt modelId="{B4BE3EED-E6BE-4AB7-A0D9-81C29AD8657C}" type="parTrans" cxnId="{DD546C6F-D8DA-431B-A76C-EC00E5A80824}">
      <dgm:prSet/>
      <dgm:spPr/>
      <dgm:t>
        <a:bodyPr/>
        <a:lstStyle/>
        <a:p>
          <a:endParaRPr lang="ru-RU"/>
        </a:p>
      </dgm:t>
    </dgm:pt>
    <dgm:pt modelId="{FED5C6C1-1FFE-4FBF-AD19-8030554345A0}" type="sibTrans" cxnId="{DD546C6F-D8DA-431B-A76C-EC00E5A80824}">
      <dgm:prSet/>
      <dgm:spPr/>
      <dgm:t>
        <a:bodyPr/>
        <a:lstStyle/>
        <a:p>
          <a:endParaRPr lang="ru-RU"/>
        </a:p>
      </dgm:t>
    </dgm:pt>
    <dgm:pt modelId="{1978EBC0-2318-41C9-9FE3-0942F0072ACC}">
      <dgm:prSet custT="1"/>
      <dgm:spPr/>
      <dgm:t>
        <a:bodyPr/>
        <a:lstStyle/>
        <a:p>
          <a:r>
            <a:rPr lang="ru-RU" sz="1300" dirty="0" smtClean="0"/>
            <a:t>Районные краевые конкурсы «Лидер</a:t>
          </a:r>
          <a:r>
            <a:rPr lang="ru-RU" sz="1200" dirty="0" smtClean="0"/>
            <a:t>»,</a:t>
          </a:r>
          <a:r>
            <a:rPr lang="ru-RU" sz="1300" dirty="0" smtClean="0"/>
            <a:t> «Волонтёр года», конкурс социальных проектов  « Я гражданин России»</a:t>
          </a:r>
          <a:endParaRPr lang="ru-RU" sz="1300" dirty="0"/>
        </a:p>
      </dgm:t>
    </dgm:pt>
    <dgm:pt modelId="{02E0B4CF-7F43-4E97-94E6-8F8FFCD452CD}" type="parTrans" cxnId="{58129AF5-3CEF-4C1E-BB4B-B94A323701F8}">
      <dgm:prSet/>
      <dgm:spPr/>
      <dgm:t>
        <a:bodyPr/>
        <a:lstStyle/>
        <a:p>
          <a:endParaRPr lang="ru-RU"/>
        </a:p>
      </dgm:t>
    </dgm:pt>
    <dgm:pt modelId="{A515919E-5E22-40EC-A5F9-C89D26252264}" type="sibTrans" cxnId="{58129AF5-3CEF-4C1E-BB4B-B94A323701F8}">
      <dgm:prSet/>
      <dgm:spPr/>
      <dgm:t>
        <a:bodyPr/>
        <a:lstStyle/>
        <a:p>
          <a:endParaRPr lang="ru-RU"/>
        </a:p>
      </dgm:t>
    </dgm:pt>
    <dgm:pt modelId="{D0887540-7C00-46F8-82BA-44A05412D1DD}">
      <dgm:prSet/>
      <dgm:spPr/>
      <dgm:t>
        <a:bodyPr/>
        <a:lstStyle/>
        <a:p>
          <a:r>
            <a:rPr lang="ru-RU" b="1" smtClean="0"/>
            <a:t>Социальные партнёры</a:t>
          </a:r>
          <a:r>
            <a:rPr lang="ru-RU" smtClean="0"/>
            <a:t>: инспекторы ГБДД, инспекторы ПС, работники социальной сферы, школьного и районного музея, учитель ОБЖ, инструкторы и тренеры по физической культуре.</a:t>
          </a:r>
          <a:endParaRPr lang="ru-RU"/>
        </a:p>
      </dgm:t>
    </dgm:pt>
    <dgm:pt modelId="{68B4DECE-0159-434D-9BEC-1509F82F0977}" type="parTrans" cxnId="{C3E79F6B-D0F8-4FD0-9A67-A38DF1930D87}">
      <dgm:prSet/>
      <dgm:spPr/>
      <dgm:t>
        <a:bodyPr/>
        <a:lstStyle/>
        <a:p>
          <a:endParaRPr lang="ru-RU"/>
        </a:p>
      </dgm:t>
    </dgm:pt>
    <dgm:pt modelId="{8128BB2E-5DEE-460C-AB37-9089DA91ED62}" type="sibTrans" cxnId="{C3E79F6B-D0F8-4FD0-9A67-A38DF1930D87}">
      <dgm:prSet/>
      <dgm:spPr/>
      <dgm:t>
        <a:bodyPr/>
        <a:lstStyle/>
        <a:p>
          <a:endParaRPr lang="ru-RU"/>
        </a:p>
      </dgm:t>
    </dgm:pt>
    <dgm:pt modelId="{F4135678-0A97-45AD-89E4-49A36ECF81E5}">
      <dgm:prSet/>
      <dgm:spPr/>
      <dgm:t>
        <a:bodyPr/>
        <a:lstStyle/>
        <a:p>
          <a:r>
            <a:rPr lang="ru-RU" smtClean="0"/>
            <a:t>органы государственно-общественного управления школы Совет школы, органы коллегиального управления учреждением Суд Чести, широкая родительская общественность, учреждения и общественные организации социума поселка (районный краеведческий музей, районная газета, телевидение, районный совет ветеранов и другие).</a:t>
          </a:r>
          <a:endParaRPr lang="ru-RU"/>
        </a:p>
      </dgm:t>
    </dgm:pt>
    <dgm:pt modelId="{E02872B7-05F9-4B6A-8797-28193344172F}" type="parTrans" cxnId="{4F255C7C-AE7F-42A2-9182-69356C138FCA}">
      <dgm:prSet/>
      <dgm:spPr/>
      <dgm:t>
        <a:bodyPr/>
        <a:lstStyle/>
        <a:p>
          <a:endParaRPr lang="ru-RU"/>
        </a:p>
      </dgm:t>
    </dgm:pt>
    <dgm:pt modelId="{972A6445-6B23-4A9E-81AB-6CA7305C42B1}" type="sibTrans" cxnId="{4F255C7C-AE7F-42A2-9182-69356C138FCA}">
      <dgm:prSet/>
      <dgm:spPr/>
      <dgm:t>
        <a:bodyPr/>
        <a:lstStyle/>
        <a:p>
          <a:endParaRPr lang="ru-RU"/>
        </a:p>
      </dgm:t>
    </dgm:pt>
    <dgm:pt modelId="{DA93EABB-9CB8-45B7-BCCB-E672FC4EB532}" type="pres">
      <dgm:prSet presAssocID="{45364010-0DEA-4935-AD42-714063AF6FD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8CB0B77-C3AF-4E77-85AB-068B8EC06E95}" type="pres">
      <dgm:prSet presAssocID="{3AC3E6C3-1AC6-401A-AFFC-489FDF623145}" presName="root" presStyleCnt="0"/>
      <dgm:spPr/>
    </dgm:pt>
    <dgm:pt modelId="{7BA4B806-373E-4796-B305-2028EA444327}" type="pres">
      <dgm:prSet presAssocID="{3AC3E6C3-1AC6-401A-AFFC-489FDF623145}" presName="rootComposite" presStyleCnt="0"/>
      <dgm:spPr/>
    </dgm:pt>
    <dgm:pt modelId="{F88AA694-7A72-4169-83EA-F8D83B25B2EB}" type="pres">
      <dgm:prSet presAssocID="{3AC3E6C3-1AC6-401A-AFFC-489FDF623145}" presName="rootText" presStyleLbl="node1" presStyleIdx="0" presStyleCnt="1" custScaleX="276484" custLinFactNeighborX="-1791" custLinFactNeighborY="-3122"/>
      <dgm:spPr/>
      <dgm:t>
        <a:bodyPr/>
        <a:lstStyle/>
        <a:p>
          <a:endParaRPr lang="ru-RU"/>
        </a:p>
      </dgm:t>
    </dgm:pt>
    <dgm:pt modelId="{FDFF0F59-80A0-48F9-90E4-985EFAC25D5F}" type="pres">
      <dgm:prSet presAssocID="{3AC3E6C3-1AC6-401A-AFFC-489FDF623145}" presName="rootConnector" presStyleLbl="node1" presStyleIdx="0" presStyleCnt="1"/>
      <dgm:spPr/>
      <dgm:t>
        <a:bodyPr/>
        <a:lstStyle/>
        <a:p>
          <a:endParaRPr lang="ru-RU"/>
        </a:p>
      </dgm:t>
    </dgm:pt>
    <dgm:pt modelId="{8F39EF85-6F7F-41A9-B58A-A35D9CC89751}" type="pres">
      <dgm:prSet presAssocID="{3AC3E6C3-1AC6-401A-AFFC-489FDF623145}" presName="childShape" presStyleCnt="0"/>
      <dgm:spPr/>
    </dgm:pt>
    <dgm:pt modelId="{DE5C9DE1-7FBB-4882-8E44-3CFA0F505CC1}" type="pres">
      <dgm:prSet presAssocID="{02E0B4CF-7F43-4E97-94E6-8F8FFCD452CD}" presName="Name13" presStyleLbl="parChTrans1D2" presStyleIdx="0" presStyleCnt="3"/>
      <dgm:spPr/>
      <dgm:t>
        <a:bodyPr/>
        <a:lstStyle/>
        <a:p>
          <a:endParaRPr lang="ru-RU"/>
        </a:p>
      </dgm:t>
    </dgm:pt>
    <dgm:pt modelId="{95D3E26E-3C10-4321-BD8C-F1C621C8503F}" type="pres">
      <dgm:prSet presAssocID="{1978EBC0-2318-41C9-9FE3-0942F0072ACC}" presName="childText" presStyleLbl="bgAcc1" presStyleIdx="0" presStyleCnt="3" custScaleX="432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8AC90-B6EA-440F-A23A-D9068CD3D4A3}" type="pres">
      <dgm:prSet presAssocID="{68B4DECE-0159-434D-9BEC-1509F82F0977}" presName="Name13" presStyleLbl="parChTrans1D2" presStyleIdx="1" presStyleCnt="3"/>
      <dgm:spPr/>
      <dgm:t>
        <a:bodyPr/>
        <a:lstStyle/>
        <a:p>
          <a:endParaRPr lang="ru-RU"/>
        </a:p>
      </dgm:t>
    </dgm:pt>
    <dgm:pt modelId="{86CBAE24-5104-412C-9DF1-E2ECB07834CE}" type="pres">
      <dgm:prSet presAssocID="{D0887540-7C00-46F8-82BA-44A05412D1DD}" presName="childText" presStyleLbl="bgAcc1" presStyleIdx="1" presStyleCnt="3" custScaleX="435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0BD4D-168D-4C63-B0F9-F22CD5AFF37E}" type="pres">
      <dgm:prSet presAssocID="{E02872B7-05F9-4B6A-8797-28193344172F}" presName="Name13" presStyleLbl="parChTrans1D2" presStyleIdx="2" presStyleCnt="3"/>
      <dgm:spPr/>
      <dgm:t>
        <a:bodyPr/>
        <a:lstStyle/>
        <a:p>
          <a:endParaRPr lang="ru-RU"/>
        </a:p>
      </dgm:t>
    </dgm:pt>
    <dgm:pt modelId="{BA6736F8-5C75-4A6D-8CC1-E9AB57712806}" type="pres">
      <dgm:prSet presAssocID="{F4135678-0A97-45AD-89E4-49A36ECF81E5}" presName="childText" presStyleLbl="bgAcc1" presStyleIdx="2" presStyleCnt="3" custScaleX="442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B334EB-3BA0-4D72-935F-B46F246BCCAC}" type="presOf" srcId="{E02872B7-05F9-4B6A-8797-28193344172F}" destId="{8AE0BD4D-168D-4C63-B0F9-F22CD5AFF37E}" srcOrd="0" destOrd="0" presId="urn:microsoft.com/office/officeart/2005/8/layout/hierarchy3"/>
    <dgm:cxn modelId="{EF8E60EE-E51B-4178-B361-B17231FC0C2A}" type="presOf" srcId="{68B4DECE-0159-434D-9BEC-1509F82F0977}" destId="{B8B8AC90-B6EA-440F-A23A-D9068CD3D4A3}" srcOrd="0" destOrd="0" presId="urn:microsoft.com/office/officeart/2005/8/layout/hierarchy3"/>
    <dgm:cxn modelId="{58129AF5-3CEF-4C1E-BB4B-B94A323701F8}" srcId="{3AC3E6C3-1AC6-401A-AFFC-489FDF623145}" destId="{1978EBC0-2318-41C9-9FE3-0942F0072ACC}" srcOrd="0" destOrd="0" parTransId="{02E0B4CF-7F43-4E97-94E6-8F8FFCD452CD}" sibTransId="{A515919E-5E22-40EC-A5F9-C89D26252264}"/>
    <dgm:cxn modelId="{A6A25D12-F351-48EC-8B8A-DD9BCE252DD3}" type="presOf" srcId="{3AC3E6C3-1AC6-401A-AFFC-489FDF623145}" destId="{F88AA694-7A72-4169-83EA-F8D83B25B2EB}" srcOrd="0" destOrd="0" presId="urn:microsoft.com/office/officeart/2005/8/layout/hierarchy3"/>
    <dgm:cxn modelId="{DD546C6F-D8DA-431B-A76C-EC00E5A80824}" srcId="{45364010-0DEA-4935-AD42-714063AF6FD1}" destId="{3AC3E6C3-1AC6-401A-AFFC-489FDF623145}" srcOrd="0" destOrd="0" parTransId="{B4BE3EED-E6BE-4AB7-A0D9-81C29AD8657C}" sibTransId="{FED5C6C1-1FFE-4FBF-AD19-8030554345A0}"/>
    <dgm:cxn modelId="{F0AB4A17-C9F7-4C8A-98B8-683A8C154020}" type="presOf" srcId="{3AC3E6C3-1AC6-401A-AFFC-489FDF623145}" destId="{FDFF0F59-80A0-48F9-90E4-985EFAC25D5F}" srcOrd="1" destOrd="0" presId="urn:microsoft.com/office/officeart/2005/8/layout/hierarchy3"/>
    <dgm:cxn modelId="{03EF1DAD-95B7-4B52-912B-8F459EF23C1B}" type="presOf" srcId="{02E0B4CF-7F43-4E97-94E6-8F8FFCD452CD}" destId="{DE5C9DE1-7FBB-4882-8E44-3CFA0F505CC1}" srcOrd="0" destOrd="0" presId="urn:microsoft.com/office/officeart/2005/8/layout/hierarchy3"/>
    <dgm:cxn modelId="{FBE3DE2F-4150-4C8C-83CE-B23EB447853B}" type="presOf" srcId="{D0887540-7C00-46F8-82BA-44A05412D1DD}" destId="{86CBAE24-5104-412C-9DF1-E2ECB07834CE}" srcOrd="0" destOrd="0" presId="urn:microsoft.com/office/officeart/2005/8/layout/hierarchy3"/>
    <dgm:cxn modelId="{8FE6D6F9-8263-4789-896D-B3AC171C9633}" type="presOf" srcId="{45364010-0DEA-4935-AD42-714063AF6FD1}" destId="{DA93EABB-9CB8-45B7-BCCB-E672FC4EB532}" srcOrd="0" destOrd="0" presId="urn:microsoft.com/office/officeart/2005/8/layout/hierarchy3"/>
    <dgm:cxn modelId="{4F255C7C-AE7F-42A2-9182-69356C138FCA}" srcId="{3AC3E6C3-1AC6-401A-AFFC-489FDF623145}" destId="{F4135678-0A97-45AD-89E4-49A36ECF81E5}" srcOrd="2" destOrd="0" parTransId="{E02872B7-05F9-4B6A-8797-28193344172F}" sibTransId="{972A6445-6B23-4A9E-81AB-6CA7305C42B1}"/>
    <dgm:cxn modelId="{D38488DC-C696-468A-8090-F17FE5868460}" type="presOf" srcId="{F4135678-0A97-45AD-89E4-49A36ECF81E5}" destId="{BA6736F8-5C75-4A6D-8CC1-E9AB57712806}" srcOrd="0" destOrd="0" presId="urn:microsoft.com/office/officeart/2005/8/layout/hierarchy3"/>
    <dgm:cxn modelId="{C3E79F6B-D0F8-4FD0-9A67-A38DF1930D87}" srcId="{3AC3E6C3-1AC6-401A-AFFC-489FDF623145}" destId="{D0887540-7C00-46F8-82BA-44A05412D1DD}" srcOrd="1" destOrd="0" parTransId="{68B4DECE-0159-434D-9BEC-1509F82F0977}" sibTransId="{8128BB2E-5DEE-460C-AB37-9089DA91ED62}"/>
    <dgm:cxn modelId="{DF871425-A168-4014-B24A-167F09C7AD6E}" type="presOf" srcId="{1978EBC0-2318-41C9-9FE3-0942F0072ACC}" destId="{95D3E26E-3C10-4321-BD8C-F1C621C8503F}" srcOrd="0" destOrd="0" presId="urn:microsoft.com/office/officeart/2005/8/layout/hierarchy3"/>
    <dgm:cxn modelId="{8DD688E3-F0E5-44E3-8954-964CB2FEAFE6}" type="presParOf" srcId="{DA93EABB-9CB8-45B7-BCCB-E672FC4EB532}" destId="{C8CB0B77-C3AF-4E77-85AB-068B8EC06E95}" srcOrd="0" destOrd="0" presId="urn:microsoft.com/office/officeart/2005/8/layout/hierarchy3"/>
    <dgm:cxn modelId="{3DE4D2EC-2682-4BFE-B62D-B3DE1B768297}" type="presParOf" srcId="{C8CB0B77-C3AF-4E77-85AB-068B8EC06E95}" destId="{7BA4B806-373E-4796-B305-2028EA444327}" srcOrd="0" destOrd="0" presId="urn:microsoft.com/office/officeart/2005/8/layout/hierarchy3"/>
    <dgm:cxn modelId="{19FE3778-7A5A-4434-8035-E5CB06A6A655}" type="presParOf" srcId="{7BA4B806-373E-4796-B305-2028EA444327}" destId="{F88AA694-7A72-4169-83EA-F8D83B25B2EB}" srcOrd="0" destOrd="0" presId="urn:microsoft.com/office/officeart/2005/8/layout/hierarchy3"/>
    <dgm:cxn modelId="{F4663FBD-3603-464B-BA5B-16C6F8A6972B}" type="presParOf" srcId="{7BA4B806-373E-4796-B305-2028EA444327}" destId="{FDFF0F59-80A0-48F9-90E4-985EFAC25D5F}" srcOrd="1" destOrd="0" presId="urn:microsoft.com/office/officeart/2005/8/layout/hierarchy3"/>
    <dgm:cxn modelId="{40F58AA2-52F0-4A64-8129-314D656CFA7F}" type="presParOf" srcId="{C8CB0B77-C3AF-4E77-85AB-068B8EC06E95}" destId="{8F39EF85-6F7F-41A9-B58A-A35D9CC89751}" srcOrd="1" destOrd="0" presId="urn:microsoft.com/office/officeart/2005/8/layout/hierarchy3"/>
    <dgm:cxn modelId="{F129D0CB-21E0-4460-B674-0C1B15F6EAB9}" type="presParOf" srcId="{8F39EF85-6F7F-41A9-B58A-A35D9CC89751}" destId="{DE5C9DE1-7FBB-4882-8E44-3CFA0F505CC1}" srcOrd="0" destOrd="0" presId="urn:microsoft.com/office/officeart/2005/8/layout/hierarchy3"/>
    <dgm:cxn modelId="{6DCA00D8-81AE-4384-B867-953B1F8369A6}" type="presParOf" srcId="{8F39EF85-6F7F-41A9-B58A-A35D9CC89751}" destId="{95D3E26E-3C10-4321-BD8C-F1C621C8503F}" srcOrd="1" destOrd="0" presId="urn:microsoft.com/office/officeart/2005/8/layout/hierarchy3"/>
    <dgm:cxn modelId="{2E948C05-F212-4132-929F-7AAC05C531FB}" type="presParOf" srcId="{8F39EF85-6F7F-41A9-B58A-A35D9CC89751}" destId="{B8B8AC90-B6EA-440F-A23A-D9068CD3D4A3}" srcOrd="2" destOrd="0" presId="urn:microsoft.com/office/officeart/2005/8/layout/hierarchy3"/>
    <dgm:cxn modelId="{291004E3-FCDE-4563-A7DE-117D0BB6C106}" type="presParOf" srcId="{8F39EF85-6F7F-41A9-B58A-A35D9CC89751}" destId="{86CBAE24-5104-412C-9DF1-E2ECB07834CE}" srcOrd="3" destOrd="0" presId="urn:microsoft.com/office/officeart/2005/8/layout/hierarchy3"/>
    <dgm:cxn modelId="{07FF2CF9-A84E-417A-AF23-FF5269872DE8}" type="presParOf" srcId="{8F39EF85-6F7F-41A9-B58A-A35D9CC89751}" destId="{8AE0BD4D-168D-4C63-B0F9-F22CD5AFF37E}" srcOrd="4" destOrd="0" presId="urn:microsoft.com/office/officeart/2005/8/layout/hierarchy3"/>
    <dgm:cxn modelId="{511EE4E5-4684-44AA-A790-BA2DC69DB32D}" type="presParOf" srcId="{8F39EF85-6F7F-41A9-B58A-A35D9CC89751}" destId="{BA6736F8-5C75-4A6D-8CC1-E9AB5771280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7A00C0-A73E-48B2-B0D3-0BBBB4D7AC48}">
      <dsp:nvSpPr>
        <dsp:cNvPr id="0" name=""/>
        <dsp:cNvSpPr/>
      </dsp:nvSpPr>
      <dsp:spPr>
        <a:xfrm>
          <a:off x="4114800" y="2549813"/>
          <a:ext cx="2910946" cy="429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55"/>
              </a:lnTo>
              <a:lnTo>
                <a:pt x="2910946" y="214655"/>
              </a:lnTo>
              <a:lnTo>
                <a:pt x="2910946" y="4293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D2AD9-570D-41F5-8A9A-CC65B984405A}">
      <dsp:nvSpPr>
        <dsp:cNvPr id="0" name=""/>
        <dsp:cNvSpPr/>
      </dsp:nvSpPr>
      <dsp:spPr>
        <a:xfrm>
          <a:off x="4027263" y="2549813"/>
          <a:ext cx="91440" cy="429311"/>
        </a:xfrm>
        <a:custGeom>
          <a:avLst/>
          <a:gdLst/>
          <a:ahLst/>
          <a:cxnLst/>
          <a:rect l="0" t="0" r="0" b="0"/>
          <a:pathLst>
            <a:path>
              <a:moveTo>
                <a:pt x="87536" y="0"/>
              </a:moveTo>
              <a:lnTo>
                <a:pt x="87536" y="214655"/>
              </a:lnTo>
              <a:lnTo>
                <a:pt x="45720" y="214655"/>
              </a:lnTo>
              <a:lnTo>
                <a:pt x="45720" y="4293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161D6-8FDA-4116-82E8-689AFFC9F024}">
      <dsp:nvSpPr>
        <dsp:cNvPr id="0" name=""/>
        <dsp:cNvSpPr/>
      </dsp:nvSpPr>
      <dsp:spPr>
        <a:xfrm>
          <a:off x="1162036" y="2549813"/>
          <a:ext cx="2952763" cy="429311"/>
        </a:xfrm>
        <a:custGeom>
          <a:avLst/>
          <a:gdLst/>
          <a:ahLst/>
          <a:cxnLst/>
          <a:rect l="0" t="0" r="0" b="0"/>
          <a:pathLst>
            <a:path>
              <a:moveTo>
                <a:pt x="2952763" y="0"/>
              </a:moveTo>
              <a:lnTo>
                <a:pt x="2952763" y="214655"/>
              </a:lnTo>
              <a:lnTo>
                <a:pt x="0" y="214655"/>
              </a:lnTo>
              <a:lnTo>
                <a:pt x="0" y="4293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B173E-258D-4072-8BB3-191E4ED3B39C}">
      <dsp:nvSpPr>
        <dsp:cNvPr id="0" name=""/>
        <dsp:cNvSpPr/>
      </dsp:nvSpPr>
      <dsp:spPr>
        <a:xfrm>
          <a:off x="2475903" y="981140"/>
          <a:ext cx="3277793" cy="15686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Дискуссионная площадка</a:t>
          </a:r>
          <a:endParaRPr lang="ru-RU" sz="2900" kern="1200" dirty="0"/>
        </a:p>
      </dsp:txBody>
      <dsp:txXfrm>
        <a:off x="2475903" y="981140"/>
        <a:ext cx="3277793" cy="1568673"/>
      </dsp:txXfrm>
    </dsp:sp>
    <dsp:sp modelId="{3281306F-213C-4479-94DD-8AD256ADF53F}">
      <dsp:nvSpPr>
        <dsp:cNvPr id="0" name=""/>
        <dsp:cNvSpPr/>
      </dsp:nvSpPr>
      <dsp:spPr>
        <a:xfrm>
          <a:off x="4899" y="2979125"/>
          <a:ext cx="2314275" cy="1305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Встреча со специалистом</a:t>
          </a:r>
          <a:endParaRPr lang="ru-RU" sz="2900" kern="1200" dirty="0"/>
        </a:p>
      </dsp:txBody>
      <dsp:txXfrm>
        <a:off x="4899" y="2979125"/>
        <a:ext cx="2314275" cy="1305628"/>
      </dsp:txXfrm>
    </dsp:sp>
    <dsp:sp modelId="{D0343978-F26E-43F9-9E57-F0406978EACA}">
      <dsp:nvSpPr>
        <dsp:cNvPr id="0" name=""/>
        <dsp:cNvSpPr/>
      </dsp:nvSpPr>
      <dsp:spPr>
        <a:xfrm>
          <a:off x="2748485" y="2979125"/>
          <a:ext cx="2648994" cy="14515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На форум АИС «Сетевой город. Образование.</a:t>
          </a:r>
          <a:endParaRPr lang="ru-RU" sz="2900" kern="1200" dirty="0"/>
        </a:p>
      </dsp:txBody>
      <dsp:txXfrm>
        <a:off x="2748485" y="2979125"/>
        <a:ext cx="2648994" cy="1451522"/>
      </dsp:txXfrm>
    </dsp:sp>
    <dsp:sp modelId="{C9AD7BB5-509E-475A-9869-0592CFCDFCC3}">
      <dsp:nvSpPr>
        <dsp:cNvPr id="0" name=""/>
        <dsp:cNvSpPr/>
      </dsp:nvSpPr>
      <dsp:spPr>
        <a:xfrm>
          <a:off x="5826791" y="2979125"/>
          <a:ext cx="2397908" cy="14160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Круглые столы</a:t>
          </a:r>
          <a:endParaRPr lang="ru-RU" sz="2900" kern="1200" dirty="0"/>
        </a:p>
      </dsp:txBody>
      <dsp:txXfrm>
        <a:off x="5826791" y="2979125"/>
        <a:ext cx="2397908" cy="14160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8AA694-7A72-4169-83EA-F8D83B25B2EB}">
      <dsp:nvSpPr>
        <dsp:cNvPr id="0" name=""/>
        <dsp:cNvSpPr/>
      </dsp:nvSpPr>
      <dsp:spPr>
        <a:xfrm>
          <a:off x="0" y="618850"/>
          <a:ext cx="5555060" cy="100458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smtClean="0">
              <a:solidFill>
                <a:schemeClr val="tx1"/>
              </a:solidFill>
            </a:rPr>
            <a:t>Деятельность общественных объединений на исследовательские и социальный проекты</a:t>
          </a:r>
          <a:endParaRPr lang="ru-RU" sz="2100" b="0" kern="1200" dirty="0">
            <a:solidFill>
              <a:schemeClr val="tx1"/>
            </a:solidFill>
          </a:endParaRPr>
        </a:p>
      </dsp:txBody>
      <dsp:txXfrm>
        <a:off x="0" y="618850"/>
        <a:ext cx="5555060" cy="1004589"/>
      </dsp:txXfrm>
    </dsp:sp>
    <dsp:sp modelId="{DE5C9DE1-7FBB-4882-8E44-3CFA0F505CC1}">
      <dsp:nvSpPr>
        <dsp:cNvPr id="0" name=""/>
        <dsp:cNvSpPr/>
      </dsp:nvSpPr>
      <dsp:spPr>
        <a:xfrm>
          <a:off x="555506" y="1623440"/>
          <a:ext cx="558849" cy="784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4805"/>
              </a:lnTo>
              <a:lnTo>
                <a:pt x="558849" y="784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3E26E-3C10-4321-BD8C-F1C621C8503F}">
      <dsp:nvSpPr>
        <dsp:cNvPr id="0" name=""/>
        <dsp:cNvSpPr/>
      </dsp:nvSpPr>
      <dsp:spPr>
        <a:xfrm>
          <a:off x="1114355" y="1905951"/>
          <a:ext cx="6955313" cy="100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Районные краевые конкурсы «Лидер</a:t>
          </a:r>
          <a:r>
            <a:rPr lang="ru-RU" sz="1200" kern="1200" dirty="0" smtClean="0"/>
            <a:t>»,</a:t>
          </a:r>
          <a:r>
            <a:rPr lang="ru-RU" sz="1300" kern="1200" dirty="0" smtClean="0"/>
            <a:t> «Волонтёр года», конкурс социальных проектов  « Я гражданин России»</a:t>
          </a:r>
          <a:endParaRPr lang="ru-RU" sz="1300" kern="1200" dirty="0"/>
        </a:p>
      </dsp:txBody>
      <dsp:txXfrm>
        <a:off x="1114355" y="1905951"/>
        <a:ext cx="6955313" cy="1004589"/>
      </dsp:txXfrm>
    </dsp:sp>
    <dsp:sp modelId="{B8B8AC90-B6EA-440F-A23A-D9068CD3D4A3}">
      <dsp:nvSpPr>
        <dsp:cNvPr id="0" name=""/>
        <dsp:cNvSpPr/>
      </dsp:nvSpPr>
      <dsp:spPr>
        <a:xfrm>
          <a:off x="555506" y="1623440"/>
          <a:ext cx="558849" cy="2040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0542"/>
              </a:lnTo>
              <a:lnTo>
                <a:pt x="558849" y="20405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BAE24-5104-412C-9DF1-E2ECB07834CE}">
      <dsp:nvSpPr>
        <dsp:cNvPr id="0" name=""/>
        <dsp:cNvSpPr/>
      </dsp:nvSpPr>
      <dsp:spPr>
        <a:xfrm>
          <a:off x="1114355" y="3161688"/>
          <a:ext cx="7000046" cy="100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Социальные партнёры</a:t>
          </a:r>
          <a:r>
            <a:rPr lang="ru-RU" sz="1400" kern="1200" smtClean="0"/>
            <a:t>: инспекторы ГБДД, инспекторы ПС, работники социальной сферы, школьного и районного музея, учитель ОБЖ, инструкторы и тренеры по физической культуре.</a:t>
          </a:r>
          <a:endParaRPr lang="ru-RU" sz="1400" kern="1200"/>
        </a:p>
      </dsp:txBody>
      <dsp:txXfrm>
        <a:off x="1114355" y="3161688"/>
        <a:ext cx="7000046" cy="1004589"/>
      </dsp:txXfrm>
    </dsp:sp>
    <dsp:sp modelId="{8AE0BD4D-168D-4C63-B0F9-F22CD5AFF37E}">
      <dsp:nvSpPr>
        <dsp:cNvPr id="0" name=""/>
        <dsp:cNvSpPr/>
      </dsp:nvSpPr>
      <dsp:spPr>
        <a:xfrm>
          <a:off x="555506" y="1623440"/>
          <a:ext cx="558849" cy="3296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6280"/>
              </a:lnTo>
              <a:lnTo>
                <a:pt x="558849" y="3296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736F8-5C75-4A6D-8CC1-E9AB57712806}">
      <dsp:nvSpPr>
        <dsp:cNvPr id="0" name=""/>
        <dsp:cNvSpPr/>
      </dsp:nvSpPr>
      <dsp:spPr>
        <a:xfrm>
          <a:off x="1114355" y="4417426"/>
          <a:ext cx="7111901" cy="100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органы государственно-общественного управления школы Совет школы, органы коллегиального управления учреждением Суд Чести, широкая родительская общественность, учреждения и общественные организации социума поселка (районный краеведческий музей, районная газета, телевидение, районный совет ветеранов и другие).</a:t>
          </a:r>
          <a:endParaRPr lang="ru-RU" sz="1400" kern="1200"/>
        </a:p>
      </dsp:txBody>
      <dsp:txXfrm>
        <a:off x="1114355" y="4417426"/>
        <a:ext cx="7111901" cy="1004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6FECF-6C18-483F-892E-DEE6C365BE96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18247-E7DC-4830-8DFC-3569080B6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18247-E7DC-4830-8DFC-3569080B6D3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D1B9-F67F-4785-A82B-FD788A5BC7AB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5117-6686-4AE5-9D9A-1DE961B86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D1B9-F67F-4785-A82B-FD788A5BC7AB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5117-6686-4AE5-9D9A-1DE961B86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D1B9-F67F-4785-A82B-FD788A5BC7AB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5117-6686-4AE5-9D9A-1DE961B86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D1B9-F67F-4785-A82B-FD788A5BC7AB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5117-6686-4AE5-9D9A-1DE961B86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D1B9-F67F-4785-A82B-FD788A5BC7AB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5117-6686-4AE5-9D9A-1DE961B86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D1B9-F67F-4785-A82B-FD788A5BC7AB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5117-6686-4AE5-9D9A-1DE961B86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D1B9-F67F-4785-A82B-FD788A5BC7AB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5117-6686-4AE5-9D9A-1DE961B86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D1B9-F67F-4785-A82B-FD788A5BC7AB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5117-6686-4AE5-9D9A-1DE961B86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D1B9-F67F-4785-A82B-FD788A5BC7AB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5117-6686-4AE5-9D9A-1DE961B86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D1B9-F67F-4785-A82B-FD788A5BC7AB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5117-6686-4AE5-9D9A-1DE961B86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D1B9-F67F-4785-A82B-FD788A5BC7AB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5117-6686-4AE5-9D9A-1DE961B86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D1B9-F67F-4785-A82B-FD788A5BC7AB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85117-6686-4AE5-9D9A-1DE961B86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Из опыта работы МКОУ «</a:t>
            </a:r>
            <a:r>
              <a:rPr lang="ru-RU" sz="2800" dirty="0" err="1" smtClean="0"/>
              <a:t>Тальменская</a:t>
            </a:r>
            <a:r>
              <a:rPr lang="ru-RU" sz="2800" dirty="0" smtClean="0"/>
              <a:t> СОШ№6»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по реализации</a:t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sz="2200" dirty="0" smtClean="0"/>
              <a:t>Дополнительной </a:t>
            </a:r>
            <a:r>
              <a:rPr lang="ru-RU" sz="2200" dirty="0" err="1" smtClean="0"/>
              <a:t>общеразвивающей</a:t>
            </a:r>
            <a:r>
              <a:rPr lang="ru-RU" sz="2200" dirty="0" smtClean="0"/>
              <a:t> программы</a:t>
            </a:r>
            <a:br>
              <a:rPr lang="ru-RU" sz="2200" dirty="0" smtClean="0"/>
            </a:br>
            <a:r>
              <a:rPr lang="ru-RU" sz="2200" dirty="0" smtClean="0"/>
              <a:t>                              внеурочной деятельности </a:t>
            </a:r>
            <a:br>
              <a:rPr lang="ru-RU" sz="2200" dirty="0" smtClean="0"/>
            </a:br>
            <a:r>
              <a:rPr lang="ru-RU" sz="2200" dirty="0" smtClean="0"/>
              <a:t>в рамках реализации ФГОС ООО, ФГОС НОО общественных            </a:t>
            </a:r>
            <a:br>
              <a:rPr lang="ru-RU" sz="2200" dirty="0" smtClean="0"/>
            </a:br>
            <a:r>
              <a:rPr lang="ru-RU" sz="2200" dirty="0" smtClean="0"/>
              <a:t>                             объединений обучающихся </a:t>
            </a:r>
            <a:br>
              <a:rPr lang="ru-RU" sz="2200" dirty="0" smtClean="0"/>
            </a:br>
            <a:r>
              <a:rPr lang="ru-RU" sz="2200" dirty="0" smtClean="0"/>
              <a:t>                              на 2013-2018 учебный год</a:t>
            </a:r>
            <a:br>
              <a:rPr lang="ru-RU" sz="2200" dirty="0" smtClean="0"/>
            </a:br>
            <a:r>
              <a:rPr lang="ru-RU" sz="2200" dirty="0" smtClean="0"/>
              <a:t>                              « В ритме перемен»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</a:t>
            </a:r>
            <a:r>
              <a:rPr lang="ru-RU" sz="2000" dirty="0" smtClean="0"/>
              <a:t>подготовила педагог-организатор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«МКОУ </a:t>
            </a:r>
            <a:r>
              <a:rPr lang="ru-RU" sz="2000" dirty="0" err="1" smtClean="0"/>
              <a:t>Тальменская</a:t>
            </a:r>
            <a:r>
              <a:rPr lang="ru-RU" sz="2000" dirty="0" smtClean="0"/>
              <a:t> СОШ№6»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</a:t>
            </a:r>
            <a:r>
              <a:rPr lang="ru-RU" sz="2000" dirty="0" err="1" smtClean="0"/>
              <a:t>Назаренко</a:t>
            </a:r>
            <a:r>
              <a:rPr lang="ru-RU" sz="2000" dirty="0" smtClean="0"/>
              <a:t> Т.В.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785794"/>
            <a:ext cx="1604696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Плановые общественные движения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857364"/>
            <a:ext cx="1947636" cy="923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Акции, фотовыставки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7686" y="2428868"/>
            <a:ext cx="187049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Социальные проекты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00" y="2786058"/>
            <a:ext cx="252028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Исследовательские работы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3643314"/>
            <a:ext cx="1676134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Стихийные движения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4581128"/>
            <a:ext cx="1143008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Нравственно-духовное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2160" y="4581128"/>
            <a:ext cx="1224136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Здоровье</a:t>
            </a:r>
          </a:p>
          <a:p>
            <a:pPr algn="ctr"/>
            <a:r>
              <a:rPr lang="ru-RU" sz="1200" dirty="0" smtClean="0"/>
              <a:t>сберегающее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08304" y="4581128"/>
            <a:ext cx="1224136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Правовое воспитание  и культура </a:t>
            </a:r>
            <a:r>
              <a:rPr lang="ru-RU" sz="1200" b="1" dirty="0" smtClean="0"/>
              <a:t>безопасности</a:t>
            </a:r>
            <a:endParaRPr lang="ru-RU" sz="12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28860" y="3714752"/>
            <a:ext cx="592935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Акции, выставки, конкурсы по направлениям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16016" y="4581128"/>
            <a:ext cx="1224136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экологическое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95736" y="4581128"/>
            <a:ext cx="1224136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Гражданско-патриотическое</a:t>
            </a:r>
            <a:endParaRPr lang="ru-RU" sz="1200" dirty="0"/>
          </a:p>
        </p:txBody>
      </p:sp>
      <p:sp>
        <p:nvSpPr>
          <p:cNvPr id="18" name="Стрелка углом вверх 17"/>
          <p:cNvSpPr/>
          <p:nvPr/>
        </p:nvSpPr>
        <p:spPr>
          <a:xfrm flipV="1">
            <a:off x="2071670" y="1285860"/>
            <a:ext cx="1357322" cy="500066"/>
          </a:xfrm>
          <a:prstGeom prst="bentUpArrow">
            <a:avLst>
              <a:gd name="adj1" fmla="val 25000"/>
              <a:gd name="adj2" fmla="val 2749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углом вверх 19"/>
          <p:cNvSpPr/>
          <p:nvPr/>
        </p:nvSpPr>
        <p:spPr>
          <a:xfrm flipV="1">
            <a:off x="4143372" y="2000240"/>
            <a:ext cx="1357322" cy="500066"/>
          </a:xfrm>
          <a:prstGeom prst="bentUpArrow">
            <a:avLst>
              <a:gd name="adj1" fmla="val 25000"/>
              <a:gd name="adj2" fmla="val 2749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углом вверх 20"/>
          <p:cNvSpPr/>
          <p:nvPr/>
        </p:nvSpPr>
        <p:spPr>
          <a:xfrm flipV="1">
            <a:off x="6215074" y="2428868"/>
            <a:ext cx="1357322" cy="357190"/>
          </a:xfrm>
          <a:prstGeom prst="bentUpArrow">
            <a:avLst>
              <a:gd name="adj1" fmla="val 25000"/>
              <a:gd name="adj2" fmla="val 2749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2073789" y="3922379"/>
            <a:ext cx="357190" cy="352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929058" y="428625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286380" y="428625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6357950" y="428625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858148" y="428625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2643174" y="428625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Плановое общественное мероприятие «Олимпийские надежды»</a:t>
            </a:r>
            <a:endParaRPr lang="ru-RU" sz="3200" dirty="0"/>
          </a:p>
        </p:txBody>
      </p:sp>
      <p:pic>
        <p:nvPicPr>
          <p:cNvPr id="1026" name="Picture 2" descr="C:\Users\Наташа_2\Desktop\все фото\Мероприятия ДПО Надежда\Олимпиада 2014\DSCN54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3643338" cy="5072098"/>
          </a:xfrm>
          <a:prstGeom prst="rect">
            <a:avLst/>
          </a:prstGeom>
          <a:noFill/>
        </p:spPr>
      </p:pic>
      <p:pic>
        <p:nvPicPr>
          <p:cNvPr id="1027" name="Picture 3" descr="C:\Users\Наташа_2\Desktop\все фото\Мероприятия ДПО Надежда\Олимпиада 2014\DSCN5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96952"/>
            <a:ext cx="3167052" cy="2375290"/>
          </a:xfrm>
          <a:prstGeom prst="rect">
            <a:avLst/>
          </a:prstGeom>
          <a:noFill/>
        </p:spPr>
      </p:pic>
      <p:pic>
        <p:nvPicPr>
          <p:cNvPr id="1028" name="Picture 4" descr="C:\Users\Наташа_2\Desktop\все фото\Школьные мероприятия\Лонг-моб 2014\DSCN48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214422"/>
            <a:ext cx="3395971" cy="2275300"/>
          </a:xfrm>
          <a:prstGeom prst="rect">
            <a:avLst/>
          </a:prstGeom>
          <a:noFill/>
        </p:spPr>
      </p:pic>
      <p:pic>
        <p:nvPicPr>
          <p:cNvPr id="1029" name="Picture 5" descr="C:\Users\Наташа_2\Desktop\все фото\Школьные мероприятия\Лонг-моб 2014\DSCN4850.JPG"/>
          <p:cNvPicPr>
            <a:picLocks noChangeAspect="1" noChangeArrowheads="1"/>
          </p:cNvPicPr>
          <p:nvPr/>
        </p:nvPicPr>
        <p:blipFill>
          <a:blip r:embed="rId5" cstate="print"/>
          <a:srcRect r="-1"/>
          <a:stretch>
            <a:fillRect/>
          </a:stretch>
        </p:blipFill>
        <p:spPr bwMode="auto">
          <a:xfrm>
            <a:off x="5987730" y="4929198"/>
            <a:ext cx="3156270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Стихийные движения </a:t>
            </a:r>
            <a:r>
              <a:rPr lang="ru-RU" dirty="0" smtClean="0"/>
              <a:t>-  возникают </a:t>
            </a:r>
            <a:r>
              <a:rPr lang="ru-RU" dirty="0"/>
              <a:t>по инициативе  старшеклассников вне утвержденного плана, но в обязательном порядке одобренные большинством членов совета  молодежной организации и администрацией школы.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Стихийное движение  «Мы против курения»</a:t>
            </a:r>
            <a:endParaRPr lang="ru-RU" sz="2800" b="1" dirty="0"/>
          </a:p>
        </p:txBody>
      </p:sp>
      <p:pic>
        <p:nvPicPr>
          <p:cNvPr id="6146" name="Picture 2" descr="C:\Users\Наташа_2\Desktop\все фото\Стихийные движения\стихийное  Мы против  курение\DSCN39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3214710" cy="3203579"/>
          </a:xfrm>
          <a:prstGeom prst="rect">
            <a:avLst/>
          </a:prstGeom>
          <a:noFill/>
        </p:spPr>
      </p:pic>
      <p:pic>
        <p:nvPicPr>
          <p:cNvPr id="6148" name="Picture 4" descr="C:\Users\Наташа_2\Desktop\все фото\Стихийные движения\стихийное  Мы против  курение\Акция Мы против  курение\DSCN3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000108"/>
            <a:ext cx="3855556" cy="2571768"/>
          </a:xfrm>
          <a:prstGeom prst="rect">
            <a:avLst/>
          </a:prstGeom>
          <a:noFill/>
        </p:spPr>
      </p:pic>
      <p:pic>
        <p:nvPicPr>
          <p:cNvPr id="6149" name="Picture 5" descr="C:\Users\Наташа_2\Desktop\все фото\Стихийные движения\стихийное  Мы против  курение\Акция Мы против  курение\IMG_2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714752"/>
            <a:ext cx="2664515" cy="2300222"/>
          </a:xfrm>
          <a:prstGeom prst="rect">
            <a:avLst/>
          </a:prstGeom>
          <a:noFill/>
        </p:spPr>
      </p:pic>
      <p:pic>
        <p:nvPicPr>
          <p:cNvPr id="6150" name="Picture 6" descr="C:\Users\Наташа_2\Desktop\все фото\Стихийные движения\стихийное  Мы против  курение\DSCN4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6256"/>
            <a:ext cx="3238124" cy="2428868"/>
          </a:xfrm>
          <a:prstGeom prst="rect">
            <a:avLst/>
          </a:prstGeom>
          <a:noFill/>
        </p:spPr>
      </p:pic>
      <p:pic>
        <p:nvPicPr>
          <p:cNvPr id="6151" name="Picture 7" descr="C:\Users\Наташа_2\Desktop\все фото\Стихийные движения\стихийное  Мы против  курение\IMG_25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214818"/>
            <a:ext cx="2964645" cy="1976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Стихийное движение </a:t>
            </a:r>
            <a:br>
              <a:rPr lang="ru-RU" sz="3200" b="1" dirty="0" smtClean="0"/>
            </a:br>
            <a:r>
              <a:rPr lang="ru-RU" sz="3200" b="1" dirty="0" smtClean="0"/>
              <a:t>«Учимся дистанционно!»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2457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257176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Дискуссионные площадки </a:t>
            </a:r>
            <a:r>
              <a:rPr lang="ru-RU" sz="3600" dirty="0" smtClean="0"/>
              <a:t>для свободного самовыражения участников образовательных отношений, которые дают возможность вырабатывать новые подходы управления образовательным процессом в учреждении,  основываясь на согласовании и учете интересов  участников школьного сообщества: педагогов, учащихся и родителей, в том числе на форуме «АИС. Сетевой город. Образование».</a:t>
            </a:r>
            <a:br>
              <a:rPr lang="ru-RU" sz="3600" dirty="0" smtClean="0"/>
            </a:br>
            <a:r>
              <a:rPr lang="ru-RU" sz="36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714375"/>
          <a:ext cx="8229600" cy="5411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Дискуссионная площадка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/>
              <a:t>«Электронная школа, электронный журналы- за и против»</a:t>
            </a:r>
            <a:endParaRPr lang="ru-RU" sz="27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Первый этап </a:t>
            </a:r>
          </a:p>
          <a:p>
            <a:pPr algn="ctr"/>
            <a:r>
              <a:rPr lang="ru-RU" dirty="0" smtClean="0"/>
              <a:t>«Встреча со специалистом»</a:t>
            </a:r>
            <a:endParaRPr lang="ru-RU" dirty="0"/>
          </a:p>
        </p:txBody>
      </p:sp>
      <p:pic>
        <p:nvPicPr>
          <p:cNvPr id="4" name="Содержимое 3" descr="DSCN99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74613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/>
              <a:t>Второй этап</a:t>
            </a:r>
          </a:p>
          <a:p>
            <a:pPr algn="ctr"/>
            <a:r>
              <a:rPr lang="ru-RU" dirty="0" smtClean="0"/>
              <a:t> «Форум АИС Сетевой город. Образование»</a:t>
            </a:r>
            <a:endParaRPr lang="ru-RU" dirty="0"/>
          </a:p>
        </p:txBody>
      </p:sp>
      <p:pic>
        <p:nvPicPr>
          <p:cNvPr id="8" name="Содержимое 7" descr="DSCN354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420888"/>
            <a:ext cx="4039985" cy="3029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Заключительный этап</a:t>
            </a:r>
            <a:br>
              <a:rPr lang="ru-RU" sz="3200" b="1" dirty="0" smtClean="0"/>
            </a:br>
            <a:r>
              <a:rPr lang="ru-RU" sz="3200" b="1" dirty="0" smtClean="0"/>
              <a:t>«Круглый стол»</a:t>
            </a:r>
            <a:endParaRPr lang="ru-RU" sz="3200" b="1" dirty="0"/>
          </a:p>
        </p:txBody>
      </p:sp>
      <p:pic>
        <p:nvPicPr>
          <p:cNvPr id="8" name="Рисунок 7" descr="DSCN36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7128792" cy="4964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278608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Федеральный закон от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29 декабря 2012 года №273 –ФЗ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«ОБ ОБРАЗОВАНИИ В РОССИЙСКОЙ ФЕДЕРАЦИИ»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статья 28 пункт 19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19) содействие деятельности общественных объединений обучающихся, родителей (законных представителей ) несовершеннолетних обучающихся, осуществляемой в образовательной организации и не запрещённой законодательством Российской Федерации.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5004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dirty="0" smtClean="0"/>
              <a:t>19 мая 1995 года N 82-ФЗ </a:t>
            </a:r>
          </a:p>
          <a:p>
            <a:pPr algn="ctr">
              <a:buNone/>
            </a:pPr>
            <a:r>
              <a:rPr lang="ru-RU" sz="2600" dirty="0" smtClean="0"/>
              <a:t>РОССИЙСКАЯ ФЕДЕРАЦИЯ</a:t>
            </a:r>
          </a:p>
          <a:p>
            <a:pPr algn="ctr">
              <a:buNone/>
            </a:pPr>
            <a:r>
              <a:rPr lang="ru-RU" sz="2600" dirty="0" smtClean="0"/>
              <a:t>ФЕДЕРАЛЬНЫЙ ЗАКОН</a:t>
            </a:r>
          </a:p>
          <a:p>
            <a:pPr algn="ctr">
              <a:buNone/>
            </a:pPr>
            <a:r>
              <a:rPr lang="ru-RU" sz="2600" dirty="0" smtClean="0"/>
              <a:t>ОБ ОБЩЕСТВЕННЫХ ОБЪЕДИНЕНИЯХ</a:t>
            </a:r>
          </a:p>
          <a:p>
            <a:pPr algn="ctr">
              <a:buNone/>
            </a:pPr>
            <a:r>
              <a:rPr lang="ru-RU" sz="2600" dirty="0" smtClean="0"/>
              <a:t>Принят Государственной Думой 14 апреля 1995 года</a:t>
            </a:r>
          </a:p>
          <a:p>
            <a:pPr>
              <a:buNone/>
            </a:pPr>
            <a:r>
              <a:rPr lang="ru-RU" sz="26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472518" cy="60007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Деятельность общественных объединений также направлена на осуществление исследовательских и  социальных проектов, которые представляются на районных и краевых конкурсах «Лидер», «Волонтер года», конкурс социальных проектов «Я - гражданин». </a:t>
            </a:r>
          </a:p>
          <a:p>
            <a:pPr>
              <a:buNone/>
            </a:pPr>
            <a:r>
              <a:rPr lang="ru-RU" dirty="0"/>
              <a:t>Деятельность детских, подростковых и молодежных общественных организаций предполагает активный поиск социальных партнеров для совместной реализации проектов. Такими партнерами становятся органы государственно-общественного управления школы Совет школы, органы коллегиального управления учреждением Суд Чести, широкая родительская общественность, учреждения и общественные организации социума поселка (районный краеведческий музей, районная газета, телевидение, районный совет ветеранов и другие). Такое сотрудничество учащихся и взрослых способствует установлению успешных отношений государственного и общественного управления в школе. Эти отношения благоприятно влияют на повышение качества образования, развитие социальных, адаптивных умений школьников.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42910" y="428604"/>
          <a:ext cx="8229600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Мониторинг учёта </a:t>
            </a:r>
            <a:r>
              <a:rPr lang="ru-RU" sz="1800" dirty="0" err="1" smtClean="0">
                <a:solidFill>
                  <a:schemeClr val="tx1"/>
                </a:solidFill>
              </a:rPr>
              <a:t>метапредметных</a:t>
            </a:r>
            <a:r>
              <a:rPr lang="ru-RU" sz="1800" dirty="0" smtClean="0">
                <a:solidFill>
                  <a:schemeClr val="tx1"/>
                </a:solidFill>
              </a:rPr>
              <a:t> результатов 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903609"/>
          <a:ext cx="8507287" cy="48296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757"/>
                <a:gridCol w="2358907"/>
                <a:gridCol w="1224136"/>
                <a:gridCol w="1800200"/>
                <a:gridCol w="1296144"/>
                <a:gridCol w="1296143"/>
              </a:tblGrid>
              <a:tr h="441521"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№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Фамилия, имя учащихся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Стихийное движение «Мы выбираем жизнь»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73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Высокий «5»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Повышенный «4»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Базовый «3»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Низкий «2»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75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Чернова Анна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высокий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75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Андрейчук</a:t>
                      </a:r>
                      <a:r>
                        <a:rPr lang="ru-RU" sz="1600" dirty="0" smtClean="0"/>
                        <a:t> Дарья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повышенный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75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Трунова</a:t>
                      </a:r>
                      <a:r>
                        <a:rPr lang="ru-RU" sz="1600" dirty="0" smtClean="0"/>
                        <a:t> Марина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базовый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75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Лымарева</a:t>
                      </a:r>
                      <a:r>
                        <a:rPr lang="ru-RU" sz="1600" dirty="0" smtClean="0"/>
                        <a:t> Ксения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базовый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75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Пономарёва Юлия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базовый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75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Щадрина</a:t>
                      </a:r>
                      <a:r>
                        <a:rPr lang="ru-RU" sz="1600" dirty="0" smtClean="0"/>
                        <a:t> Юлия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базовый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793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Коновалова Наталья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повышенный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881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Важорова</a:t>
                      </a:r>
                      <a:r>
                        <a:rPr lang="ru-RU" sz="1600" dirty="0" smtClean="0"/>
                        <a:t> Маргарита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базовый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75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Ищенко Марианна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повышенный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75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Кизим</a:t>
                      </a:r>
                      <a:r>
                        <a:rPr lang="ru-RU" sz="1600" dirty="0" smtClean="0"/>
                        <a:t> Алиса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базовый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81766"/>
          </a:xfrm>
        </p:spPr>
        <p:txBody>
          <a:bodyPr>
            <a:noAutofit/>
          </a:bodyPr>
          <a:lstStyle/>
          <a:p>
            <a:r>
              <a:rPr lang="ru-RU" sz="2000" dirty="0" smtClean="0"/>
              <a:t>Шкала перевода оценки метапредметных результатов обучающихся, принимавших участие в общественных объединениях , </a:t>
            </a:r>
            <a:r>
              <a:rPr lang="ru-RU" sz="2000" smtClean="0"/>
              <a:t>в пяти балльную </a:t>
            </a:r>
            <a:r>
              <a:rPr lang="ru-RU" sz="2000" dirty="0" smtClean="0"/>
              <a:t>систему.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1328"/>
            <a:ext cx="871296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dirty="0" smtClean="0"/>
              <a:t>Для оценивания достижений:</a:t>
            </a:r>
          </a:p>
          <a:p>
            <a:pPr>
              <a:buNone/>
            </a:pPr>
            <a:r>
              <a:rPr lang="ru-RU" sz="1700" dirty="0" smtClean="0"/>
              <a:t>Достижение высокого уровня соответствует оценка «отлично» (отметка «5»)</a:t>
            </a:r>
          </a:p>
          <a:p>
            <a:pPr>
              <a:buNone/>
            </a:pPr>
            <a:r>
              <a:rPr lang="ru-RU" sz="1700" dirty="0" smtClean="0"/>
              <a:t>-учащийся являлся инициатором(внёс идею, предложение), организатором (создал инициативную группу и спланировал деятельность) и исполнителем (вместе с инициативной группой реализовал намеченный план), </a:t>
            </a:r>
          </a:p>
          <a:p>
            <a:pPr>
              <a:buNone/>
            </a:pPr>
            <a:r>
              <a:rPr lang="ru-RU" sz="1700" dirty="0" smtClean="0"/>
              <a:t>Достижение повышенного  уровня соответствует оценка «хорошо» (отметка «4»)</a:t>
            </a:r>
          </a:p>
          <a:p>
            <a:pPr>
              <a:buNone/>
            </a:pPr>
            <a:r>
              <a:rPr lang="ru-RU" sz="1700" dirty="0" smtClean="0"/>
              <a:t>- учащийся организатором (создал инициативную группу и спланировал деятельность) и исполнителем (вместе с инициативной группой реализовал намеченный план), </a:t>
            </a:r>
          </a:p>
          <a:p>
            <a:pPr>
              <a:buNone/>
            </a:pPr>
            <a:r>
              <a:rPr lang="ru-RU" sz="1700" dirty="0" smtClean="0"/>
              <a:t>Достижение базового   уровня соответствует оценка «удовлетворительно» (отметка «3», отметка «зачтено»)</a:t>
            </a:r>
          </a:p>
          <a:p>
            <a:pPr>
              <a:buNone/>
            </a:pPr>
            <a:r>
              <a:rPr lang="ru-RU" sz="1700" dirty="0" smtClean="0"/>
              <a:t>-учащийся является только исполнителем.</a:t>
            </a:r>
          </a:p>
          <a:p>
            <a:pPr>
              <a:buNone/>
            </a:pPr>
            <a:r>
              <a:rPr lang="ru-RU" sz="1800" dirty="0" smtClean="0"/>
              <a:t>Достижение низкого  уровня соответствует оценка «неудовлетворительно» (отметка «2»)</a:t>
            </a:r>
          </a:p>
          <a:p>
            <a:pPr>
              <a:buNone/>
            </a:pPr>
            <a:r>
              <a:rPr lang="ru-RU" sz="1800" dirty="0" smtClean="0"/>
              <a:t>-  наблюдательная позиция(наблюдал как делают другие)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Паспорт программы внеурочной деятельности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 общественных объединений обучающихся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«В ритме перемен»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928670"/>
          <a:ext cx="8858312" cy="5643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9541"/>
                <a:gridCol w="7658771"/>
              </a:tblGrid>
              <a:tr h="746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Наименование программы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Дополнительная развивающая программа внеурочной деятельности </a:t>
                      </a:r>
                      <a:endParaRPr lang="ru-RU" sz="11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в общественных объединениях обучающихся в рамках </a:t>
                      </a:r>
                      <a:endParaRPr lang="ru-RU" sz="11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реализации ФГОС НОО,  ФГОС ООО на 2013-2020 учебный год</a:t>
                      </a:r>
                      <a:endParaRPr lang="ru-RU" sz="11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« В ритме перемен»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2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Основания 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для разработки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- Конвенция о правах ребенка;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- Всеобщая декларация прав человека;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- Федеральный Закон от 29.12.2012 г. №273-ФЗ «Об образовании в Российской Федерации»;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- Федеральный компонент государственного стандарта общего образования.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- ФГОС начального общего образования, ФГОС  основного общего образования.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- Программа развития «Школа достижения успеха-2» на 2013-2018 годы</a:t>
                      </a:r>
                      <a:r>
                        <a:rPr lang="ru-RU" sz="1100"/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- </a:t>
                      </a:r>
                      <a:r>
                        <a:rPr lang="ru-RU" sz="1200"/>
                        <a:t>Программа</a:t>
                      </a:r>
                      <a:r>
                        <a:rPr lang="ru-RU" sz="1100"/>
                        <a:t>  </a:t>
                      </a:r>
                      <a:r>
                        <a:rPr lang="ru-RU" sz="1200"/>
                        <a:t>воспитания и социализации обучающихся  на 2010-2020 годы</a:t>
                      </a:r>
                      <a:endParaRPr lang="ru-RU" sz="11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- Федеральный Закон РФ «Об общественных объединениях» 19 мая1995 года №82-ФЗ, принят  Государственной Думой 14 апреля  1995 года;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- Закон Р.Ф. «О государственной поддержке молодёжных и детских общественных объединений» Принят Государственной думой 26 мая 1995 года (с изменениями от 21 марта 2002г, 29 июня, 22 августа 2004 г.);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- Устав Учреждения.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1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Государствен-ный заказчик Программы,  государствен-ный заказчик- координатор Программы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Совет Школы</a:t>
                      </a:r>
                      <a:endParaRPr lang="ru-RU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Педагогический коллектив школы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2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Основные разработчики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Директор школы Алексеева Наталья Лукьяновна, зам. </a:t>
                      </a:r>
                      <a:r>
                        <a:rPr lang="ru-RU" sz="1200" dirty="0" err="1"/>
                        <a:t>дир</a:t>
                      </a:r>
                      <a:r>
                        <a:rPr lang="ru-RU" sz="1200" dirty="0"/>
                        <a:t>. по ВР </a:t>
                      </a:r>
                      <a:r>
                        <a:rPr lang="ru-RU" sz="1200" dirty="0" err="1"/>
                        <a:t>Арбацких</a:t>
                      </a:r>
                      <a:r>
                        <a:rPr lang="ru-RU" sz="1200" dirty="0"/>
                        <a:t> И.Ю., педагог-организатор </a:t>
                      </a:r>
                      <a:r>
                        <a:rPr lang="ru-RU" sz="1200" dirty="0" err="1"/>
                        <a:t>Назаренко</a:t>
                      </a:r>
                      <a:r>
                        <a:rPr lang="ru-RU" sz="1200" dirty="0"/>
                        <a:t> Татьяна Викторовна, преподаватель-организатор ОБЖ </a:t>
                      </a:r>
                      <a:r>
                        <a:rPr lang="ru-RU" sz="1200" dirty="0" err="1"/>
                        <a:t>Назаренко</a:t>
                      </a:r>
                      <a:r>
                        <a:rPr lang="ru-RU" sz="1200" dirty="0"/>
                        <a:t> Константин Викторович, руководитель информационного центра </a:t>
                      </a:r>
                      <a:r>
                        <a:rPr lang="ru-RU" sz="1200" dirty="0" err="1"/>
                        <a:t>Ромашко</a:t>
                      </a:r>
                      <a:r>
                        <a:rPr lang="ru-RU" sz="1200" dirty="0"/>
                        <a:t> Татьяна Николаевна, </a:t>
                      </a:r>
                      <a:r>
                        <a:rPr lang="ru-RU" sz="1200" dirty="0" err="1"/>
                        <a:t>Стрещенко</a:t>
                      </a:r>
                      <a:r>
                        <a:rPr lang="ru-RU" sz="1200" dirty="0"/>
                        <a:t> Лариса Сергеевна учитель биологии, мед. работник  Юхневич Рината Петровна, </a:t>
                      </a:r>
                      <a:r>
                        <a:rPr lang="ru-RU" sz="1200" dirty="0" err="1"/>
                        <a:t>Наренкова</a:t>
                      </a:r>
                      <a:r>
                        <a:rPr lang="ru-RU" sz="1200" dirty="0"/>
                        <a:t> Клавдия Петровна зав. музеем,  классные руководители, выпускники школы.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14288"/>
          <a:ext cx="8643998" cy="6448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94"/>
                <a:gridCol w="7715304"/>
              </a:tblGrid>
              <a:tr h="2571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Цель и задачи Программы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Создание системы внеурочной деятельности несовершеннолетних обучающихся в общественных объединениях действующий в условиях реализации оптимизационной модели внеурочной деятельности учреждений.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/>
                        <a:t>Задачи программы: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  -создает условия для  возможности вырабатывать новые подходы управления образовательным процессом в учреждении,  основываясь на согласовании и учете интересов  участников школьного сообщества: педагогов, учащихся и родителей;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-обеспечивает наличие структуры управления образованием в учреждении, в которой каждый субъект управления наделен конкретными полномочиями и ответственностью;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-обеспечивает согласованное и взаимно принятое распределение полномочий и ответственности между субъектами управления образованием на уровне школы;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-формирует систему разрешения противоречий и конфликтов,  возникающих между субъектами управления.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-предоставляет  возможность организации внеурочной деятельности школьников в общественных объединениях для повышения качества образования, развития социальных, адаптивных умений школьников;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- создает условия для  выбора направлений внеурочной деятельности с учетом запросов родителей и учащихся;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- обеспечивает рост учащихся, участвующих в самоуправлении общественных объединений;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- создает </a:t>
                      </a:r>
                      <a:r>
                        <a:rPr lang="ru-RU" sz="1000" dirty="0" smtClean="0"/>
                        <a:t>условия </a:t>
                      </a:r>
                      <a:r>
                        <a:rPr lang="ru-RU" sz="1000" dirty="0"/>
                        <a:t>для воспитания будущих активных субъектов гражданского общества.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1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Важнейшие целевые индикаторы и показатели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/>
                        <a:t>В результате выполнения программы будет обеспечено: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/>
                        <a:t>-доля учащихся, участвующих в самоуправлении общественных объединений- 20% от числа учащихся школы, и как результат, 100% участие школьников в постоянно действующих общественных объединениях и общественных движениях.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/>
                        <a:t>-вовлечение до 50% участников образовательных отношений в деятельность не менее пяти созданных и постоянно-действующих дискуссионных площадок для свободного самовыражения педагогов, учащихся и родителей, в том числе на форуме «АИС. Сетевой город. Образование»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/>
                        <a:t>-мероприятия просветительской направленности, способствующие здоровье сбережению (отказ от курения –до 100%),  профилактике  правонарушений (отсутствие преступлений- до 100%).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/>
                        <a:t>-доля учащихся, вовлеченных в общественно-значимые проекты по инициативе общественных объединений – до 40%.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/>
                        <a:t>-количество организаций района, ставших  партнерами в решении образовательных задач общественных объединений обучающихся – до 10;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/>
                        <a:t>-количество учащихся, ставших участниками и победителями районных, краевых конкурсов волонтеров и лидеров (ежегодно не менее 1 победителя во всех объявленных конкурсах учредителем и Главным управлением образования и молодежной политики Алтайского края)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/>
                        <a:t>-доля учащихся, представляющих свои достижения в общественной деятельности через защиту программы саморазвития «Мой выбор» на творческом экзамене -20% от числа учащихся школы.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/>
                        <a:t>-доля обучающихся из семей, удовлетворенных воспитательным процессом и наличием положительной динамики результатов воспитания -98%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050" dirty="0"/>
                        <a:t>-Рост уровней по формированию качеств по показателям: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050" dirty="0"/>
                        <a:t> для младших школьников и подростков с 1 уровня до 2 уровня (при максимальном до  3 уровня), проявляющих а) отношение к обществу, б) отношение к людям в) отношение к себе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050" dirty="0"/>
                        <a:t>для молодежи рост с +5 до +20 баллов (при максимальном +28 баллов) – а) отношение к миру, б) отношение к семье, в) отношение к Земле (природе), г) отношение к культуре) отношение к человеку как к иному.</a:t>
                      </a: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4290"/>
          <a:ext cx="8472518" cy="6382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7299"/>
                <a:gridCol w="7325219"/>
              </a:tblGrid>
              <a:tr h="3143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Сроки и этапы реализации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/>
                        <a:t>Первый этап 2013 г. Подготовительный.  Анализ  работа     общественных объединений на базе МКОУ «</a:t>
                      </a:r>
                      <a:r>
                        <a:rPr lang="ru-RU" sz="1200" dirty="0" err="1"/>
                        <a:t>Тальменская</a:t>
                      </a:r>
                      <a:r>
                        <a:rPr lang="ru-RU" sz="1200" dirty="0"/>
                        <a:t> СОШ №6». Обновление локальных актов: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/>
                        <a:t>1) Программу  воспитания и социализации обучающихся на 2013-2018 г.г. (в рамках реализации  Воспитательной  компоненты)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/>
                        <a:t>2) Устав школы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/>
                        <a:t>3) Договора о социальном партнерстве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/>
                        <a:t>4) Положение о ДПО «Надежда»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/>
                        <a:t>5) Положение о ДО «Дружная семейка»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/>
                        <a:t>6) Положение о молодежной организации «Союз»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/>
                        <a:t>7) «Положение о творческом экзамене-компоненте </a:t>
                      </a:r>
                      <a:r>
                        <a:rPr lang="ru-RU" sz="1200" dirty="0" err="1"/>
                        <a:t>внутришкольной</a:t>
                      </a:r>
                      <a:r>
                        <a:rPr lang="ru-RU" sz="1200" dirty="0"/>
                        <a:t> системы оценки достижения образовательных результатов»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/>
                        <a:t>8) Оптимизационную модель внеурочной деятельности МКОУ «</a:t>
                      </a:r>
                      <a:r>
                        <a:rPr lang="ru-RU" sz="1200" dirty="0" err="1"/>
                        <a:t>Тальменская</a:t>
                      </a:r>
                      <a:r>
                        <a:rPr lang="ru-RU" sz="1200" dirty="0"/>
                        <a:t> СОШ №6»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dirty="0"/>
                        <a:t>Второй этап 2013 - 2014 г.г. Основной.</a:t>
                      </a:r>
                      <a:r>
                        <a:rPr lang="ru-RU" sz="1100" dirty="0"/>
                        <a:t> </a:t>
                      </a:r>
                      <a:r>
                        <a:rPr lang="ru-RU" sz="1200" dirty="0"/>
                        <a:t>Создание и реализация децентрализованной модели управления воспитании и  обучении общественных объединений обучающихся,  оптимизационной модели внеурочной деятельности МКОУ «</a:t>
                      </a:r>
                      <a:r>
                        <a:rPr lang="ru-RU" sz="1200" dirty="0" err="1"/>
                        <a:t>Тальменская</a:t>
                      </a:r>
                      <a:r>
                        <a:rPr lang="ru-RU" sz="1200" dirty="0"/>
                        <a:t> СОШ №6». Постоянно обучающиеся, при содействии педагога-организатора   предлагают, проводят и анализируют мероприятия и социально - значимые дела, активно участвуют в проведении занятий актива, что способствуют преемственности в деятельности детского общественного объединения от старших к младшим. В дальнейшем ребята реализуют  свои организаторские и творческие способности не только в классных коллективах, но и в общешкольных общественных движениях, стихийных движениях , дискуссионных площадках. Проведение мероприятий согласно разработанным проектам программы: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dirty="0"/>
                        <a:t>- проект «На стыке интересов»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dirty="0"/>
                        <a:t>- проект «Время выбирать»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dirty="0"/>
                        <a:t>-проект»Время действовать»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dirty="0"/>
                        <a:t>Третий этап 2015 г. Аналитический. Обработка итогов за прошедший период. Определение дальнейших целей и путей развития.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0"/>
          <a:ext cx="8858312" cy="69549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1958"/>
                <a:gridCol w="7966354"/>
              </a:tblGrid>
              <a:tr h="666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Источники </a:t>
                      </a:r>
                      <a:r>
                        <a:rPr lang="ru-RU" sz="1200" dirty="0" err="1"/>
                        <a:t>финансирова</a:t>
                      </a:r>
                      <a:r>
                        <a:rPr lang="en-US" sz="1200" dirty="0"/>
                        <a:t>-</a:t>
                      </a:r>
                      <a:r>
                        <a:rPr lang="ru-RU" sz="1200" dirty="0" err="1"/>
                        <a:t>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-- спонсорские средства; 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- доходы от собственной деятельности Учреждения.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1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Ожидаемые конечные результаты реализации Программы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u="none" strike="noStrike" dirty="0"/>
                        <a:t>В результате реализации программы «В ритме перемен» будет обеспечено:</a:t>
                      </a:r>
                      <a:endParaRPr lang="ru-RU" sz="12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-увеличение количества учащихся, участвующих в самоуправлении общественных объединений, которое позволит увеличить охват  школьников постоянно действующими общественными объединениями и общественными движениями;</a:t>
                      </a:r>
                      <a:endParaRPr lang="ru-RU" sz="11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- создание не менее пяти  постоянно-действующих дискуссионных площадок для свободного самовыражения педагогов, учащихся и родителей, в том числе на форуме «АИС. Сетевой город. Образование»;</a:t>
                      </a:r>
                      <a:endParaRPr lang="ru-RU" sz="11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-результативность мероприятий просветительской направленности, способствующих здоровье сбережению (отказ от курения),  профилактике  правонарушений (отсутствие преступлений); </a:t>
                      </a:r>
                      <a:endParaRPr lang="ru-RU" sz="11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- вовлечение участников образовательных отношений в общественно-значимые проекты по инициативе общественных объединений учреждения;</a:t>
                      </a:r>
                      <a:endParaRPr lang="ru-RU" sz="11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-увеличение количества  организаций района, ставших  партнерами в решении образовательных задач общественных объединений обучающихся;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4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Перечень разделов Программы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200" dirty="0"/>
                        <a:t>Паспорт.</a:t>
                      </a:r>
                      <a:endParaRPr lang="ru-RU" sz="110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200" dirty="0"/>
                        <a:t>Введение.</a:t>
                      </a:r>
                      <a:endParaRPr lang="ru-RU" sz="110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200" dirty="0"/>
                        <a:t>Проблемно - ориентированный анализ работы общественных объединений в школе до 01.09.2013 года.</a:t>
                      </a:r>
                      <a:endParaRPr lang="ru-RU" sz="1100" dirty="0"/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200" dirty="0"/>
                        <a:t>Концепция развития  «Дополнительная </a:t>
                      </a:r>
                      <a:r>
                        <a:rPr lang="ru-RU" sz="1200" dirty="0" err="1"/>
                        <a:t>общеразвивающая</a:t>
                      </a:r>
                      <a:r>
                        <a:rPr lang="ru-RU" sz="1200" dirty="0"/>
                        <a:t> программа внеурочной деятельности в общественных объединениях, обучающихся в рамках  реализации ФГОС ООО, в том числе ФГОС НОО на 2013-2018 учебный   год  « В ритме перемен»</a:t>
                      </a:r>
                      <a:endParaRPr lang="ru-RU" sz="1100" dirty="0"/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200" dirty="0"/>
                        <a:t>Информационная карта инновационного опыта.</a:t>
                      </a:r>
                      <a:endParaRPr lang="ru-RU" sz="1100" dirty="0"/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200" dirty="0"/>
                        <a:t>6) Проекты, мероприятия  и контрольные (целевые) показатели реализации    </a:t>
                      </a:r>
                      <a:endParaRPr lang="ru-RU" sz="11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            проектов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99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Исполнители основных мероприятий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Педагогический коллектив  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Муниципального общеобразовательного учреждения  «</a:t>
                      </a:r>
                      <a:r>
                        <a:rPr lang="ru-RU" sz="1200" dirty="0" err="1"/>
                        <a:t>Тальменская</a:t>
                      </a:r>
                      <a:r>
                        <a:rPr lang="ru-RU" sz="1200" dirty="0"/>
                        <a:t> средняя общеобразовательная школа № 6» </a:t>
                      </a:r>
                      <a:r>
                        <a:rPr lang="ru-RU" sz="1200" dirty="0" err="1"/>
                        <a:t>Тальменского</a:t>
                      </a:r>
                      <a:r>
                        <a:rPr lang="ru-RU" sz="1200" dirty="0"/>
                        <a:t> района Алтайского края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786842" cy="8461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>Модель организации и деятельности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 общественных объединений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МКОУ «</a:t>
            </a:r>
            <a:r>
              <a:rPr lang="ru-RU" sz="2200" b="1" dirty="0" err="1" smtClean="0"/>
              <a:t>Тальменская</a:t>
            </a:r>
            <a:r>
              <a:rPr lang="ru-RU" sz="2200" b="1" dirty="0" smtClean="0"/>
              <a:t> СОШ №6»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в рамках реализации ФГОС НОО и ООО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357298"/>
            <a:ext cx="7529490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357430"/>
            <a:ext cx="7600928" cy="857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3357562"/>
            <a:ext cx="7672936" cy="714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4149080"/>
            <a:ext cx="1643074" cy="15716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5816" y="4149080"/>
            <a:ext cx="1714512" cy="15716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4149080"/>
            <a:ext cx="1643074" cy="1571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58016" y="4143380"/>
            <a:ext cx="1571636" cy="1571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14414" y="5786454"/>
            <a:ext cx="7500990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285852" y="1408388"/>
            <a:ext cx="7143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Организационный уровень: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«Дружная семейка», ДПО «Надежда», МО «Союз»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285852" y="2526839"/>
            <a:ext cx="707236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Управленческий уровень: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Совет  ДПО «Надежда»,  Совет МО «Союз»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214414" y="3357306"/>
            <a:ext cx="721523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Исполнительный уровень: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Внеурочная деятельность в рамках реализации ФГОС НОО и ООО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285852" y="4328087"/>
            <a:ext cx="14287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дискуссионных площадках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пассивных 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слушателей, наблюдателей,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активных 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волонтёров или выступающих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059832" y="4418703"/>
            <a:ext cx="13681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Постоянно действующие отряды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(ЮИДД, ДЮП, ОЮЭ, ОСС, ОБР, пресс-центры), клуб «Олимпийские Надежды», стройотряд «Перспектива», волонтёры,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наркопост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5148064" y="4442837"/>
            <a:ext cx="108012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Плановые общественные движения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(акции, проекты, исследовательские работы, фотовыставки)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7143768" y="4214818"/>
            <a:ext cx="114300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Стихийные движения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(акции, выставки, фотовыставки, конкурсы плакатов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285852" y="5722324"/>
            <a:ext cx="73581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Итоговый уровень: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Сдача творческого экзамена-компонента внутри школьной системы оценки качества образования.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786874" cy="5483245"/>
          </a:xfrm>
        </p:spPr>
        <p:txBody>
          <a:bodyPr/>
          <a:lstStyle/>
          <a:p>
            <a:pPr>
              <a:buNone/>
            </a:pPr>
            <a:r>
              <a:rPr lang="ru-RU" dirty="0"/>
              <a:t>Проекты, мероприятия  и контрольные (целевые) показатели реализации     проектов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Направления реализации программы: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/>
              <a:t>Проект № 1 «</a:t>
            </a:r>
            <a:r>
              <a:rPr lang="ru-RU" b="1" i="1" dirty="0"/>
              <a:t>На стыке интересов»</a:t>
            </a:r>
            <a:endParaRPr lang="ru-RU" dirty="0"/>
          </a:p>
          <a:p>
            <a:pPr>
              <a:buNone/>
            </a:pPr>
            <a:r>
              <a:rPr lang="ru-RU" dirty="0"/>
              <a:t>Проект № 2 «</a:t>
            </a:r>
            <a:r>
              <a:rPr lang="ru-RU" b="1" i="1" dirty="0"/>
              <a:t>Диалог на равных»</a:t>
            </a:r>
            <a:endParaRPr lang="ru-RU" dirty="0"/>
          </a:p>
          <a:p>
            <a:pPr>
              <a:buNone/>
            </a:pPr>
            <a:r>
              <a:rPr lang="ru-RU" dirty="0"/>
              <a:t>Проект № 3 </a:t>
            </a:r>
            <a:r>
              <a:rPr lang="ru-RU" b="1" i="1" dirty="0"/>
              <a:t>«Время действовать»</a:t>
            </a:r>
            <a:r>
              <a:rPr lang="ru-RU" i="1" dirty="0"/>
              <a:t>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3573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Плановые общественные движения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785926"/>
            <a:ext cx="8358246" cy="407196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планируются советами организаций и осуществляются в течение года. Главной целью общественных движений является вовлечение в социально значимые проекты, </a:t>
            </a:r>
            <a:r>
              <a:rPr lang="ru-RU" dirty="0" smtClean="0">
                <a:solidFill>
                  <a:schemeClr val="tx1"/>
                </a:solidFill>
              </a:rPr>
              <a:t>акции, исследовательские работы </a:t>
            </a:r>
            <a:r>
              <a:rPr lang="ru-RU" dirty="0">
                <a:solidFill>
                  <a:schemeClr val="tx1"/>
                </a:solidFill>
              </a:rPr>
              <a:t>большинства участников образовательных отношений. Основные направления – благотворительное, экологическое, спортивное.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1963</Words>
  <Application>Microsoft Office PowerPoint</Application>
  <PresentationFormat>Экран (4:3)</PresentationFormat>
  <Paragraphs>202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Из опыта работы МКОУ «Тальменская СОШ№6»  по реализации       Дополнительной общеразвивающей программы                               внеурочной деятельности  в рамках реализации ФГОС ООО, ФГОС НОО общественных                                          объединений обучающихся                                на 2013-2018 учебный год                               « В ритме перемен»                            подготовила педагог-организатор                                                             «МКОУ Тальменская СОШ№6»                                                                     Назаренко Т.В.</vt:lpstr>
      <vt:lpstr>Федеральный закон от  29 декабря 2012 года №273 –ФЗ «ОБ ОБРАЗОВАНИИ В РОССИЙСКОЙ ФЕДЕРАЦИИ» статья 28 пункт 19 19) содействие деятельности общественных объединений обучающихся, родителей (законных представителей ) несовершеннолетних обучающихся, осуществляемой в образовательной организации и не запрещённой законодательством Российской Федерации.</vt:lpstr>
      <vt:lpstr>Паспорт программы внеурочной деятельности  общественных объединений обучающихся  «В ритме перемен» </vt:lpstr>
      <vt:lpstr>Слайд 4</vt:lpstr>
      <vt:lpstr>Слайд 5</vt:lpstr>
      <vt:lpstr>Слайд 6</vt:lpstr>
      <vt:lpstr>Модель организации и деятельности   общественных объединений МКОУ «Тальменская СОШ №6» в рамках реализации ФГОС НОО и ООО </vt:lpstr>
      <vt:lpstr>Слайд 8</vt:lpstr>
      <vt:lpstr>Плановые общественные движения</vt:lpstr>
      <vt:lpstr>Слайд 10</vt:lpstr>
      <vt:lpstr>Плановое общественное мероприятие «Олимпийские надежды»</vt:lpstr>
      <vt:lpstr>Слайд 12</vt:lpstr>
      <vt:lpstr>Стихийное движение  «Мы против курения»</vt:lpstr>
      <vt:lpstr>Стихийное движение  «Учимся дистанционно!» </vt:lpstr>
      <vt:lpstr>Слайд 15</vt:lpstr>
      <vt:lpstr>      Дискуссионные площадки для свободного самовыражения участников образовательных отношений, которые дают возможность вырабатывать новые подходы управления образовательным процессом в учреждении,  основываясь на согласовании и учете интересов  участников школьного сообщества: педагогов, учащихся и родителей, в том числе на форуме «АИС. Сетевой город. Образование».   </vt:lpstr>
      <vt:lpstr>Слайд 17</vt:lpstr>
      <vt:lpstr>Дискуссионная площадка «Электронная школа, электронный журналы- за и против»</vt:lpstr>
      <vt:lpstr>Заключительный этап «Круглый стол»</vt:lpstr>
      <vt:lpstr>Слайд 20</vt:lpstr>
      <vt:lpstr>Слайд 21</vt:lpstr>
      <vt:lpstr>Мониторинг учёта метапредметных результатов </vt:lpstr>
      <vt:lpstr>Шкала перевода оценки метапредметных результатов обучающихся, принимавших участие в общественных объединениях , в пяти балльную систему.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Плановые общественные движение</dc:title>
  <dc:creator>Наташа_2</dc:creator>
  <cp:lastModifiedBy>Admin</cp:lastModifiedBy>
  <cp:revision>87</cp:revision>
  <dcterms:created xsi:type="dcterms:W3CDTF">2014-12-03T04:55:37Z</dcterms:created>
  <dcterms:modified xsi:type="dcterms:W3CDTF">2014-12-27T14:29:57Z</dcterms:modified>
</cp:coreProperties>
</file>