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2" r:id="rId2"/>
    <p:sldId id="291" r:id="rId3"/>
    <p:sldId id="256" r:id="rId4"/>
    <p:sldId id="293" r:id="rId5"/>
    <p:sldId id="295" r:id="rId6"/>
    <p:sldId id="294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86" r:id="rId19"/>
    <p:sldId id="278" r:id="rId20"/>
    <p:sldId id="281" r:id="rId21"/>
    <p:sldId id="268" r:id="rId22"/>
    <p:sldId id="287" r:id="rId23"/>
    <p:sldId id="273" r:id="rId24"/>
    <p:sldId id="274" r:id="rId25"/>
    <p:sldId id="259" r:id="rId26"/>
    <p:sldId id="296" r:id="rId27"/>
    <p:sldId id="297" r:id="rId28"/>
    <p:sldId id="284" r:id="rId29"/>
    <p:sldId id="288" r:id="rId30"/>
    <p:sldId id="285" r:id="rId31"/>
    <p:sldId id="275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5" autoAdjust="0"/>
    <p:restoredTop sz="94574" autoAdjust="0"/>
  </p:normalViewPr>
  <p:slideViewPr>
    <p:cSldViewPr>
      <p:cViewPr varScale="1">
        <p:scale>
          <a:sx n="47" d="100"/>
          <a:sy n="47" d="100"/>
        </p:scale>
        <p:origin x="-111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26F6-8CAF-43FF-816A-6A260C3C6268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C9EC0-1EBE-4C46-A0C6-E9310B7FB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Изготавливаем циферблат квадратной формы:</a:t>
            </a:r>
          </a:p>
          <a:p>
            <a:pPr eaLnBrk="1" hangingPunct="1"/>
            <a:r>
              <a:rPr lang="ru-RU" dirty="0" smtClean="0"/>
              <a:t>1 вариант – вычертить и вырезать заготовку циферблата требуемой величины.</a:t>
            </a:r>
          </a:p>
          <a:p>
            <a:pPr eaLnBrk="1" hangingPunct="1"/>
            <a:r>
              <a:rPr lang="ru-RU" dirty="0" smtClean="0"/>
              <a:t>2 вариант – используя уже имеющийся шаблон получить заготовку необходимой величины.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9EC0-1EBE-4C46-A0C6-E9310B7FB6A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Намечаем промежуточные  квадраты для чисел.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9EC0-1EBE-4C46-A0C6-E9310B7FB6A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Продолжаем деление по вертикали и горизонтали.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9EC0-1EBE-4C46-A0C6-E9310B7FB6A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Рисуем на циферблате цифры (часы ). Намечаем центр циферблата и прокалываем отверстие.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9EC0-1EBE-4C46-A0C6-E9310B7FB6A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Изготавливаем стрелки часов, вырезаем.Прокалываем отверстия.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9EC0-1EBE-4C46-A0C6-E9310B7FB6A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Закрепляем стрелки часов на циферблате при помощи проволоки ( улиткой ) или кнопкой .</a:t>
            </a:r>
          </a:p>
          <a:p>
            <a:pPr eaLnBrk="1" hangingPunct="1"/>
            <a:r>
              <a:rPr lang="ru-RU" dirty="0" smtClean="0"/>
              <a:t>Если остается время , проводим творческую работу по оформлению циферблата.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9EC0-1EBE-4C46-A0C6-E9310B7FB6A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p=3&amp;text=%D0%B4%D0%B5%D1%82%D1%81%D0%BA%D0%B8%D0%B5%20%D0%BA%D0%B2%D0%B0%D0%B4%D1%80%D0%B0%D1%82%D0%BD%D1%8B%D0%B5%20%D1%87%D0%B0%D1%81%D1%8B&amp;fp=3&amp;pos=117&amp;uinfo=ww-1007-wh-468-fw-782-fh-448-pd-1.25&amp;rpt=simage&amp;img_url=http://www.mirclock.ru/img_catalog/3-16-72man10_t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801621\Desktop\&#1096;&#1082;&#1086;&#1083;&#1100;&#1085;&#1099;&#1077;%20&#1076;&#1086;&#1082;&#1091;&#1084;&#1077;&#1085;&#1090;&#1099;\&#1082;&#1091;&#1088;&#1089;&#1099;-&#1087;&#1088;&#1077;&#1079;&#1077;&#1085;&#1090;&#1072;&#1096;&#1082;&#1080;2014%20&#1075;&#1086;&#1076;\&#1041;&#1086;&#1081;&#1094;&#1086;&#1074;&#1072;%20&#1045;.&#1042;\02%5b1%5d.mp3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1%83%D0%B4%D0%B8%D0%B2%D0%BB%D1%91%D0%BD%D0%BD%D1%8B%D0%B9%20%D1%80%D0%B5%D0%B1%D1%91%D0%BD%D0%BE%D0%BA&amp;fp=1&amp;pos=33&amp;uinfo=ww-1007-wh-468-fw-782-fh-448-pd-1.25&amp;rpt=simage&amp;img_url=http://platform.ak.fbcdn.net/www/app_full_proxy.php?app=45439413586&amp;v=1&amp;size=z&amp;cksum=7f324daf73dc10e4594d4444d6396d4f&amp;src=http://upload.konozalsamaa.com/do.php?img=1573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nword.net/" TargetMode="External"/><Relationship Id="rId2" Type="http://schemas.openxmlformats.org/officeDocument/2006/relationships/hyperlink" Target="http://images.yandex.ru/yandsearch?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-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4%D1%80%D0%B5%D0%B2%D0%BD%D0%B8%D0%B5%20%D1%87%D0%B0%D1%81%D1%8B%20%D0%B2%D0%B8%D0%BA%D0%B8%D0%BF%D0%B5%D0%B4%D0%B8%D1%8F&amp;fp=0&amp;pos=19&amp;uinfo=ww-1007-wh-468-fw-782-fh-448-pd-1.25&amp;rpt=simage&amp;img_url=http://upload.wikimedia.org/wikipedia/commons/thumb/7/7b/Clepsydra-Diagram-Fancy.jpeg/180px-Clepsydra-Diagram-Fancy.jpe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5202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ЧАСОВ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КВАДРАТНЫМ ЦИФЕРБЛАТОМ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КЛАСС)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645024"/>
            <a:ext cx="7344816" cy="115212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 algn="ctr"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200" b="1" dirty="0" smtClean="0"/>
          </a:p>
          <a:p>
            <a:pPr algn="ctr"/>
            <a:endParaRPr lang="ru-RU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99618" y="4365104"/>
            <a:ext cx="8044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19575" indent="0">
              <a:buNone/>
            </a:pPr>
            <a:endParaRPr lang="ru-RU" b="1" dirty="0" smtClean="0"/>
          </a:p>
          <a:p>
            <a:pPr marL="4219575" indent="0">
              <a:buNone/>
            </a:pPr>
            <a:endParaRPr lang="ru-RU" b="1" dirty="0" smtClean="0"/>
          </a:p>
          <a:p>
            <a:pPr marL="4219575" indent="0">
              <a:buNone/>
            </a:pPr>
            <a:endParaRPr lang="ru-RU" b="1" dirty="0" smtClean="0"/>
          </a:p>
          <a:p>
            <a:pPr marL="4219575" indent="0">
              <a:buNone/>
            </a:pPr>
            <a:r>
              <a:rPr lang="ru-RU" b="1" dirty="0" smtClean="0"/>
              <a:t>Выполнила</a:t>
            </a:r>
            <a:r>
              <a:rPr lang="ru-RU" b="1" dirty="0" smtClean="0"/>
              <a:t>: </a:t>
            </a:r>
            <a:r>
              <a:rPr lang="ru-RU" b="1" dirty="0" err="1" smtClean="0"/>
              <a:t>Бойцова</a:t>
            </a:r>
            <a:r>
              <a:rPr lang="ru-RU" b="1" dirty="0" smtClean="0"/>
              <a:t> Е.В. учитель технологии ГБОУ СОШ № 188 </a:t>
            </a:r>
          </a:p>
          <a:p>
            <a:pPr marL="4219575" indent="0">
              <a:buNone/>
            </a:pPr>
            <a:r>
              <a:rPr lang="ru-RU" b="1" dirty="0" smtClean="0"/>
              <a:t>с углублённым изучением предметов МХК </a:t>
            </a:r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680000" cy="6234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80112" y="2924944"/>
            <a:ext cx="3106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ПЕСОЧНЫЕ </a:t>
            </a:r>
          </a:p>
          <a:p>
            <a:pPr algn="ctr"/>
            <a:r>
              <a:rPr lang="ru-RU" sz="3600" b="1" dirty="0" smtClean="0"/>
              <a:t>ЧАСЫ</a:t>
            </a:r>
            <a:endParaRPr lang="ru-RU" sz="3600" b="1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588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0072" y="1484784"/>
            <a:ext cx="37516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ОГНЕННЫЕ</a:t>
            </a:r>
          </a:p>
          <a:p>
            <a:pPr algn="ctr"/>
            <a:r>
              <a:rPr lang="ru-RU" sz="3600" b="1" dirty="0" smtClean="0"/>
              <a:t> ЧАСЫ – </a:t>
            </a:r>
          </a:p>
          <a:p>
            <a:pPr algn="ctr"/>
            <a:r>
              <a:rPr lang="ru-RU" sz="3600" b="1" dirty="0" smtClean="0"/>
              <a:t>МАСЛЯНАЯ</a:t>
            </a:r>
          </a:p>
          <a:p>
            <a:pPr algn="ctr"/>
            <a:r>
              <a:rPr lang="ru-RU" sz="3600" b="1" dirty="0" smtClean="0"/>
              <a:t> ЛАМПА </a:t>
            </a:r>
          </a:p>
          <a:p>
            <a:pPr algn="ctr"/>
            <a:r>
              <a:rPr lang="ru-RU" sz="3600" b="1" dirty="0" smtClean="0"/>
              <a:t>И СВЕЧА </a:t>
            </a:r>
          </a:p>
          <a:p>
            <a:pPr algn="ctr"/>
            <a:r>
              <a:rPr lang="ru-RU" sz="3600" b="1" dirty="0" smtClean="0"/>
              <a:t>С ДЕЛЕНИЯМИ</a:t>
            </a:r>
            <a:endParaRPr lang="ru-RU" sz="3600" dirty="0"/>
          </a:p>
        </p:txBody>
      </p:sp>
      <p:pic>
        <p:nvPicPr>
          <p:cNvPr id="23554" name="Picture 2" descr="[ uploaded image 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88640"/>
            <a:ext cx="4680000" cy="6322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588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680000" cy="6148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8064" y="1196752"/>
            <a:ext cx="381732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ТАБЕЛЬНЫЕ </a:t>
            </a:r>
          </a:p>
          <a:p>
            <a:pPr algn="ctr"/>
            <a:r>
              <a:rPr lang="ru-RU" sz="3600" b="1" dirty="0" smtClean="0"/>
              <a:t>ЧАСЫ </a:t>
            </a:r>
          </a:p>
          <a:p>
            <a:pPr algn="ctr"/>
            <a:r>
              <a:rPr lang="ru-RU" sz="3600" b="1" dirty="0" smtClean="0"/>
              <a:t>ДЛЯ</a:t>
            </a:r>
          </a:p>
          <a:p>
            <a:pPr algn="ctr"/>
            <a:r>
              <a:rPr lang="ru-RU" sz="3600" b="1" dirty="0" smtClean="0"/>
              <a:t> РЕГИСТРАЦИИ</a:t>
            </a:r>
          </a:p>
          <a:p>
            <a:pPr algn="ctr"/>
            <a:r>
              <a:rPr lang="ru-RU" sz="3600" b="1" dirty="0" smtClean="0"/>
              <a:t>ВРЕМЕНИ </a:t>
            </a:r>
          </a:p>
          <a:p>
            <a:pPr algn="ctr"/>
            <a:r>
              <a:rPr lang="ru-RU" sz="3600" b="1" dirty="0" smtClean="0"/>
              <a:t>ПРИХОДА</a:t>
            </a:r>
          </a:p>
          <a:p>
            <a:pPr algn="ctr"/>
            <a:r>
              <a:rPr lang="ru-RU" sz="3600" b="1" dirty="0" smtClean="0"/>
              <a:t>НА РАБОТУ</a:t>
            </a:r>
          </a:p>
          <a:p>
            <a:pPr algn="ctr"/>
            <a:r>
              <a:rPr lang="ru-RU" sz="3600" b="1" dirty="0" smtClean="0"/>
              <a:t> СЛУЖА -</a:t>
            </a:r>
          </a:p>
          <a:p>
            <a:pPr algn="ctr"/>
            <a:r>
              <a:rPr lang="ru-RU" sz="3600" b="1" dirty="0" smtClean="0"/>
              <a:t>ЩИХ</a:t>
            </a:r>
            <a:endParaRPr lang="ru-RU" sz="3600" b="1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588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Без имени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80000" cy="6322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4048" y="1268760"/>
            <a:ext cx="43319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ЧАСЫ С </a:t>
            </a:r>
          </a:p>
          <a:p>
            <a:pPr algn="ctr"/>
            <a:r>
              <a:rPr lang="ru-RU" sz="3600" b="1" dirty="0" smtClean="0"/>
              <a:t>НЕСЕССЕРОМ</a:t>
            </a:r>
          </a:p>
          <a:p>
            <a:pPr algn="ctr"/>
            <a:r>
              <a:rPr lang="ru-RU" sz="3600" b="1" dirty="0" smtClean="0"/>
              <a:t>И</a:t>
            </a:r>
          </a:p>
          <a:p>
            <a:pPr algn="ctr"/>
            <a:r>
              <a:rPr lang="ru-RU" sz="3600" b="1" dirty="0" smtClean="0"/>
              <a:t>МУЗЫКАЛЬНЫМ </a:t>
            </a:r>
          </a:p>
          <a:p>
            <a:pPr algn="ctr"/>
            <a:r>
              <a:rPr lang="ru-RU" sz="3600" b="1" dirty="0" smtClean="0"/>
              <a:t>МЕХАНИЗМОМ </a:t>
            </a:r>
          </a:p>
          <a:p>
            <a:pPr algn="ctr"/>
            <a:r>
              <a:rPr lang="ru-RU" sz="3600" b="1" dirty="0" smtClean="0"/>
              <a:t>(АНГЛИЙСКОГО </a:t>
            </a:r>
          </a:p>
          <a:p>
            <a:pPr algn="ctr"/>
            <a:r>
              <a:rPr lang="ru-RU" sz="3600" b="1" dirty="0" smtClean="0"/>
              <a:t>МАСТЕРА </a:t>
            </a:r>
          </a:p>
          <a:p>
            <a:pPr algn="ctr"/>
            <a:r>
              <a:rPr lang="ru-RU" sz="3600" b="1" dirty="0" smtClean="0"/>
              <a:t>Д. КОКСА )</a:t>
            </a:r>
          </a:p>
          <a:p>
            <a:pPr algn="ctr"/>
            <a:endParaRPr lang="ru-RU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588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680000" cy="6064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47063" y="2204864"/>
            <a:ext cx="37969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АТОМНЫЕ </a:t>
            </a:r>
          </a:p>
          <a:p>
            <a:pPr algn="ctr"/>
            <a:r>
              <a:rPr lang="ru-RU" sz="3600" b="1" dirty="0" smtClean="0"/>
              <a:t>ЧАСЫ </a:t>
            </a:r>
          </a:p>
          <a:p>
            <a:pPr algn="ctr"/>
            <a:r>
              <a:rPr lang="ru-RU" sz="3600" b="1" dirty="0" smtClean="0"/>
              <a:t>ВОДОРОДНОГО</a:t>
            </a:r>
          </a:p>
          <a:p>
            <a:pPr algn="ctr"/>
            <a:r>
              <a:rPr lang="ru-RU" sz="3600" b="1" dirty="0" smtClean="0"/>
              <a:t>МАЗЕРА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680000" cy="6148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32040" y="1268760"/>
            <a:ext cx="4345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АСТРОНОМИЧЕСКИЕ</a:t>
            </a:r>
          </a:p>
          <a:p>
            <a:pPr algn="ctr"/>
            <a:r>
              <a:rPr lang="ru-RU" sz="2800" b="1" dirty="0" smtClean="0"/>
              <a:t>ЧАСЫ  ШОРТА</a:t>
            </a:r>
          </a:p>
          <a:p>
            <a:pPr algn="ctr"/>
            <a:r>
              <a:rPr lang="ru-RU" sz="2800" b="1" dirty="0" smtClean="0"/>
              <a:t> ( СЛЕВА )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077072"/>
            <a:ext cx="438812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АСТРОНОМИЧЕСКИЕ</a:t>
            </a:r>
          </a:p>
          <a:p>
            <a:pPr algn="ctr"/>
            <a:r>
              <a:rPr lang="ru-RU" sz="2800" b="1" dirty="0" smtClean="0"/>
              <a:t>ЧАСЫ  ФЕДЧЕНКО</a:t>
            </a:r>
          </a:p>
          <a:p>
            <a:pPr algn="ctr"/>
            <a:r>
              <a:rPr lang="ru-RU" sz="2800" b="1" dirty="0" smtClean="0"/>
              <a:t> АЧФ-3</a:t>
            </a:r>
          </a:p>
          <a:p>
            <a:pPr algn="ctr"/>
            <a:r>
              <a:rPr lang="ru-RU" sz="2800" b="1" dirty="0" smtClean="0"/>
              <a:t>( СПРАВА )</a:t>
            </a:r>
          </a:p>
          <a:p>
            <a:endParaRPr lang="ru-RU" dirty="0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588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7"/>
            <a:ext cx="4392487" cy="61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34038" y="2204864"/>
            <a:ext cx="43099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НАРУЧНЫЕ </a:t>
            </a:r>
          </a:p>
          <a:p>
            <a:pPr algn="ctr"/>
            <a:r>
              <a:rPr lang="ru-RU" sz="3600" b="1" dirty="0" smtClean="0"/>
              <a:t>ЧАСЫ </a:t>
            </a:r>
          </a:p>
          <a:p>
            <a:pPr algn="ctr"/>
            <a:r>
              <a:rPr lang="ru-RU" sz="3600" b="1" dirty="0" smtClean="0"/>
              <a:t>СОВЕТСКИХ </a:t>
            </a:r>
          </a:p>
          <a:p>
            <a:pPr algn="ctr"/>
            <a:r>
              <a:rPr lang="ru-RU" sz="3600" b="1" dirty="0" smtClean="0"/>
              <a:t>КОСМОНАВТОВ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588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9"/>
            <a:ext cx="4680000" cy="6148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2968" y="1340768"/>
            <a:ext cx="40010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ЧАСЫ НА </a:t>
            </a:r>
          </a:p>
          <a:p>
            <a:pPr algn="ctr"/>
            <a:r>
              <a:rPr lang="ru-RU" sz="3600" b="1" dirty="0" smtClean="0"/>
              <a:t>СТЕНЕ </a:t>
            </a:r>
          </a:p>
          <a:p>
            <a:pPr algn="ctr"/>
            <a:r>
              <a:rPr lang="ru-RU" sz="3600" b="1" dirty="0" smtClean="0"/>
              <a:t>СТАРОЙ </a:t>
            </a:r>
          </a:p>
          <a:p>
            <a:pPr algn="ctr"/>
            <a:r>
              <a:rPr lang="ru-RU" sz="3600" b="1" dirty="0" smtClean="0"/>
              <a:t>ОБСЕРВАТОРИИ</a:t>
            </a:r>
          </a:p>
          <a:p>
            <a:pPr algn="ctr"/>
            <a:r>
              <a:rPr lang="ru-RU" sz="3600" b="1" dirty="0" smtClean="0"/>
              <a:t>В ГРИНВИЧЕ </a:t>
            </a:r>
          </a:p>
          <a:p>
            <a:pPr algn="ctr"/>
            <a:r>
              <a:rPr lang="ru-RU" sz="3600" b="1" dirty="0" smtClean="0"/>
              <a:t>(АНГЛИЯ) </a:t>
            </a:r>
          </a:p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588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88924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 уроке мы с вами создадим модель часов, с квадратным циферблатом. Часы в дальнейшем </a:t>
            </a:r>
          </a:p>
          <a:p>
            <a:r>
              <a:rPr lang="ru-RU" sz="4000" b="1" dirty="0" smtClean="0"/>
              <a:t>пригодятся вам на</a:t>
            </a:r>
          </a:p>
          <a:p>
            <a:r>
              <a:rPr lang="ru-RU" sz="4000" b="1" dirty="0" smtClean="0"/>
              <a:t>уроке математики, </a:t>
            </a:r>
          </a:p>
          <a:p>
            <a:r>
              <a:rPr lang="ru-RU" sz="4000" b="1" dirty="0" smtClean="0"/>
              <a:t>для изучения </a:t>
            </a:r>
          </a:p>
          <a:p>
            <a:r>
              <a:rPr lang="ru-RU" sz="4000" b="1" dirty="0" smtClean="0"/>
              <a:t>времени.</a:t>
            </a:r>
          </a:p>
          <a:p>
            <a:r>
              <a:rPr lang="ru-RU" sz="4000" b="1" dirty="0" smtClean="0"/>
              <a:t> </a:t>
            </a:r>
          </a:p>
          <a:p>
            <a:r>
              <a:rPr lang="ru-RU" sz="3000" b="1" dirty="0" smtClean="0"/>
              <a:t> </a:t>
            </a:r>
            <a:endParaRPr lang="ru-RU" sz="3000" b="1" dirty="0"/>
          </a:p>
        </p:txBody>
      </p:sp>
      <p:pic>
        <p:nvPicPr>
          <p:cNvPr id="5" name="Picture 8" descr="http://www.artsalonspb.ru/img/catalog/P312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888432" cy="407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91680" y="332656"/>
            <a:ext cx="5171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НА УРОК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5760640" cy="57606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691680" y="0"/>
            <a:ext cx="0" cy="548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452320" y="0"/>
            <a:ext cx="0" cy="476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80312" y="548680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452320" y="6309320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691680" y="260648"/>
            <a:ext cx="576064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79912" y="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 см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812360" y="306896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 см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7740352" y="548680"/>
            <a:ext cx="0" cy="57606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СОДЕРЖАНИЕ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3275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УРОК</a:t>
            </a:r>
          </a:p>
          <a:p>
            <a:pPr marL="803275" indent="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часы вы знаете?</a:t>
            </a:r>
          </a:p>
          <a:p>
            <a:pPr marL="803275" indent="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часов.</a:t>
            </a:r>
          </a:p>
          <a:p>
            <a:pPr marL="803275" indent="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3275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УРОК</a:t>
            </a:r>
          </a:p>
          <a:p>
            <a:pPr marL="803275" indent="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Схемы изготовления часов.</a:t>
            </a:r>
          </a:p>
          <a:p>
            <a:pPr marL="803275" indent="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Викторина.</a:t>
            </a:r>
          </a:p>
          <a:p>
            <a:pPr marL="803275" indent="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Стихотворение. </a:t>
            </a:r>
          </a:p>
          <a:p>
            <a:pPr marL="803275" indent="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Информационные источники.</a:t>
            </a:r>
          </a:p>
        </p:txBody>
      </p:sp>
      <p:sp>
        <p:nvSpPr>
          <p:cNvPr id="13" name="Управляющая кнопка: далее 12">
            <a:hlinkClick r:id="rId2" action="ppaction://hlinksldjump" highlightClick="1"/>
          </p:cNvPr>
          <p:cNvSpPr/>
          <p:nvPr/>
        </p:nvSpPr>
        <p:spPr>
          <a:xfrm>
            <a:off x="6372200" y="4293096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3" action="ppaction://hlinksldjump" highlightClick="1"/>
          </p:cNvPr>
          <p:cNvSpPr/>
          <p:nvPr/>
        </p:nvSpPr>
        <p:spPr>
          <a:xfrm>
            <a:off x="3635896" y="4797152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4" action="ppaction://hlinksldjump" highlightClick="1"/>
          </p:cNvPr>
          <p:cNvSpPr/>
          <p:nvPr/>
        </p:nvSpPr>
        <p:spPr>
          <a:xfrm>
            <a:off x="4283968" y="5373216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91680" y="476672"/>
            <a:ext cx="5760640" cy="59046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91680" y="1700808"/>
            <a:ext cx="56886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91680" y="5157192"/>
            <a:ext cx="57606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131840" y="476672"/>
            <a:ext cx="0" cy="59046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12160" y="476672"/>
            <a:ext cx="0" cy="59046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452320" y="47667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452320" y="1700808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131840" y="260648"/>
            <a:ext cx="28803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740352" y="476672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131840" y="0"/>
            <a:ext cx="0" cy="476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012160" y="0"/>
            <a:ext cx="0" cy="476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5976" y="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 см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956376" y="90872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см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7452320" y="0"/>
            <a:ext cx="0" cy="476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012160" y="260648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16216" y="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см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76672"/>
            <a:ext cx="5760640" cy="59046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1680" y="1700808"/>
            <a:ext cx="56886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91680" y="5157192"/>
            <a:ext cx="57606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31840" y="476672"/>
            <a:ext cx="0" cy="59046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12160" y="476672"/>
            <a:ext cx="0" cy="59046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452320" y="2852936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452320" y="1700808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691680" y="2852936"/>
            <a:ext cx="14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12160" y="2852936"/>
            <a:ext cx="14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691680" y="4005064"/>
            <a:ext cx="14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12160" y="4005064"/>
            <a:ext cx="14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131840" y="1700808"/>
            <a:ext cx="2880320" cy="34563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131840" y="1700808"/>
            <a:ext cx="2880320" cy="34563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52320" y="4005064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452320" y="515719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452320" y="6381328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452320" y="47667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7740352" y="476672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7740352" y="1700808"/>
            <a:ext cx="0" cy="11521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7740352" y="2852936"/>
            <a:ext cx="0" cy="11521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740352" y="4005064"/>
            <a:ext cx="0" cy="11521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7740352" y="5157192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00392" y="1124744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см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172400" y="2348880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см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172400" y="378904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4см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244408" y="479715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см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172400" y="587727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см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91680" y="548680"/>
            <a:ext cx="5760640" cy="576071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80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763688" y="1844824"/>
            <a:ext cx="5739060" cy="79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691680" y="5157192"/>
            <a:ext cx="574541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012160" y="548680"/>
            <a:ext cx="0" cy="576287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31840" y="548680"/>
            <a:ext cx="0" cy="583272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732588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451725" y="6308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732588" y="908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6012159" y="2996952"/>
            <a:ext cx="144043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012160" y="4005064"/>
            <a:ext cx="142614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1691680" y="2996952"/>
            <a:ext cx="14398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1691680" y="4005064"/>
            <a:ext cx="14398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283968" y="908720"/>
            <a:ext cx="1079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516216" y="764704"/>
            <a:ext cx="6111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516216" y="1988840"/>
            <a:ext cx="3603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516216" y="3068960"/>
            <a:ext cx="720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444208" y="4149080"/>
            <a:ext cx="7921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444208" y="5301208"/>
            <a:ext cx="7921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355976" y="5373216"/>
            <a:ext cx="7921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195736" y="5301208"/>
            <a:ext cx="49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195736" y="4221088"/>
            <a:ext cx="49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195736" y="3140968"/>
            <a:ext cx="49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051720" y="2060848"/>
            <a:ext cx="1130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051720" y="908720"/>
            <a:ext cx="1130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11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31840" y="1844824"/>
            <a:ext cx="2880320" cy="33123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131840" y="1844824"/>
            <a:ext cx="2880320" cy="33123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71550" y="1268413"/>
            <a:ext cx="6408762" cy="144050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FF0066"/>
              </a:solidFill>
            </a:endParaRPr>
          </a:p>
        </p:txBody>
      </p:sp>
      <p:sp>
        <p:nvSpPr>
          <p:cNvPr id="5" name="Rectangle 0"/>
          <p:cNvSpPr>
            <a:spLocks noChangeArrowheads="1"/>
          </p:cNvSpPr>
          <p:nvPr/>
        </p:nvSpPr>
        <p:spPr bwMode="auto">
          <a:xfrm>
            <a:off x="971600" y="4077072"/>
            <a:ext cx="5040560" cy="144016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971600" y="4077072"/>
            <a:ext cx="5040560" cy="144016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V="1">
            <a:off x="971600" y="4077072"/>
            <a:ext cx="5040933" cy="144016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971600" y="1268760"/>
            <a:ext cx="6408713" cy="144016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971600" y="1268760"/>
            <a:ext cx="6408712" cy="144016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7380312" y="5085184"/>
            <a:ext cx="1439863" cy="1274762"/>
          </a:xfrm>
          <a:custGeom>
            <a:avLst/>
            <a:gdLst>
              <a:gd name="T0" fmla="*/ 47990900 w 21600"/>
              <a:gd name="T1" fmla="*/ 0 h 21600"/>
              <a:gd name="T2" fmla="*/ 14055128 w 21600"/>
              <a:gd name="T3" fmla="*/ 11016658 h 21600"/>
              <a:gd name="T4" fmla="*/ 0 w 21600"/>
              <a:gd name="T5" fmla="*/ 37616162 h 21600"/>
              <a:gd name="T6" fmla="*/ 14055128 w 21600"/>
              <a:gd name="T7" fmla="*/ 64215670 h 21600"/>
              <a:gd name="T8" fmla="*/ 47990900 w 21600"/>
              <a:gd name="T9" fmla="*/ 75232324 h 21600"/>
              <a:gd name="T10" fmla="*/ 81926609 w 21600"/>
              <a:gd name="T11" fmla="*/ 64215670 h 21600"/>
              <a:gd name="T12" fmla="*/ 95981733 w 21600"/>
              <a:gd name="T13" fmla="*/ 37616162 h 21600"/>
              <a:gd name="T14" fmla="*/ 81926609 w 21600"/>
              <a:gd name="T15" fmla="*/ 110166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79475" y="207963"/>
            <a:ext cx="34465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 dirty="0"/>
              <a:t>Большая стрелка</a:t>
            </a: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971600" y="2564904"/>
            <a:ext cx="38773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 u="sng" dirty="0" smtClean="0"/>
          </a:p>
          <a:p>
            <a:r>
              <a:rPr lang="ru-RU" sz="3200" b="1" u="sng" dirty="0" smtClean="0"/>
              <a:t>Маленькая </a:t>
            </a:r>
            <a:r>
              <a:rPr lang="ru-RU" sz="3200" b="1" u="sng" dirty="0"/>
              <a:t>стрелка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3347864" y="5805264"/>
            <a:ext cx="4019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sng" dirty="0"/>
              <a:t>Улитка (проволока )</a:t>
            </a:r>
          </a:p>
        </p:txBody>
      </p:sp>
      <p:sp>
        <p:nvSpPr>
          <p:cNvPr id="14" name="AutoShape 37"/>
          <p:cNvSpPr>
            <a:spLocks noChangeArrowheads="1"/>
          </p:cNvSpPr>
          <p:nvPr/>
        </p:nvSpPr>
        <p:spPr bwMode="auto">
          <a:xfrm rot="5400000">
            <a:off x="1872035" y="368325"/>
            <a:ext cx="1440160" cy="3241030"/>
          </a:xfrm>
          <a:prstGeom prst="triangle">
            <a:avLst>
              <a:gd name="adj" fmla="val 488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 rot="5400000">
            <a:off x="1511511" y="3537161"/>
            <a:ext cx="1440161" cy="2519983"/>
          </a:xfrm>
          <a:prstGeom prst="triangle">
            <a:avLst>
              <a:gd name="adj" fmla="val 487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0"/>
          <p:cNvSpPr>
            <a:spLocks noChangeShapeType="1"/>
          </p:cNvSpPr>
          <p:nvPr/>
        </p:nvSpPr>
        <p:spPr bwMode="auto">
          <a:xfrm flipH="1">
            <a:off x="611188" y="12684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611560" y="270892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flipV="1">
            <a:off x="971550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7380312" y="90872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611560" y="4077072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611560" y="5517232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 rot="16200000">
            <a:off x="158101" y="1598583"/>
            <a:ext cx="9220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2.5  см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 rot="16200000">
            <a:off x="223247" y="4632358"/>
            <a:ext cx="857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2.5 см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958975" y="690563"/>
            <a:ext cx="986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10.5 см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123728" y="3501008"/>
            <a:ext cx="665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6 см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71600" y="1052736"/>
            <a:ext cx="6408712" cy="7200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27584" y="1268760"/>
            <a:ext cx="0" cy="14401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27584" y="4077072"/>
            <a:ext cx="0" cy="14401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5" idx="2"/>
          </p:cNvCxnSpPr>
          <p:nvPr/>
        </p:nvCxnSpPr>
        <p:spPr>
          <a:xfrm flipV="1">
            <a:off x="971600" y="371703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7" idx="1"/>
          </p:cNvCxnSpPr>
          <p:nvPr/>
        </p:nvCxnSpPr>
        <p:spPr>
          <a:xfrm flipH="1" flipV="1">
            <a:off x="6012160" y="3717032"/>
            <a:ext cx="373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971600" y="3861048"/>
            <a:ext cx="504056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91680" y="548680"/>
            <a:ext cx="5760640" cy="576071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80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63688" y="1844824"/>
            <a:ext cx="5739060" cy="79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691680" y="5157192"/>
            <a:ext cx="574541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012160" y="548680"/>
            <a:ext cx="0" cy="576287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131840" y="548680"/>
            <a:ext cx="0" cy="583272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732588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7451725" y="6308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732588" y="908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012159" y="2996952"/>
            <a:ext cx="144043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012160" y="4005064"/>
            <a:ext cx="142614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1691680" y="2996952"/>
            <a:ext cx="14398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1691680" y="4005064"/>
            <a:ext cx="14398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139952" y="2060848"/>
            <a:ext cx="719138" cy="12747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5400000">
            <a:off x="4968329" y="3536727"/>
            <a:ext cx="720725" cy="6492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067944" y="3356992"/>
            <a:ext cx="914400" cy="914400"/>
          </a:xfrm>
          <a:custGeom>
            <a:avLst/>
            <a:gdLst>
              <a:gd name="T0" fmla="*/ 19354798 w 21600"/>
              <a:gd name="T1" fmla="*/ 0 h 21600"/>
              <a:gd name="T2" fmla="*/ 5668434 w 21600"/>
              <a:gd name="T3" fmla="*/ 5668434 h 21600"/>
              <a:gd name="T4" fmla="*/ 0 w 21600"/>
              <a:gd name="T5" fmla="*/ 19354798 h 21600"/>
              <a:gd name="T6" fmla="*/ 5668434 w 21600"/>
              <a:gd name="T7" fmla="*/ 33041165 h 21600"/>
              <a:gd name="T8" fmla="*/ 19354798 w 21600"/>
              <a:gd name="T9" fmla="*/ 38709597 h 21600"/>
              <a:gd name="T10" fmla="*/ 33041165 w 21600"/>
              <a:gd name="T11" fmla="*/ 33041165 h 21600"/>
              <a:gd name="T12" fmla="*/ 38709597 w 21600"/>
              <a:gd name="T13" fmla="*/ 19354798 h 21600"/>
              <a:gd name="T14" fmla="*/ 33041165 w 21600"/>
              <a:gd name="T15" fmla="*/ 56684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388" y="10800"/>
                </a:moveTo>
                <a:cubicBezTo>
                  <a:pt x="4388" y="14341"/>
                  <a:pt x="7259" y="17212"/>
                  <a:pt x="10800" y="17212"/>
                </a:cubicBezTo>
                <a:cubicBezTo>
                  <a:pt x="14341" y="17212"/>
                  <a:pt x="17212" y="14341"/>
                  <a:pt x="17212" y="10800"/>
                </a:cubicBezTo>
                <a:cubicBezTo>
                  <a:pt x="17212" y="7259"/>
                  <a:pt x="14341" y="4388"/>
                  <a:pt x="10800" y="4388"/>
                </a:cubicBezTo>
                <a:cubicBezTo>
                  <a:pt x="7259" y="4388"/>
                  <a:pt x="4388" y="7259"/>
                  <a:pt x="4388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283968" y="908720"/>
            <a:ext cx="1079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516216" y="764704"/>
            <a:ext cx="6111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516216" y="1988840"/>
            <a:ext cx="3603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516216" y="3068960"/>
            <a:ext cx="720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444208" y="4149080"/>
            <a:ext cx="7921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444208" y="5301208"/>
            <a:ext cx="7921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355976" y="5373216"/>
            <a:ext cx="7921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195736" y="5301208"/>
            <a:ext cx="49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195736" y="4221088"/>
            <a:ext cx="49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195736" y="3140968"/>
            <a:ext cx="49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051720" y="2060848"/>
            <a:ext cx="1130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051720" y="908720"/>
            <a:ext cx="1130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ВИКТОРИНА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Одно яйцо варится 3 минуты. Сколько минут будут вариться 2 яйца?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270892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3 минуты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35699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Если пять кошек ловят пять мышей за пять минут, то сколько времени нужно одной кошке, чтобы поймать одну мышку? 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602128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Ответ:5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ru-RU" sz="3200" dirty="0" smtClean="0"/>
              <a:t> </a:t>
            </a:r>
          </a:p>
          <a:p>
            <a:pPr marL="180975"/>
            <a:r>
              <a:rPr lang="ru-RU" sz="2800" dirty="0" smtClean="0"/>
              <a:t> Ходят кругом</a:t>
            </a:r>
            <a:br>
              <a:rPr lang="ru-RU" sz="2800" dirty="0" smtClean="0"/>
            </a:br>
            <a:r>
              <a:rPr lang="ru-RU" sz="2800" dirty="0" smtClean="0"/>
              <a:t> Друг за другом.</a:t>
            </a:r>
            <a:br>
              <a:rPr lang="ru-RU" sz="2800" dirty="0" smtClean="0"/>
            </a:br>
            <a:endParaRPr lang="ru-RU" sz="2800" dirty="0" smtClean="0"/>
          </a:p>
          <a:p>
            <a:pPr marL="268288"/>
            <a:r>
              <a:rPr lang="ru-RU" sz="2800" dirty="0" smtClean="0"/>
              <a:t>Живут на стенке,</a:t>
            </a:r>
            <a:br>
              <a:rPr lang="ru-RU" sz="2800" dirty="0" smtClean="0"/>
            </a:br>
            <a:r>
              <a:rPr lang="ru-RU" sz="2800" dirty="0" smtClean="0"/>
              <a:t>Подтянув коленки.</a:t>
            </a:r>
            <a:br>
              <a:rPr lang="ru-RU" sz="2800" dirty="0" smtClean="0"/>
            </a:br>
            <a:r>
              <a:rPr lang="ru-RU" sz="2800" dirty="0" smtClean="0"/>
              <a:t>Идут, стучат -</a:t>
            </a:r>
            <a:br>
              <a:rPr lang="ru-RU" sz="2800" dirty="0" smtClean="0"/>
            </a:br>
            <a:r>
              <a:rPr lang="ru-RU" sz="2800" dirty="0" smtClean="0"/>
              <a:t>Никогда не молчат.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1700808"/>
            <a:ext cx="349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стрелки часов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3645024"/>
            <a:ext cx="2014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Ответ: часы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930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Мы с ними не скучаем,</a:t>
            </a:r>
            <a:br>
              <a:rPr lang="ru-RU" sz="2800" dirty="0" smtClean="0"/>
            </a:br>
            <a:r>
              <a:rPr lang="ru-RU" sz="2800" dirty="0" smtClean="0"/>
              <a:t>Покажут всякий раз,</a:t>
            </a:r>
            <a:br>
              <a:rPr lang="ru-RU" sz="2800" dirty="0" smtClean="0"/>
            </a:br>
            <a:r>
              <a:rPr lang="ru-RU" sz="2800" dirty="0" smtClean="0"/>
              <a:t>Когда попить нам чаю,</a:t>
            </a:r>
            <a:br>
              <a:rPr lang="ru-RU" sz="2800" dirty="0" smtClean="0"/>
            </a:br>
            <a:r>
              <a:rPr lang="ru-RU" sz="2800" dirty="0" smtClean="0"/>
              <a:t>Не опоздав в свой класс.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5877272"/>
            <a:ext cx="2014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Ответ: часы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116632"/>
            <a:ext cx="2591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ПОСЛОВИЦЫ ПРО ЧАСЫ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60"/>
          </a:xfrm>
        </p:spPr>
        <p:txBody>
          <a:bodyPr/>
          <a:lstStyle/>
          <a:p>
            <a:pPr marL="0" indent="0">
              <a:buFont typeface="Wingdings" pitchFamily="2" charset="2"/>
              <a:buChar char="§"/>
            </a:pPr>
            <a:r>
              <a:rPr lang="ru-RU" sz="3200" dirty="0" smtClean="0"/>
              <a:t> Упустишь минуту, потеряешь час.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200" dirty="0" smtClean="0"/>
              <a:t> Знай часам - цену, минутам - вес, секундам - счёт.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200" dirty="0" smtClean="0"/>
              <a:t> Делу - время, потехе - час.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200" dirty="0" smtClean="0"/>
              <a:t> Потерянного времени не воротишь.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200" dirty="0" smtClean="0"/>
              <a:t> И петух свои часы знает.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200" dirty="0" smtClean="0"/>
              <a:t> Солнышко всходит, часов не спрашивает.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200" dirty="0" smtClean="0"/>
              <a:t> Время не на миг не остановишь.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ПОСЛОВИЦЫ ПРО МИНУТУ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9644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4000" dirty="0" smtClean="0">
                <a:cs typeface="Arial" pitchFamily="34" charset="0"/>
              </a:rPr>
              <a:t> </a:t>
            </a:r>
            <a:r>
              <a:rPr lang="ru-RU" sz="3200" dirty="0" smtClean="0">
                <a:cs typeface="Arial" pitchFamily="34" charset="0"/>
              </a:rPr>
              <a:t>Знай минутам цену, секундам - счёт.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Лучше тремя часами раньше, чем минутой позже.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Минута рабочего времени - не иголка: потеряешь - не найдёшь.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Минута час бережёт.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Потерял минуту - потеряешь час.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Шутка - минутка, а заряжает на час.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Срубить дерево - пять минут, вырастить его - сто лет.</a:t>
            </a:r>
            <a:endParaRPr lang="ru-RU" sz="32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РАСХОЖИЕ ВЫРАЖЕНИЯ СО СЛОВОМ «МИНУТА»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8204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Минутное дело.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Придёт с минуты на минуту (очень скоро, сейчас).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Зайти на минуту.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Помочь в трудную минуту.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Минута на размышление.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Сию минуту.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Ни минуты покоя.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В первую минуту.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Минутное замешательство.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dirty="0" smtClean="0">
                <a:cs typeface="Arial" pitchFamily="34" charset="0"/>
              </a:rPr>
              <a:t> Минуту внимания!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02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237312"/>
            <a:ext cx="244475" cy="244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4176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«ТИК-ТАК, ТИК- ТАК »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СТУЧАТ ЧАСЫ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/>
          </a:bodyPr>
          <a:lstStyle/>
          <a:p>
            <a:pPr marL="82550" indent="184150">
              <a:buNone/>
            </a:pPr>
            <a:endParaRPr lang="ru-RU" sz="3200" b="1" dirty="0" smtClean="0"/>
          </a:p>
          <a:p>
            <a:pPr marL="82550" indent="-1588">
              <a:buNone/>
            </a:pPr>
            <a:endParaRPr lang="ru-RU" sz="4000" b="1" dirty="0" smtClean="0"/>
          </a:p>
          <a:p>
            <a:pPr marL="82550" indent="-1588">
              <a:buNone/>
            </a:pPr>
            <a:r>
              <a:rPr lang="ru-RU" sz="4000" b="1" dirty="0" smtClean="0"/>
              <a:t> Расс</a:t>
            </a:r>
            <a:r>
              <a:rPr lang="ru-RU" sz="4000" dirty="0" smtClean="0"/>
              <a:t>кажите пожалуйста,</a:t>
            </a:r>
          </a:p>
          <a:p>
            <a:pPr marL="82550" indent="-1588">
              <a:buNone/>
            </a:pPr>
            <a:r>
              <a:rPr lang="ru-RU" sz="4000" dirty="0" smtClean="0"/>
              <a:t> какие виды часов вы</a:t>
            </a:r>
          </a:p>
          <a:p>
            <a:pPr marL="82550" indent="-1588">
              <a:buNone/>
            </a:pPr>
            <a:r>
              <a:rPr lang="ru-RU" sz="4000" dirty="0" smtClean="0"/>
              <a:t> знаете?</a:t>
            </a:r>
          </a:p>
          <a:p>
            <a:pPr marL="82550" indent="184150">
              <a:buNone/>
            </a:pPr>
            <a:endParaRPr lang="ru-RU" sz="3200" b="1" dirty="0" smtClean="0"/>
          </a:p>
          <a:p>
            <a:pPr marL="82550" indent="184150">
              <a:buNone/>
            </a:pPr>
            <a:r>
              <a:rPr lang="ru-RU" sz="3200" b="1" dirty="0" smtClean="0"/>
              <a:t> </a:t>
            </a:r>
            <a:endParaRPr lang="ru-RU" sz="3200" dirty="0" smtClean="0"/>
          </a:p>
          <a:p>
            <a:pPr marL="82550" indent="184150">
              <a:buNone/>
            </a:pPr>
            <a:endParaRPr lang="ru-RU" sz="3200" dirty="0" smtClean="0"/>
          </a:p>
        </p:txBody>
      </p:sp>
      <p:pic>
        <p:nvPicPr>
          <p:cNvPr id="29698" name="Picture 2" descr="http://tebasel.com/mag/wp-content/uploads/%D8%B9%D9%84%D8%A7%D8%AC-%D8%A7%D9%84%D9%82%D9%85%D9%8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852936"/>
            <a:ext cx="500404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645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645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645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645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Детская головоломка с час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034890" cy="64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http://www.scanword.net/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</p:spPr>
      </p:pic>
      <p:pic>
        <p:nvPicPr>
          <p:cNvPr id="2052" name="Picture 4" descr="http://www.scanword.net/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</p:spPr>
      </p:pic>
      <p:pic>
        <p:nvPicPr>
          <p:cNvPr id="2053" name="Picture 5" descr="http://www.scanword.net/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</p:spPr>
      </p:pic>
      <p:pic>
        <p:nvPicPr>
          <p:cNvPr id="2054" name="Picture 6" descr="http://www.scanword.net/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</p:spPr>
      </p:pic>
      <p:pic>
        <p:nvPicPr>
          <p:cNvPr id="2055" name="Picture 7" descr="http://www.scanword.net/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</p:spPr>
      </p:pic>
      <p:pic>
        <p:nvPicPr>
          <p:cNvPr id="2058" name="Picture 10" descr="http://www.scanword.net/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</p:spPr>
      </p:pic>
      <p:pic>
        <p:nvPicPr>
          <p:cNvPr id="2059" name="Picture 11" descr="http://www.scanword.net/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</p:spPr>
      </p:pic>
      <p:pic>
        <p:nvPicPr>
          <p:cNvPr id="2060" name="Picture 12" descr="http://www.scanword.net/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</p:spPr>
      </p:pic>
      <p:pic>
        <p:nvPicPr>
          <p:cNvPr id="2061" name="Picture 13" descr="http://www.scanword.net/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</p:spPr>
      </p:pic>
      <p:pic>
        <p:nvPicPr>
          <p:cNvPr id="2062" name="Picture 14" descr="http://www.scanword.net/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538911" y="2276872"/>
            <a:ext cx="36050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ГОЛОВОЛОМКА</a:t>
            </a:r>
          </a:p>
          <a:p>
            <a:pPr algn="ctr"/>
            <a:r>
              <a:rPr lang="ru-RU" sz="3200" b="1" dirty="0" smtClean="0"/>
              <a:t> С</a:t>
            </a:r>
          </a:p>
          <a:p>
            <a:pPr algn="ctr"/>
            <a:r>
              <a:rPr lang="ru-RU" sz="3200" b="1" dirty="0" smtClean="0"/>
              <a:t> ЦИФЕРБЛАТОМ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l"/>
            <a:r>
              <a:rPr lang="ru-RU" sz="4400" u="sng" dirty="0" smtClean="0">
                <a:solidFill>
                  <a:schemeClr val="tx1"/>
                </a:solidFill>
                <a:effectLst/>
                <a:latin typeface="+mn-lt"/>
              </a:rPr>
              <a:t>СУТКИ</a:t>
            </a:r>
            <a:endParaRPr lang="ru-RU" sz="440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805264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Сын спросил у мамы - утки: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 - Мама, кто такие сутки?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И куда они летят?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И вернутся ли назад?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ru-RU" sz="3200" b="1" dirty="0" smtClean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- От побудки до побудки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Пролетают - тают сутки,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Улетают в никуда,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Исчезают без следа…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ru-RU" sz="3200" b="1" dirty="0" smtClean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Так сказала мама - утка.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Сын спросил: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- А их малютки?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Много ли у них </a:t>
            </a:r>
            <a:r>
              <a:rPr lang="ru-RU" sz="3200" b="1" dirty="0" err="1" smtClean="0"/>
              <a:t>сутят</a:t>
            </a:r>
            <a:r>
              <a:rPr lang="ru-RU" sz="3200" b="1" dirty="0" smtClean="0"/>
              <a:t>?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Вместе ли они летят?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968552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b="1" dirty="0" smtClean="0"/>
              <a:t>       - Да, у суток есть малютки,</a:t>
            </a:r>
          </a:p>
          <a:p>
            <a:pPr>
              <a:buNone/>
            </a:pPr>
            <a:r>
              <a:rPr lang="ru-RU" sz="3100" b="1" dirty="0" smtClean="0"/>
              <a:t>       Называют их минутки.</a:t>
            </a:r>
          </a:p>
          <a:p>
            <a:pPr>
              <a:buNone/>
            </a:pPr>
            <a:r>
              <a:rPr lang="ru-RU" sz="3100" b="1" dirty="0" smtClean="0"/>
              <a:t>       Друг за дружкою подряд</a:t>
            </a:r>
          </a:p>
          <a:p>
            <a:pPr>
              <a:buNone/>
            </a:pPr>
            <a:r>
              <a:rPr lang="ru-RU" sz="3100" b="1" dirty="0" smtClean="0"/>
              <a:t>       День и ночь они летят. </a:t>
            </a:r>
          </a:p>
          <a:p>
            <a:pPr>
              <a:buNone/>
            </a:pPr>
            <a:r>
              <a:rPr lang="ru-RU" sz="3100" b="1" dirty="0" smtClean="0"/>
              <a:t>       Сын взволнован не на шутку:</a:t>
            </a:r>
          </a:p>
          <a:p>
            <a:pPr>
              <a:buNone/>
            </a:pPr>
            <a:r>
              <a:rPr lang="ru-RU" sz="3100" b="1" dirty="0" smtClean="0"/>
              <a:t>       - Мне хоть на одну минутку </a:t>
            </a:r>
          </a:p>
          <a:p>
            <a:pPr>
              <a:buNone/>
            </a:pPr>
            <a:r>
              <a:rPr lang="ru-RU" sz="3100" b="1" dirty="0" smtClean="0"/>
              <a:t>       Хоть глазочком бы взглянуть!</a:t>
            </a:r>
          </a:p>
          <a:p>
            <a:endParaRPr lang="ru-RU" sz="3100" b="1" dirty="0" smtClean="0"/>
          </a:p>
          <a:p>
            <a:pPr>
              <a:buNone/>
            </a:pPr>
            <a:r>
              <a:rPr lang="ru-RU" sz="3100" b="1" dirty="0" smtClean="0"/>
              <a:t>       - Что ж, внимательнее будь.</a:t>
            </a:r>
          </a:p>
          <a:p>
            <a:pPr>
              <a:buNone/>
            </a:pPr>
            <a:r>
              <a:rPr lang="ru-RU" sz="3100" b="1" dirty="0" smtClean="0"/>
              <a:t>       -Только что…</a:t>
            </a:r>
          </a:p>
          <a:p>
            <a:pPr>
              <a:buNone/>
            </a:pPr>
            <a:r>
              <a:rPr lang="ru-RU" sz="3100" b="1" dirty="0" smtClean="0"/>
              <a:t>       - Как? Неужели?</a:t>
            </a:r>
          </a:p>
          <a:p>
            <a:pPr>
              <a:buNone/>
            </a:pPr>
            <a:r>
              <a:rPr lang="ru-RU" sz="3100" b="1" dirty="0" smtClean="0"/>
              <a:t>       - Две минутки пролетели.</a:t>
            </a:r>
          </a:p>
          <a:p>
            <a:pPr marL="651510" indent="-514350">
              <a:buNone/>
            </a:pPr>
            <a:r>
              <a:rPr lang="ru-RU" sz="3100" b="1" dirty="0" smtClean="0"/>
              <a:t>       - Где? Когда?</a:t>
            </a:r>
          </a:p>
          <a:p>
            <a:pPr>
              <a:buNone/>
            </a:pPr>
            <a:r>
              <a:rPr lang="ru-RU" sz="3100" b="1" dirty="0" smtClean="0"/>
              <a:t>       - Да вот с тех пор.</a:t>
            </a:r>
          </a:p>
          <a:p>
            <a:pPr>
              <a:buNone/>
            </a:pPr>
            <a:r>
              <a:rPr lang="ru-RU" sz="3100" b="1" dirty="0" smtClean="0"/>
              <a:t>       - Как ведем мы разговор.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6165304"/>
            <a:ext cx="320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МАРИНА ВИШНЕВЕЦКАЯ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ИНФОРМАЦИОННЫЕ ИСТОЧНИКИ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853136"/>
          </a:xfrm>
        </p:spPr>
        <p:txBody>
          <a:bodyPr>
            <a:normAutofit fontScale="92500" lnSpcReduction="10000"/>
          </a:bodyPr>
          <a:lstStyle/>
          <a:p>
            <a:pPr marL="85725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Слайд №3: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happy-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giraffe.ru</a:t>
            </a:r>
          </a:p>
          <a:p>
            <a:pPr marL="85725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Слайд №4:фон часов-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diary.ru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Слайд №4,№18:детские рисунки часов-</a:t>
            </a:r>
          </a:p>
          <a:p>
            <a:pPr marL="85725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http://images.yandex.ru/yandsearch?text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Слайд № 27-29: пословицы про часы и минутки-</a:t>
            </a:r>
          </a:p>
          <a:p>
            <a:pPr marL="85725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http://detskiychas.ru/proverbs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Слайд №29:головоломка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www.scanword.net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0">
              <a:buNone/>
              <a:tabLst>
                <a:tab pos="8255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Слайд № 31:стихотворение-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http://a-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pesni.org/baby/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poesia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/vichneveckaja.htm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stat18.privet.ru/lr/0d1d24f785c47e5451b58983a6da09f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http://3259404.ru/image.php?image=/images/variant_buro_H-113924.jpg&amp;width=400&amp;height=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9" y="264686"/>
            <a:ext cx="2088232" cy="2012185"/>
          </a:xfrm>
          <a:prstGeom prst="rect">
            <a:avLst/>
          </a:prstGeom>
          <a:noFill/>
        </p:spPr>
      </p:pic>
      <p:pic>
        <p:nvPicPr>
          <p:cNvPr id="5" name="Picture 2" descr="http://www.spekulyant-ru.ru/child_goods/child_goods_other/foto/1407457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DAD74"/>
              </a:clrFrom>
              <a:clrTo>
                <a:srgbClr val="CDAD7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221088"/>
            <a:ext cx="1800200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img-fotki.yandex.ru/get/5411/85751897.3d/0_6d195_ecccbbc2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013176"/>
            <a:ext cx="1458757" cy="1474939"/>
          </a:xfrm>
          <a:prstGeom prst="rect">
            <a:avLst/>
          </a:prstGeom>
          <a:noFill/>
        </p:spPr>
      </p:pic>
      <p:pic>
        <p:nvPicPr>
          <p:cNvPr id="7" name="Picture 4" descr="http://www.megakot.ru/pictures/chasy_naruchnye_tik_tak_mishki_krasnye_00030131_larg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13176"/>
            <a:ext cx="1440160" cy="1512168"/>
          </a:xfrm>
          <a:prstGeom prst="rect">
            <a:avLst/>
          </a:prstGeom>
          <a:noFill/>
        </p:spPr>
      </p:pic>
      <p:pic>
        <p:nvPicPr>
          <p:cNvPr id="9" name="Picture 6" descr="http://www.iqbaby.ru/files/product_full_image/29569_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9743">
            <a:off x="6979685" y="713631"/>
            <a:ext cx="1440160" cy="150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 descr="http://media.vorotila.net/items/5/4/d/t1@54dc122a-699f-491f-a5ad-e05715970e2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7178">
            <a:off x="1825214" y="2479851"/>
            <a:ext cx="1767003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16" name="Picture 8" descr="http://spb-carsonline.ru/relaksatsiya/vremya_i_mi/soln.png-rand=5930750007977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31658">
            <a:off x="600706" y="519317"/>
            <a:ext cx="1584176" cy="1700808"/>
          </a:xfrm>
          <a:prstGeom prst="rect">
            <a:avLst/>
          </a:prstGeom>
          <a:noFill/>
        </p:spPr>
      </p:pic>
      <p:pic>
        <p:nvPicPr>
          <p:cNvPr id="43018" name="Picture 10" descr="http://pirates-life.ru/image2011/251111/Clock_water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65278">
            <a:off x="5691391" y="2456666"/>
            <a:ext cx="1584176" cy="2448272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1043608" y="170080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9684525">
            <a:off x="491966" y="507737"/>
            <a:ext cx="1732383" cy="1938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93269" y="281858"/>
            <a:ext cx="1999885" cy="2041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1699488">
            <a:off x="6753823" y="403811"/>
            <a:ext cx="1723631" cy="1972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464981">
            <a:off x="1736653" y="2481977"/>
            <a:ext cx="1915731" cy="2353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9684525">
            <a:off x="5435607" y="2439464"/>
            <a:ext cx="1900691" cy="241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4797153"/>
            <a:ext cx="1819179" cy="183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19684525">
            <a:off x="3636658" y="4320192"/>
            <a:ext cx="1831576" cy="2274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59684" y="4835149"/>
            <a:ext cx="1779812" cy="1834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184150">
              <a:buNone/>
            </a:pPr>
            <a:r>
              <a:rPr lang="ru-RU" sz="4000" b="1" dirty="0" smtClean="0">
                <a:cs typeface="Times New Roman" pitchFamily="18" charset="0"/>
              </a:rPr>
              <a:t>Таких часов, какие мы видим сейчас, когда-то вообще не было. Люди узнавали время по солнечным, водяным или песочным часам.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1703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184150">
              <a:buNone/>
            </a:pPr>
            <a:r>
              <a:rPr lang="ru-RU" sz="4000" b="1" dirty="0" smtClean="0"/>
              <a:t>Самым первыми возникли солнечные часы, впервые их упоминает китаец </a:t>
            </a:r>
            <a:r>
              <a:rPr lang="ru-RU" sz="4000" b="1" dirty="0" err="1" smtClean="0"/>
              <a:t>Чиу-пи</a:t>
            </a:r>
            <a:r>
              <a:rPr lang="ru-RU" sz="4000" b="1" dirty="0" smtClean="0"/>
              <a:t> (около 1100 года до н. э.)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260648"/>
            <a:ext cx="4730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ЧАСОВ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buNone/>
            </a:pPr>
            <a:r>
              <a:rPr lang="ru-RU" sz="3800" b="1" dirty="0" smtClean="0">
                <a:cs typeface="Times New Roman" pitchFamily="18" charset="0"/>
              </a:rPr>
              <a:t>Но солнечные показывали время   только днем, в солнечную погоду, </a:t>
            </a:r>
          </a:p>
          <a:p>
            <a:pPr marL="177800">
              <a:buNone/>
            </a:pPr>
            <a:r>
              <a:rPr lang="ru-RU" sz="3800" b="1" dirty="0" smtClean="0">
                <a:cs typeface="Times New Roman" pitchFamily="18" charset="0"/>
              </a:rPr>
              <a:t>а водяные и </a:t>
            </a:r>
          </a:p>
          <a:p>
            <a:pPr marL="177800">
              <a:buNone/>
            </a:pPr>
            <a:r>
              <a:rPr lang="ru-RU" sz="3800" b="1" dirty="0" smtClean="0">
                <a:cs typeface="Times New Roman" pitchFamily="18" charset="0"/>
              </a:rPr>
              <a:t>песочные часы </a:t>
            </a:r>
          </a:p>
          <a:p>
            <a:pPr marL="177800">
              <a:buNone/>
            </a:pPr>
            <a:r>
              <a:rPr lang="ru-RU" sz="3800" b="1" dirty="0" smtClean="0">
                <a:cs typeface="Times New Roman" pitchFamily="18" charset="0"/>
              </a:rPr>
              <a:t>были очень </a:t>
            </a:r>
          </a:p>
          <a:p>
            <a:pPr marL="177800">
              <a:buNone/>
            </a:pPr>
            <a:r>
              <a:rPr lang="ru-RU" sz="3800" b="1" dirty="0" smtClean="0">
                <a:cs typeface="Times New Roman" pitchFamily="18" charset="0"/>
              </a:rPr>
              <a:t>неудобными в </a:t>
            </a:r>
          </a:p>
          <a:p>
            <a:pPr marL="177800">
              <a:buNone/>
            </a:pPr>
            <a:r>
              <a:rPr lang="ru-RU" sz="3800" b="1" dirty="0" smtClean="0">
                <a:cs typeface="Times New Roman" pitchFamily="18" charset="0"/>
              </a:rPr>
              <a:t>длительных </a:t>
            </a:r>
          </a:p>
          <a:p>
            <a:pPr marL="177800">
              <a:buNone/>
            </a:pPr>
            <a:r>
              <a:rPr lang="ru-RU" sz="3800" b="1" dirty="0" smtClean="0">
                <a:cs typeface="Times New Roman" pitchFamily="18" charset="0"/>
              </a:rPr>
              <a:t>путешествиях.</a:t>
            </a:r>
            <a:endParaRPr lang="ru-RU" sz="3800" dirty="0"/>
          </a:p>
        </p:txBody>
      </p:sp>
      <p:pic>
        <p:nvPicPr>
          <p:cNvPr id="26636" name="Picture 12" descr="http://www.orientalwatchsite.com/wp-content/uploads/2011/10/WATER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276872"/>
            <a:ext cx="3816424" cy="4464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260648"/>
            <a:ext cx="4730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ЧАСОВ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744813" cy="614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80112" y="2852936"/>
            <a:ext cx="3324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СОЛНЕЧНЫЕ</a:t>
            </a:r>
          </a:p>
          <a:p>
            <a:pPr algn="ctr"/>
            <a:r>
              <a:rPr lang="ru-RU" sz="3600" b="1" dirty="0" smtClean="0"/>
              <a:t> ЧАСЫ</a:t>
            </a:r>
            <a:endParaRPr lang="ru-RU" sz="3600" b="1" dirty="0"/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588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1844824"/>
            <a:ext cx="34547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СТАРИННЫЕ </a:t>
            </a:r>
          </a:p>
          <a:p>
            <a:pPr algn="ctr"/>
            <a:r>
              <a:rPr lang="ru-RU" sz="3600" b="1" dirty="0" smtClean="0"/>
              <a:t>ЕГИПЕТСКИЕ</a:t>
            </a:r>
          </a:p>
          <a:p>
            <a:pPr algn="ctr"/>
            <a:r>
              <a:rPr lang="ru-RU" sz="3600" b="1" dirty="0" smtClean="0"/>
              <a:t> ВОДЯНЫЕ</a:t>
            </a:r>
          </a:p>
          <a:p>
            <a:pPr algn="ctr"/>
            <a:r>
              <a:rPr lang="ru-RU" sz="3600" b="1" dirty="0" smtClean="0"/>
              <a:t> ЧАСЫ</a:t>
            </a:r>
            <a:endParaRPr lang="ru-RU" sz="3600" b="1" dirty="0"/>
          </a:p>
        </p:txBody>
      </p:sp>
      <p:pic>
        <p:nvPicPr>
          <p:cNvPr id="26626" name="Picture 2" descr="http://900igr.net/data/predmety/CHasy-2.files/0031-066-Vodjanye-cha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680000" cy="6064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588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60648"/>
            <a:ext cx="4680000" cy="6064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96136" y="1628800"/>
            <a:ext cx="295786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ВОДЯНЫЕ </a:t>
            </a:r>
          </a:p>
          <a:p>
            <a:pPr algn="ctr"/>
            <a:r>
              <a:rPr lang="ru-RU" sz="3600" b="1" dirty="0" smtClean="0"/>
              <a:t>ЧАСЫ</a:t>
            </a:r>
          </a:p>
          <a:p>
            <a:pPr algn="ctr"/>
            <a:r>
              <a:rPr lang="ru-RU" sz="3600" b="1" dirty="0" smtClean="0"/>
              <a:t>КТЕСИБИЯ </a:t>
            </a:r>
          </a:p>
          <a:p>
            <a:pPr algn="ctr"/>
            <a:r>
              <a:rPr lang="ru-RU" sz="3600" b="1" dirty="0" smtClean="0"/>
              <a:t>(</a:t>
            </a:r>
            <a:r>
              <a:rPr lang="en-US" sz="3600" b="1" dirty="0" smtClean="0"/>
              <a:t>I-II</a:t>
            </a:r>
            <a:r>
              <a:rPr lang="ru-RU" sz="3600" b="1" dirty="0" smtClean="0"/>
              <a:t> ВВ.)</a:t>
            </a:r>
          </a:p>
          <a:p>
            <a:pPr algn="ctr"/>
            <a:r>
              <a:rPr lang="ru-RU" sz="3600" b="1" dirty="0" smtClean="0"/>
              <a:t>ДО НАШЕЙ </a:t>
            </a:r>
          </a:p>
          <a:p>
            <a:pPr algn="ctr"/>
            <a:r>
              <a:rPr lang="ru-RU" sz="3600" b="1" dirty="0" smtClean="0"/>
              <a:t>ЭРЫ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588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1119</TotalTime>
  <Words>874</Words>
  <Application>Microsoft Office PowerPoint</Application>
  <PresentationFormat>Экран (4:3)</PresentationFormat>
  <Paragraphs>248</Paragraphs>
  <Slides>32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МОДЕЛЬ ЧАСОВ  С КВАДРАТНЫМ ЦИФЕРБЛАТОМ  (2 КЛАСС)</vt:lpstr>
      <vt:lpstr>СОДЕРЖАНИЕ</vt:lpstr>
      <vt:lpstr> «ТИК-ТАК, ТИК- ТАК »  - СТУЧАТ ЧАСЫ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ВИКТОРИНА</vt:lpstr>
      <vt:lpstr>Слайд 26</vt:lpstr>
      <vt:lpstr>ПОСЛОВИЦЫ ПРО ЧАСЫ</vt:lpstr>
      <vt:lpstr>Слайд 28</vt:lpstr>
      <vt:lpstr>Слайд 29</vt:lpstr>
      <vt:lpstr>Слайд 30</vt:lpstr>
      <vt:lpstr>СУТКИ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Любимый</dc:creator>
  <cp:lastModifiedBy>801621</cp:lastModifiedBy>
  <cp:revision>403</cp:revision>
  <dcterms:created xsi:type="dcterms:W3CDTF">2014-02-17T15:06:38Z</dcterms:created>
  <dcterms:modified xsi:type="dcterms:W3CDTF">2014-06-25T04:51:21Z</dcterms:modified>
</cp:coreProperties>
</file>