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0" r:id="rId8"/>
    <p:sldId id="284" r:id="rId9"/>
    <p:sldId id="283" r:id="rId10"/>
    <p:sldId id="276" r:id="rId11"/>
    <p:sldId id="313" r:id="rId12"/>
    <p:sldId id="275" r:id="rId13"/>
    <p:sldId id="271" r:id="rId14"/>
    <p:sldId id="272" r:id="rId15"/>
    <p:sldId id="279" r:id="rId16"/>
    <p:sldId id="311" r:id="rId17"/>
    <p:sldId id="28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00"/>
    <a:srgbClr val="00CC00"/>
    <a:srgbClr val="33CC33"/>
    <a:srgbClr val="00FF00"/>
    <a:srgbClr val="0099CC"/>
    <a:srgbClr val="FFCF37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4600" autoAdjust="0"/>
  </p:normalViewPr>
  <p:slideViewPr>
    <p:cSldViewPr>
      <p:cViewPr varScale="1">
        <p:scale>
          <a:sx n="66" d="100"/>
          <a:sy n="66" d="100"/>
        </p:scale>
        <p:origin x="-124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5E894-4090-4D0F-8B2C-4E663B064673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3A0D1-AD50-4664-A775-C4DCF5B2D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49E15-6F0F-4D08-B475-3923A8186440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C0214-5C12-4328-A4FE-1FD87CFEF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1C315-21E1-4928-B7EF-D91AED3334F5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D8B3B-25DE-43B7-B0A9-267CE0D51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8C5F3-E5C9-480B-8372-46A44150020F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6E0BE-325A-4395-A22E-4F8195F72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C7864-6F68-4CD1-AC41-C803D84275BC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93270-4819-4E84-80A8-28D83DE00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9BCEB-1058-41E4-9003-44F9AF3954AE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A4418-2C76-4FE9-9528-401B863866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526C7-43D5-40F7-8BFA-72D568AEC722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47274-60C7-4240-8AD0-CEBF2F2C7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66084-284A-4112-A8A0-A5ABF74E0737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0A1EF-DC6E-4910-9DDB-95043A467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39318-C307-4B7F-B50A-551362039644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13BA5-C927-435E-8822-80D2E883B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B26C6-2170-49B2-A865-E52FE5DFFB15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30D2B-ED4A-4848-BA5A-07263E8659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04ED7-7618-456C-B06A-1390F6A1F94B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3612B-D2D1-4D7E-B5F4-2A583E6D9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9D3C63-5405-4415-AD98-A53FFB1F9962}" type="datetimeFigureOut">
              <a:rPr lang="ru-RU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0E802A-A0F6-493C-8AD7-6FE522611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eestyle Script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eestyle Script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eestyle Script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eestyle Script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eestyle Script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eestyle Script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eestyle Script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eestyle Script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4" descr="0a20e6df9cedbe2a06104c66e2df62d5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50" y="36513"/>
            <a:ext cx="5500694" cy="1643049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  <a:ea typeface="SimSun-ExtB" pitchFamily="49" charset="-122"/>
                <a:cs typeface="Traditional Arabic" pitchFamily="18" charset="-78"/>
              </a:rPr>
              <a:t>ПРОЕКТ</a:t>
            </a:r>
            <a:b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  <a:ea typeface="SimSun-ExtB" pitchFamily="49" charset="-122"/>
                <a:cs typeface="Traditional Arabic" pitchFamily="18" charset="-78"/>
              </a:rPr>
            </a:b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  <a:ea typeface="SimSun-ExtB" pitchFamily="49" charset="-122"/>
                <a:cs typeface="Traditional Arabic" pitchFamily="18" charset="-78"/>
              </a:rPr>
              <a:t> «Право – это так сложно… </a:t>
            </a:r>
            <a:b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  <a:ea typeface="SimSun-ExtB" pitchFamily="49" charset="-122"/>
                <a:cs typeface="Traditional Arabic" pitchFamily="18" charset="-78"/>
              </a:rPr>
            </a:br>
            <a:r>
              <a:rPr lang="ru-RU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6600"/>
                </a:solidFill>
                <a:latin typeface="Monotype Corsiva" pitchFamily="66" charset="0"/>
                <a:ea typeface="SimSun-ExtB" pitchFamily="49" charset="-122"/>
                <a:cs typeface="Traditional Arabic" pitchFamily="18" charset="-78"/>
              </a:rPr>
              <a:t>это так просто»</a:t>
            </a: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6600"/>
              </a:solidFill>
              <a:latin typeface="Monotype Corsiva" pitchFamily="66" charset="0"/>
              <a:ea typeface="SimSun-ExtB" pitchFamily="49" charset="-122"/>
              <a:cs typeface="Traditional Arabic" pitchFamily="18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1402" y="73025"/>
            <a:ext cx="4286248" cy="1857364"/>
          </a:xfrm>
        </p:spPr>
        <p:txBody>
          <a:bodyPr rtlCol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/>
                <a:solidFill>
                  <a:srgbClr val="C00000"/>
                </a:solidFill>
                <a:latin typeface="Monotype Corsiva" pitchFamily="66" charset="0"/>
              </a:rPr>
              <a:t>Автор проекта: социальный педагог Кравченко С.В.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ln/>
                <a:solidFill>
                  <a:srgbClr val="C00000"/>
                </a:solidFill>
                <a:latin typeface="Monotype Corsiva" pitchFamily="66" charset="0"/>
              </a:rPr>
              <a:t>МДОУ «Детский сад комбинированного вида </a:t>
            </a:r>
            <a:r>
              <a:rPr lang="en-US" sz="2400" b="1" dirty="0" smtClean="0">
                <a:ln/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ln/>
                <a:solidFill>
                  <a:srgbClr val="C00000"/>
                </a:solidFill>
                <a:latin typeface="Monotype Corsiva" pitchFamily="66" charset="0"/>
              </a:rPr>
              <a:t>№ 239»</a:t>
            </a:r>
            <a:endParaRPr lang="ru-RU" sz="2400" b="1" dirty="0">
              <a:ln/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071569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Выводы и результативность работы над проектом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1571625"/>
            <a:ext cx="8072438" cy="4857750"/>
          </a:xfrm>
        </p:spPr>
        <p:txBody>
          <a:bodyPr rtlCol="0">
            <a:normAutofit fontScale="92500" lnSpcReduction="20000"/>
          </a:bodyPr>
          <a:lstStyle/>
          <a:p>
            <a:pPr algn="just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FFFFFF"/>
                </a:solidFill>
                <a:latin typeface="Monotype Corsiva" pitchFamily="66" charset="0"/>
              </a:rPr>
              <a:t>Действия и взаимоотношения, которые складывались у детей в ходе совместно организованной деятельности, позволили им ближе познакомиться с мотивами поведения, поступками, чувствами других.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FFFFFF"/>
                </a:solidFill>
                <a:latin typeface="Monotype Corsiva" pitchFamily="66" charset="0"/>
              </a:rPr>
              <a:t>Дети учились учитывать интересы товарищей, проявлять сочувствие, уступать друг другу.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CF37"/>
                </a:solidFill>
                <a:latin typeface="Monotype Corsiva" pitchFamily="66" charset="0"/>
              </a:rPr>
              <a:t>Активизировались интересы в области прав и обязанностей, дети стали понимать, что значит «ответственность», «доброжелательность», чьи права защищает закон, имеют представления о важности права на имя, жизнь, охрану здоровья, образование., свободу.</a:t>
            </a:r>
            <a:endParaRPr lang="ru-RU" dirty="0">
              <a:solidFill>
                <a:srgbClr val="FFCF37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271464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ПРИЛОЖЕНИЕ</a:t>
            </a:r>
            <a:b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(представлено </a:t>
            </a:r>
            <a:r>
              <a:rPr lang="ru-RU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выборочнол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) 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501122" cy="107157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ПРАВА, С КОТОРЫМИ   ЗНАКОМЯТСЯ  ВОСПИТАННИКИ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312" y="1214438"/>
            <a:ext cx="4429125" cy="542925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Право на  Ф.И.О.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 Право на жизнь.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Право жить со своими родителями.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 Право на жилище.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Право не подвергаться жестокому обращению.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Право на игры и отдых.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Право на собственное мнение.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Ребенок не обязан быть «как все».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Государство заботится о ребенке, который  остался без родителей.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Ребенок не отвечает за провинность родителей.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Свобода и равенство прав всех людей.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bg1">
                    <a:lumMod val="85000"/>
                  </a:schemeClr>
                </a:solidFill>
                <a:latin typeface="Monotype Corsiva" pitchFamily="66" charset="0"/>
              </a:rPr>
              <a:t>Право на образование.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4579" name="Picture 4" descr="SL702848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4876" y="1928813"/>
            <a:ext cx="4214812" cy="3571889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Мой первый документ – «Свидетельство о рождении»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5602" name="Picture 2" descr="E:\сканированные фотки\сканирование0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88" y="1600200"/>
            <a:ext cx="7358062" cy="4525963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Самая главная организация в мире – это…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6626" name="Picture 2" descr="E:\сканированные фотки\сканирование0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0325" y="1600200"/>
            <a:ext cx="6704013" cy="4679950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Выставка  рисунков</a:t>
            </a:r>
            <a:b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 «Моё любимое право»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22" name="Picture 2" descr="C:\Users\Любовь\Desktop\МДОУ № 239\Соц.педагог\Фото акции\SL7030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30723" name="Picture 3" descr="C:\Users\Любовь\Desktop\МДОУ № 239\Соц.педагог\Фото акции\SL7030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sz="1600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63" y="280988"/>
            <a:ext cx="8229599" cy="14398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Ребята, посмотрите на картинки и скажите, какие права  ребенка нарушены в сказках «Три поросёнка», и «Красная Шапочка»?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7890" name="Picture 2" descr="C:\Users\Любовь\Desktop\МДОУ № 239\Соц.педагог\сказки\сканирование0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2420938"/>
            <a:ext cx="4038600" cy="3144837"/>
          </a:xfrm>
        </p:spPr>
      </p:pic>
      <p:pic>
        <p:nvPicPr>
          <p:cNvPr id="37891" name="Picture 3" descr="C:\Users\Любовь\Desktop\МДОУ № 239\Соц.педагог\сказки\сканирование00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420938"/>
            <a:ext cx="4038600" cy="318135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3" descr="18985360004cc96abb3a23438539d422af93e0f66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2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0" y="5000625"/>
            <a:ext cx="3214688" cy="185737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</a:t>
            </a:r>
            <a:r>
              <a:rPr lang="ru-RU" b="1" dirty="0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C00000"/>
                </a:solidFill>
              </a:rPr>
              <a:t>а внимание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886728" cy="200026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Тема проекта: 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«Маленьким детям – большие права»</a:t>
            </a:r>
            <a:endParaRPr lang="ru-RU" sz="4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500306"/>
            <a:ext cx="8001056" cy="3500462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Цель проекта</a:t>
            </a: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: способствовать социальной адаптации детей через формирование основ правовых знаний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</a:p>
          <a:p>
            <a:pPr algn="just"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Задачи проекта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Freestyle Script"/>
              <a:buAutoNum type="arabicPeriod"/>
            </a:pPr>
            <a:r>
              <a:rPr lang="ru-RU" smtClean="0">
                <a:solidFill>
                  <a:schemeClr val="bg1"/>
                </a:solidFill>
                <a:latin typeface="Monotype Corsiva" pitchFamily="66" charset="0"/>
              </a:rPr>
              <a:t>Укрепить знание детей, что все люди рождаются лично свободными и имеют одинаковые права.</a:t>
            </a:r>
          </a:p>
          <a:p>
            <a:pPr marL="514350" indent="-514350" algn="just">
              <a:buFont typeface="Freestyle Script"/>
              <a:buAutoNum type="arabicPeriod"/>
            </a:pPr>
            <a:r>
              <a:rPr lang="ru-RU" smtClean="0">
                <a:solidFill>
                  <a:schemeClr val="bg1"/>
                </a:solidFill>
                <a:latin typeface="Monotype Corsiva" pitchFamily="66" charset="0"/>
              </a:rPr>
              <a:t>Воспитать у детей понятие того, что каждый человек отвечает по закону только за свои поступки.</a:t>
            </a:r>
          </a:p>
          <a:p>
            <a:pPr marL="514350" indent="-514350" algn="just">
              <a:buFont typeface="Freestyle Script"/>
              <a:buAutoNum type="arabicPeriod"/>
            </a:pPr>
            <a:r>
              <a:rPr lang="ru-RU" smtClean="0">
                <a:solidFill>
                  <a:schemeClr val="bg1"/>
                </a:solidFill>
                <a:latin typeface="Monotype Corsiva" pitchFamily="66" charset="0"/>
              </a:rPr>
              <a:t>Воспитание нравственных качеств, эстетической культуры у детей.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64307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Тип проекта: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познавательный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214554"/>
            <a:ext cx="7829576" cy="392909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  Продолжительность проекта: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долгосрочный </a:t>
            </a:r>
            <a:r>
              <a:rPr lang="ru-RU" sz="36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(октябрь - февраль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  Участники проекта: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  воспитанники подготовительной группы МДОУ № 239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0013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Предполагаемый результат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57200" y="2500313"/>
            <a:ext cx="8229600" cy="2928937"/>
          </a:xfrm>
        </p:spPr>
        <p:txBody>
          <a:bodyPr/>
          <a:lstStyle/>
          <a:p>
            <a:pPr algn="just"/>
            <a:r>
              <a:rPr lang="ru-RU" smtClean="0">
                <a:solidFill>
                  <a:schemeClr val="bg1"/>
                </a:solidFill>
                <a:latin typeface="Monotype Corsiva" pitchFamily="66" charset="0"/>
              </a:rPr>
              <a:t>Способствовать развитию уважения и терпимости к другим людям независимо от их социального происхождения.</a:t>
            </a:r>
          </a:p>
          <a:p>
            <a:pPr algn="just"/>
            <a:r>
              <a:rPr lang="ru-RU" smtClean="0">
                <a:solidFill>
                  <a:schemeClr val="bg1"/>
                </a:solidFill>
                <a:latin typeface="Monotype Corsiva" pitchFamily="66" charset="0"/>
              </a:rPr>
              <a:t>Сформировать у детей элементарные представления о своих правах и свободах.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Обеспечение проектной деятельности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solidFill>
                  <a:schemeClr val="bg1"/>
                </a:solidFill>
                <a:latin typeface="Monotype Corsiva" pitchFamily="66" charset="0"/>
              </a:rPr>
              <a:t>Методическое :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solidFill>
                  <a:schemeClr val="bg1"/>
                </a:solidFill>
                <a:latin typeface="Monotype Corsiva" pitchFamily="66" charset="0"/>
              </a:rPr>
              <a:t>Т.А.Шорыгина «Беседы о правах ребенка».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solidFill>
                  <a:schemeClr val="bg1"/>
                </a:solidFill>
                <a:latin typeface="Monotype Corsiva" pitchFamily="66" charset="0"/>
              </a:rPr>
              <a:t>Н.В.Клюева «Учим детей общению».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solidFill>
                  <a:schemeClr val="bg1"/>
                </a:solidFill>
                <a:latin typeface="Monotype Corsiva" pitchFamily="66" charset="0"/>
              </a:rPr>
              <a:t>Журналы «Дошкольное воспитание», «Ребенок в детском саду».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solidFill>
                  <a:schemeClr val="bg1"/>
                </a:solidFill>
                <a:latin typeface="Monotype Corsiva" pitchFamily="66" charset="0"/>
              </a:rPr>
              <a:t>Интернет-ресурсы.</a:t>
            </a:r>
          </a:p>
          <a:p>
            <a:pPr>
              <a:buFont typeface="Arial" charset="0"/>
              <a:buNone/>
            </a:pPr>
            <a:r>
              <a:rPr lang="ru-RU" sz="2800" smtClean="0">
                <a:solidFill>
                  <a:schemeClr val="bg1"/>
                </a:solidFill>
                <a:latin typeface="Monotype Corsiva" pitchFamily="66" charset="0"/>
              </a:rPr>
              <a:t>Материально-технические ресурсы, необходимые для выполнения проекта: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solidFill>
                  <a:schemeClr val="bg1"/>
                </a:solidFill>
                <a:latin typeface="Monotype Corsiva" pitchFamily="66" charset="0"/>
              </a:rPr>
              <a:t>Подбор произведений русского народного творчества.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solidFill>
                  <a:schemeClr val="bg1"/>
                </a:solidFill>
                <a:latin typeface="Monotype Corsiva" pitchFamily="66" charset="0"/>
              </a:rPr>
              <a:t>Подбор наглядного материала (иллюстрации, зарисовки).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solidFill>
                  <a:schemeClr val="bg1"/>
                </a:solidFill>
                <a:latin typeface="Monotype Corsiva" pitchFamily="66" charset="0"/>
              </a:rPr>
              <a:t>Подготовка изобразительного материала для продуктивной деятельности.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solidFill>
                  <a:schemeClr val="bg1"/>
                </a:solidFill>
                <a:latin typeface="Monotype Corsiva" pitchFamily="66" charset="0"/>
              </a:rPr>
              <a:t>Выставка рисунков.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solidFill>
                  <a:schemeClr val="bg1"/>
                </a:solidFill>
                <a:latin typeface="Monotype Corsiva" pitchFamily="66" charset="0"/>
              </a:rPr>
              <a:t>Создание условий.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Этапы проведения и реализации проекта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4292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Овал 3"/>
          <p:cNvSpPr/>
          <p:nvPr/>
        </p:nvSpPr>
        <p:spPr>
          <a:xfrm>
            <a:off x="1357313" y="1428750"/>
            <a:ext cx="6929437" cy="857250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rgbClr val="002060"/>
                </a:solidFill>
                <a:latin typeface="Monotype Corsiva" pitchFamily="66" charset="0"/>
              </a:rPr>
              <a:t>I.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 Подготовительный этап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0313" y="2714625"/>
            <a:ext cx="4643437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</a:rPr>
              <a:t>Сбор методической литературы по данной теме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71750" y="4071938"/>
            <a:ext cx="4500563" cy="92868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</a:rPr>
              <a:t>Сбор и анализ литературы для взрослых и детей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71750" y="5429250"/>
            <a:ext cx="4500563" cy="8572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Monotype Corsiva" pitchFamily="66" charset="0"/>
              </a:rPr>
              <a:t>Анкетирование родителей для сбора данных</a:t>
            </a:r>
          </a:p>
        </p:txBody>
      </p:sp>
      <p:cxnSp>
        <p:nvCxnSpPr>
          <p:cNvPr id="11" name="Прямая со стрелкой 10"/>
          <p:cNvCxnSpPr>
            <a:stCxn id="4" idx="4"/>
            <a:endCxn id="7" idx="0"/>
          </p:cNvCxnSpPr>
          <p:nvPr/>
        </p:nvCxnSpPr>
        <p:spPr>
          <a:xfrm rot="5400000">
            <a:off x="4607719" y="2499519"/>
            <a:ext cx="428625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7572375" y="5286375"/>
            <a:ext cx="15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8" idx="2"/>
            <a:endCxn id="9" idx="0"/>
          </p:cNvCxnSpPr>
          <p:nvPr/>
        </p:nvCxnSpPr>
        <p:spPr>
          <a:xfrm rot="5400000">
            <a:off x="4607719" y="5215732"/>
            <a:ext cx="428625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7" idx="2"/>
            <a:endCxn id="8" idx="0"/>
          </p:cNvCxnSpPr>
          <p:nvPr/>
        </p:nvCxnSpPr>
        <p:spPr>
          <a:xfrm rot="5400000">
            <a:off x="4599782" y="3850481"/>
            <a:ext cx="4445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285852" y="500042"/>
            <a:ext cx="6786610" cy="857256"/>
          </a:xfrm>
          <a:prstGeom prst="ellips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II</a:t>
            </a:r>
            <a:r>
              <a:rPr lang="ru-RU" sz="28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. Реализация проекта</a:t>
            </a:r>
          </a:p>
        </p:txBody>
      </p:sp>
      <p:cxnSp>
        <p:nvCxnSpPr>
          <p:cNvPr id="4" name="Прямая со стрелкой 3"/>
          <p:cNvCxnSpPr>
            <a:endCxn id="5" idx="0"/>
          </p:cNvCxnSpPr>
          <p:nvPr/>
        </p:nvCxnSpPr>
        <p:spPr>
          <a:xfrm rot="10800000" flipV="1">
            <a:off x="1606550" y="1357313"/>
            <a:ext cx="2894013" cy="357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Скругленный прямоугольник 4"/>
          <p:cNvSpPr/>
          <p:nvPr/>
        </p:nvSpPr>
        <p:spPr>
          <a:xfrm>
            <a:off x="500063" y="1714500"/>
            <a:ext cx="2214562" cy="14287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1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. Чтение художественных произведений с последующим обсуждением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8" y="3786190"/>
            <a:ext cx="2700338" cy="107156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3. Рассказ о «Конвенции о правах ребенка», принятой для всех детей планеты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14942" y="5429250"/>
            <a:ext cx="2571768" cy="112871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6.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Художественная деятельность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«Мое любимое право»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00813" y="1785938"/>
            <a:ext cx="2143125" cy="135731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2. Рассматривание иллюстраций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29388" y="3786188"/>
            <a:ext cx="2357454" cy="1143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4. Ознакомление и беседы по правам ребенка</a:t>
            </a:r>
          </a:p>
        </p:txBody>
      </p:sp>
      <p:cxnSp>
        <p:nvCxnSpPr>
          <p:cNvPr id="12" name="Прямая со стрелкой 11"/>
          <p:cNvCxnSpPr>
            <a:endCxn id="8" idx="0"/>
          </p:cNvCxnSpPr>
          <p:nvPr/>
        </p:nvCxnSpPr>
        <p:spPr>
          <a:xfrm>
            <a:off x="4500563" y="1357313"/>
            <a:ext cx="3071812" cy="428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6" idx="0"/>
          </p:cNvCxnSpPr>
          <p:nvPr/>
        </p:nvCxnSpPr>
        <p:spPr>
          <a:xfrm rot="10800000" flipV="1">
            <a:off x="2063723" y="1357315"/>
            <a:ext cx="2436813" cy="2428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0" idx="0"/>
          </p:cNvCxnSpPr>
          <p:nvPr/>
        </p:nvCxnSpPr>
        <p:spPr>
          <a:xfrm>
            <a:off x="4500563" y="1357313"/>
            <a:ext cx="3107552" cy="24288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7" idx="0"/>
          </p:cNvCxnSpPr>
          <p:nvPr/>
        </p:nvCxnSpPr>
        <p:spPr>
          <a:xfrm rot="16200000" flipH="1">
            <a:off x="3464724" y="2393148"/>
            <a:ext cx="4071938" cy="20002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1714480" y="5429264"/>
            <a:ext cx="2500330" cy="1143008"/>
          </a:xfrm>
          <a:prstGeom prst="round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5. Составление генеалогического древа с использованием фотографий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Monotype Corsiva" pitchFamily="66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>
            <a:off x="1928794" y="2857496"/>
            <a:ext cx="4000528" cy="1143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71604" y="500042"/>
            <a:ext cx="6072230" cy="1128714"/>
          </a:xfrm>
          <a:prstGeom prst="ellipse">
            <a:avLst/>
          </a:prstGeom>
          <a:solidFill>
            <a:srgbClr val="33CA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III</a:t>
            </a:r>
            <a:r>
              <a:rPr lang="ru-RU" sz="2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. Итоговый этап</a:t>
            </a:r>
            <a:endParaRPr lang="ru-RU" sz="28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00298" y="2285992"/>
            <a:ext cx="4214842" cy="1000132"/>
          </a:xfrm>
          <a:prstGeom prst="roundRect">
            <a:avLst/>
          </a:prstGeom>
          <a:gradFill flip="none" rotWithShape="1">
            <a:gsLst>
              <a:gs pos="0">
                <a:srgbClr val="11C1FF">
                  <a:tint val="66000"/>
                  <a:satMod val="160000"/>
                </a:srgbClr>
              </a:gs>
              <a:gs pos="50000">
                <a:srgbClr val="11C1FF">
                  <a:tint val="44500"/>
                  <a:satMod val="160000"/>
                </a:srgbClr>
              </a:gs>
              <a:gs pos="100000">
                <a:srgbClr val="11C1FF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Брейн-ринг</a:t>
            </a: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 «Что я знаю о своих правах »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00298" y="3857628"/>
            <a:ext cx="4214842" cy="1000132"/>
          </a:xfrm>
          <a:prstGeom prst="roundRect">
            <a:avLst/>
          </a:prstGeom>
          <a:gradFill flip="none" rotWithShape="1">
            <a:gsLst>
              <a:gs pos="0">
                <a:srgbClr val="11C1FF">
                  <a:tint val="66000"/>
                  <a:satMod val="160000"/>
                </a:srgbClr>
              </a:gs>
              <a:gs pos="50000">
                <a:srgbClr val="11C1FF">
                  <a:tint val="44500"/>
                  <a:satMod val="160000"/>
                </a:srgbClr>
              </a:gs>
              <a:gs pos="100000">
                <a:srgbClr val="11C1FF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Выставка рисунков воспитанников «Мое любимое право»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0298" y="5500702"/>
            <a:ext cx="4214842" cy="985838"/>
          </a:xfrm>
          <a:prstGeom prst="roundRect">
            <a:avLst/>
          </a:prstGeom>
          <a:gradFill flip="none" rotWithShape="1">
            <a:gsLst>
              <a:gs pos="0">
                <a:srgbClr val="11C1FF">
                  <a:tint val="66000"/>
                  <a:satMod val="160000"/>
                </a:srgbClr>
              </a:gs>
              <a:gs pos="50000">
                <a:srgbClr val="11C1FF">
                  <a:tint val="44500"/>
                  <a:satMod val="160000"/>
                </a:srgbClr>
              </a:gs>
              <a:gs pos="100000">
                <a:srgbClr val="11C1FF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Презентация проекта (слайд-показ)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Monotype Corsiva" pitchFamily="66" charset="0"/>
            </a:endParaRPr>
          </a:p>
        </p:txBody>
      </p:sp>
      <p:cxnSp>
        <p:nvCxnSpPr>
          <p:cNvPr id="12" name="Прямая со стрелкой 11"/>
          <p:cNvCxnSpPr>
            <a:stCxn id="2" idx="4"/>
            <a:endCxn id="3" idx="0"/>
          </p:cNvCxnSpPr>
          <p:nvPr/>
        </p:nvCxnSpPr>
        <p:spPr>
          <a:xfrm rot="5400000">
            <a:off x="4279101" y="1957374"/>
            <a:ext cx="65723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3" idx="2"/>
            <a:endCxn id="4" idx="0"/>
          </p:cNvCxnSpPr>
          <p:nvPr/>
        </p:nvCxnSpPr>
        <p:spPr>
          <a:xfrm rot="5400000">
            <a:off x="4321967" y="357187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2"/>
            <a:endCxn id="6" idx="0"/>
          </p:cNvCxnSpPr>
          <p:nvPr/>
        </p:nvCxnSpPr>
        <p:spPr>
          <a:xfrm rot="5400000">
            <a:off x="4286248" y="517923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8">
      <a:majorFont>
        <a:latin typeface="Freestyle Scrip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651</TotalTime>
  <Words>525</Words>
  <Application>Microsoft Office PowerPoint</Application>
  <PresentationFormat>Экран (4:3)</PresentationFormat>
  <Paragraphs>69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ПРОЕКТ  «Право – это так сложно…  это так просто»</vt:lpstr>
      <vt:lpstr>Тема проекта: «Маленьким детям – большие права»</vt:lpstr>
      <vt:lpstr>Задачи проекта</vt:lpstr>
      <vt:lpstr>Тип проекта: познавательный </vt:lpstr>
      <vt:lpstr>Предполагаемый результат</vt:lpstr>
      <vt:lpstr>Обеспечение проектной деятельности</vt:lpstr>
      <vt:lpstr>Этапы проведения и реализации проекта</vt:lpstr>
      <vt:lpstr>Слайд 8</vt:lpstr>
      <vt:lpstr>Слайд 9</vt:lpstr>
      <vt:lpstr>Выводы и результативность работы над проектом</vt:lpstr>
      <vt:lpstr>ПРИЛОЖЕНИЕ (представлено выборочнол) </vt:lpstr>
      <vt:lpstr>ПРАВА, С КОТОРЫМИ   ЗНАКОМЯТСЯ  ВОСПИТАННИКИ</vt:lpstr>
      <vt:lpstr>Мой первый документ – «Свидетельство о рождении»</vt:lpstr>
      <vt:lpstr>Самая главная организация в мире – это…</vt:lpstr>
      <vt:lpstr>Выставка  рисунков  «Моё любимое право»</vt:lpstr>
      <vt:lpstr>Ребята, посмотрите на картинки и скажите, какие права  ребенка нарушены в сказках «Три поросёнка», и «Красная Шапочка»?</vt:lpstr>
      <vt:lpstr>Спасибо за внимание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«Воспитание культуры общения у детей старшего дошкольного возраста»</dc:title>
  <dc:creator>Любовь</dc:creator>
  <cp:lastModifiedBy>Любовь</cp:lastModifiedBy>
  <cp:revision>81</cp:revision>
  <dcterms:created xsi:type="dcterms:W3CDTF">2011-01-25T09:01:36Z</dcterms:created>
  <dcterms:modified xsi:type="dcterms:W3CDTF">2012-12-13T11:58:05Z</dcterms:modified>
</cp:coreProperties>
</file>