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0" r:id="rId4"/>
    <p:sldId id="298" r:id="rId5"/>
    <p:sldId id="271" r:id="rId6"/>
    <p:sldId id="276" r:id="rId7"/>
    <p:sldId id="277" r:id="rId8"/>
    <p:sldId id="279" r:id="rId9"/>
    <p:sldId id="259" r:id="rId10"/>
    <p:sldId id="273" r:id="rId11"/>
    <p:sldId id="283" r:id="rId12"/>
    <p:sldId id="281" r:id="rId13"/>
    <p:sldId id="274" r:id="rId14"/>
    <p:sldId id="282" r:id="rId15"/>
    <p:sldId id="280" r:id="rId16"/>
    <p:sldId id="272" r:id="rId17"/>
    <p:sldId id="269" r:id="rId18"/>
    <p:sldId id="260" r:id="rId19"/>
    <p:sldId id="258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96" r:id="rId29"/>
    <p:sldId id="284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85" r:id="rId40"/>
    <p:sldId id="286" r:id="rId41"/>
    <p:sldId id="297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9900"/>
    <a:srgbClr val="00CC66"/>
    <a:srgbClr val="FF9900"/>
    <a:srgbClr val="FFCC66"/>
    <a:srgbClr val="008000"/>
    <a:srgbClr val="00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155" autoAdjust="0"/>
  </p:normalViewPr>
  <p:slideViewPr>
    <p:cSldViewPr>
      <p:cViewPr varScale="1">
        <p:scale>
          <a:sx n="69" d="100"/>
          <a:sy n="69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09692D2-6A7D-4D68-A382-BF68810E4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07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9593E-E371-449F-B97D-F04CB8B74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14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7BA9C-20DB-4341-B39F-F4171A802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38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B2B67-69DF-4897-94E0-5E317A6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26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42944-02B0-4CC1-86D7-AF0C3F1E7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61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5FE47-7C4B-4715-A9D3-65BA6C06C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72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B0436-F762-438C-8B44-696E3AB1F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95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C2624-6DC8-4598-A46E-426884548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7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05200-F24D-4CB8-B63C-65FE70D4C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29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CEB83-45B5-4965-A094-27095F87E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25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7DBD1-7BC0-4C4E-A296-2F77BAF10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06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2FD356CF-7798-40A3-ABA4-45D1A3DBC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12" r:id="rId8"/>
    <p:sldLayoutId id="2147483713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15.jpeg"/><Relationship Id="rId4" Type="http://schemas.openxmlformats.org/officeDocument/2006/relationships/slide" Target="slide26.xml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19.jpeg"/><Relationship Id="rId4" Type="http://schemas.openxmlformats.org/officeDocument/2006/relationships/slide" Target="slide21.xml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technologys.info/derevoidrevesina/derevoiles.html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298585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835342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868863"/>
            <a:ext cx="8496300" cy="1470025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Древесина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природный материал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03575" y="981075"/>
            <a:ext cx="554513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Дерево –вечная красота.</a:t>
            </a:r>
          </a:p>
          <a:p>
            <a:pPr algn="r">
              <a:defRPr/>
            </a:pP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Л.Н. Толстой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idx="1"/>
          </p:nvPr>
        </p:nvSpPr>
        <p:spPr>
          <a:xfrm>
            <a:off x="971550" y="2420938"/>
            <a:ext cx="7416800" cy="4094162"/>
          </a:xfrm>
        </p:spPr>
        <p:txBody>
          <a:bodyPr rtlCol="0">
            <a:normAutofit fontScale="92500"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середине ствола находится сердцевина. Она состоит из рыхлых тканей, образованных в первые годы жизни дерева.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hlinkMouseOver r:id="rId2" action="ppaction://hlinksldjump"/>
              </a:rPr>
              <a:t>Сердцевина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пронизывает ствол дерева до самой вершины, каждую 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ветку.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сердцевины к коре в виде светлых блестящих линий простираются сердцевинные лучи. Они служат для проведения воды, воздуха и питательных веществ внутрь дерева.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Сердцевинные лучи создают рисунок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MouseOver r:id="rId3" action="ppaction://hlinksldjump"/>
              </a:rPr>
              <a:t>(текстуру)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древесины. </a:t>
            </a:r>
          </a:p>
        </p:txBody>
      </p:sp>
      <p:pic>
        <p:nvPicPr>
          <p:cNvPr id="4" name="Picture 5" descr="Рисунок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r="44214" b="34627"/>
          <a:stretch/>
        </p:blipFill>
        <p:spPr bwMode="auto">
          <a:xfrm rot="16200000">
            <a:off x="5551774" y="-717816"/>
            <a:ext cx="1579418" cy="3248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042988" y="404813"/>
            <a:ext cx="367506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На торцовом разрезе видны сразу все основные части древесного ствола: </a:t>
            </a:r>
            <a:r>
              <a:rPr lang="ru-RU" sz="24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сердцевина, </a:t>
            </a:r>
            <a:r>
              <a:rPr lang="ru-RU" sz="24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MouseOver r:id="" action="ppaction://hlinkshowjump?jump=nextslide"/>
              </a:rPr>
              <a:t>древесина</a:t>
            </a:r>
            <a:r>
              <a:rPr lang="ru-RU" sz="24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кора. </a:t>
            </a:r>
          </a:p>
          <a:p>
            <a:pPr eaLnBrk="1" hangingPunct="1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previousslide" highlightClick="1"/>
            <a:hlinkHover r:id="" action="ppaction://hlinkshowjump?jump=previousslide"/>
          </p:cNvPr>
          <p:cNvSpPr/>
          <p:nvPr/>
        </p:nvSpPr>
        <p:spPr>
          <a:xfrm>
            <a:off x="7966075" y="6021388"/>
            <a:ext cx="422275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Основная часть ствола дерева  состоит из древесины. Древесина ствола состоит из множества слоев, которые на разрезе видны как  годичные кольца.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    По числу годичных колец определяют   возраст дерева.</a:t>
            </a:r>
            <a:endParaRPr lang="ru-RU" dirty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  <a:hlinkHover r:id="rId2" action="ppaction://hlinksldjump"/>
          </p:cNvPr>
          <p:cNvSpPr/>
          <p:nvPr/>
        </p:nvSpPr>
        <p:spPr>
          <a:xfrm>
            <a:off x="8027988" y="6021388"/>
            <a:ext cx="504825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5" descr="Рисунок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r="44214" b="34627"/>
          <a:stretch/>
        </p:blipFill>
        <p:spPr bwMode="auto">
          <a:xfrm rot="16200000">
            <a:off x="5627660" y="-501792"/>
            <a:ext cx="1579418" cy="3248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1700213"/>
            <a:ext cx="6777037" cy="3960812"/>
          </a:xfrm>
        </p:spPr>
        <p:txBody>
          <a:bodyPr rtlCol="0">
            <a:normAutofit fontScale="92500"/>
          </a:bodyPr>
          <a:lstStyle/>
          <a:p>
            <a:pPr indent="-274320" algn="just" eaLnBrk="1" fontAlgn="auto" hangingPunct="1"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 большинства деревьев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сердцевина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 торцовом разрезе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круглая,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но есть породы с иной формой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сердцевины. Сердцевина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ольхи на торце напоминает форму треугольника, ясеня - квадрата, тополя - пятиугольника, а сердцевина дуба напоминает пятиконечную звездочку.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  <a:hlinkHover r:id="" action="ppaction://hlinkshowjump?jump=previousslide"/>
          </p:cNvPr>
          <p:cNvSpPr/>
          <p:nvPr/>
        </p:nvSpPr>
        <p:spPr>
          <a:xfrm>
            <a:off x="7956550" y="5876925"/>
            <a:ext cx="503238" cy="5048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5724525" y="687388"/>
            <a:ext cx="28797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Запомните!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684213" y="476250"/>
            <a:ext cx="7775575" cy="54737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Камбий -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тонкий слой живых  клеток, расположенный между древесиной и корой. </a:t>
            </a:r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«Камбий» – от латинского «обмен» (питательными веществами).</a:t>
            </a:r>
          </a:p>
          <a:p>
            <a:pPr marL="0" indent="0" algn="just" eaLnBrk="1" hangingPunct="1"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Большая часть клеток идет на строительство нового годичного слоя древесины и совсем незначительная часть - на образование коры. 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Управляющая кнопка: домой 1">
            <a:hlinkClick r:id="" action="ppaction://hlinkshowjump?jump=firstslide" highlightClick="1"/>
            <a:hlinkHover r:id="rId2" action="ppaction://hlinksldjump"/>
          </p:cNvPr>
          <p:cNvSpPr/>
          <p:nvPr/>
        </p:nvSpPr>
        <p:spPr>
          <a:xfrm>
            <a:off x="8027988" y="6021388"/>
            <a:ext cx="431800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Кора состоит из двух слоев -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пробкового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лубяного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Расположенный снаружи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пробковый слой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защищает древесину ствола от свирепых морозов, знойных солнечных лучей и механических повреждений.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Лубяной слой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коры проводит воду с выработанными в листьях органическими веществами по стволу вниз.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  <a:hlinkHover r:id="rId2" action="ppaction://hlinksldjump"/>
          </p:cNvPr>
          <p:cNvSpPr/>
          <p:nvPr/>
        </p:nvSpPr>
        <p:spPr>
          <a:xfrm>
            <a:off x="7667625" y="5876925"/>
            <a:ext cx="504825" cy="5048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336600"/>
                </a:solidFill>
              </a:rPr>
              <a:t>Основные разрезы ствола: </a:t>
            </a:r>
            <a:br>
              <a:rPr lang="ru-RU" dirty="0">
                <a:solidFill>
                  <a:srgbClr val="336600"/>
                </a:solidFill>
              </a:rPr>
            </a:br>
            <a:endParaRPr lang="ru-RU" dirty="0">
              <a:solidFill>
                <a:srgbClr val="336600"/>
              </a:solidFill>
            </a:endParaRP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mtClean="0"/>
              <a:t>А — </a:t>
            </a:r>
            <a:r>
              <a:rPr lang="ru-RU" smtClean="0">
                <a:hlinkClick r:id="rId2" action="ppaction://hlinksldjump"/>
                <a:hlinkMouseOver r:id="rId2" action="ppaction://hlinksldjump"/>
              </a:rPr>
              <a:t>тор­цовый</a:t>
            </a:r>
            <a:r>
              <a:rPr lang="ru-RU" smtClean="0"/>
              <a:t>;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mtClean="0"/>
              <a:t>Б — </a:t>
            </a:r>
            <a:r>
              <a:rPr lang="ru-RU" smtClean="0">
                <a:hlinkClick r:id="rId2" action="ppaction://hlinksldjump"/>
              </a:rPr>
              <a:t>радиаль­ный</a:t>
            </a:r>
            <a:r>
              <a:rPr lang="ru-RU" smtClean="0">
                <a:hlinkClick r:id="rId3" action="ppaction://hlinksldjump"/>
              </a:rPr>
              <a:t>; </a:t>
            </a:r>
            <a:endParaRPr lang="ru-RU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mtClean="0"/>
              <a:t>В — </a:t>
            </a:r>
            <a:r>
              <a:rPr lang="ru-RU" smtClean="0">
                <a:hlinkClick r:id="rId3" action="ppaction://hlinksldjump"/>
              </a:rPr>
              <a:t>т</a:t>
            </a:r>
            <a:r>
              <a:rPr lang="ru-RU" smtClean="0">
                <a:hlinkClick r:id="rId2" action="ppaction://hlinksldjump"/>
              </a:rPr>
              <a:t>ангенциальный</a:t>
            </a:r>
            <a:r>
              <a:rPr lang="ru-RU" smtClean="0"/>
              <a:t>.</a:t>
            </a:r>
          </a:p>
          <a:p>
            <a:pPr eaLnBrk="1" hangingPunct="1"/>
            <a:endParaRPr lang="ru-RU" smtClean="0"/>
          </a:p>
        </p:txBody>
      </p:sp>
      <p:pic>
        <p:nvPicPr>
          <p:cNvPr id="18436" name="Picture 2" descr="E:\ска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9" t="21188" r="5505" b="21590"/>
          <a:stretch>
            <a:fillRect/>
          </a:stretch>
        </p:blipFill>
        <p:spPr bwMode="auto">
          <a:xfrm>
            <a:off x="5580063" y="2781300"/>
            <a:ext cx="273685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27988" y="6165850"/>
            <a:ext cx="431800" cy="2873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611560" y="6143482"/>
            <a:ext cx="432048" cy="30970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476250"/>
            <a:ext cx="8229600" cy="5184775"/>
          </a:xfrm>
        </p:spPr>
        <p:txBody>
          <a:bodyPr rtlCol="0">
            <a:normAutofit fontScale="92500"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Распиливая бревно поперек волокон, получают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торцовый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разрез, а раскалывая вдоль волокон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продольные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разрезы. 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Продольные разрезы делятся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тангенциальный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радиальный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Радиальный разрез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получить только в том случае, если он проходит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строго через сердцевину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Продольные разрезы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идущие параллельно сердцевине на любом расстоянии, будут называться тангенциальными. 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доски, получаемые на пилораме, имеют тангенциальные разрезы, за исключением двух досок, выпиленных из середины бревна, поэтому в практике тангенциальные разрезы иногда называют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досковыми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2" name="Управляющая кнопка: домой 1">
            <a:hlinkClick r:id="" action="ppaction://hlinkshowjump?jump=previousslide" highlightClick="1"/>
            <a:hlinkHover r:id="" action="ppaction://hlinkshowjump?jump=previousslide"/>
          </p:cNvPr>
          <p:cNvSpPr/>
          <p:nvPr/>
        </p:nvSpPr>
        <p:spPr>
          <a:xfrm>
            <a:off x="8101013" y="5949950"/>
            <a:ext cx="503237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lin_77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3878">
            <a:off x="582613" y="29972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620713"/>
            <a:ext cx="8291512" cy="24479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rgbClr val="336600"/>
                </a:solidFill>
              </a:rPr>
              <a:t/>
            </a:r>
            <a:br>
              <a:rPr lang="ru-RU" sz="2500" b="1" dirty="0" smtClean="0">
                <a:solidFill>
                  <a:srgbClr val="336600"/>
                </a:solidFill>
              </a:rPr>
            </a:br>
            <a:r>
              <a:rPr lang="ru-RU" sz="2500" b="1" dirty="0">
                <a:solidFill>
                  <a:srgbClr val="336600"/>
                </a:solidFill>
              </a:rPr>
              <a:t/>
            </a:r>
            <a:br>
              <a:rPr lang="ru-RU" sz="2500" b="1" dirty="0">
                <a:solidFill>
                  <a:srgbClr val="336600"/>
                </a:solidFill>
              </a:rPr>
            </a:br>
            <a:r>
              <a:rPr lang="ru-RU" sz="2500" b="1" dirty="0" smtClean="0">
                <a:solidFill>
                  <a:srgbClr val="336600"/>
                </a:solidFill>
              </a:rPr>
              <a:t/>
            </a:r>
            <a:br>
              <a:rPr lang="ru-RU" sz="2500" b="1" dirty="0" smtClean="0">
                <a:solidFill>
                  <a:srgbClr val="336600"/>
                </a:solidFill>
              </a:rPr>
            </a:br>
            <a:r>
              <a:rPr lang="ru-RU" sz="2500" b="1" dirty="0">
                <a:solidFill>
                  <a:srgbClr val="336600"/>
                </a:solidFill>
              </a:rPr>
              <a:t/>
            </a:r>
            <a:br>
              <a:rPr lang="ru-RU" sz="2500" b="1" dirty="0">
                <a:solidFill>
                  <a:srgbClr val="336600"/>
                </a:solidFill>
              </a:rPr>
            </a:br>
            <a:r>
              <a:rPr lang="ru-RU" sz="2500" b="1" dirty="0" smtClean="0">
                <a:solidFill>
                  <a:srgbClr val="336600"/>
                </a:solidFill>
              </a:rPr>
              <a:t/>
            </a:r>
            <a:br>
              <a:rPr lang="ru-RU" sz="2500" b="1" dirty="0" smtClean="0">
                <a:solidFill>
                  <a:srgbClr val="336600"/>
                </a:solidFill>
              </a:rPr>
            </a:br>
            <a:r>
              <a:rPr lang="ru-RU" sz="2500" b="1" dirty="0" smtClean="0">
                <a:solidFill>
                  <a:srgbClr val="336600"/>
                </a:solidFill>
              </a:rPr>
              <a:t/>
            </a:r>
            <a:br>
              <a:rPr lang="ru-RU" sz="2500" b="1" dirty="0" smtClean="0">
                <a:solidFill>
                  <a:srgbClr val="336600"/>
                </a:solidFill>
              </a:rPr>
            </a:br>
            <a:r>
              <a:rPr lang="ru-RU" sz="2500" b="1" dirty="0">
                <a:solidFill>
                  <a:srgbClr val="336600"/>
                </a:solidFill>
              </a:rPr>
              <a:t/>
            </a:r>
            <a:br>
              <a:rPr lang="ru-RU" sz="2500" b="1" dirty="0">
                <a:solidFill>
                  <a:srgbClr val="336600"/>
                </a:solidFill>
              </a:rPr>
            </a:br>
            <a:r>
              <a:rPr lang="ru-RU" sz="2500" b="1" dirty="0" smtClean="0">
                <a:solidFill>
                  <a:srgbClr val="336600"/>
                </a:solidFill>
              </a:rPr>
              <a:t/>
            </a:r>
            <a:br>
              <a:rPr lang="ru-RU" sz="2500" b="1" dirty="0" smtClean="0">
                <a:solidFill>
                  <a:srgbClr val="336600"/>
                </a:solidFill>
              </a:rPr>
            </a:br>
            <a:r>
              <a:rPr lang="ru-RU" sz="2500" b="1" dirty="0">
                <a:solidFill>
                  <a:srgbClr val="336600"/>
                </a:solidFill>
              </a:rPr>
              <a:t/>
            </a:r>
            <a:br>
              <a:rPr lang="ru-RU" sz="2500" b="1" dirty="0">
                <a:solidFill>
                  <a:srgbClr val="336600"/>
                </a:solidFill>
              </a:rPr>
            </a:br>
            <a:r>
              <a:rPr lang="ru-RU" sz="2500" b="1" dirty="0" smtClean="0">
                <a:solidFill>
                  <a:srgbClr val="336600"/>
                </a:solidFill>
              </a:rPr>
              <a:t/>
            </a:r>
            <a:br>
              <a:rPr lang="ru-RU" sz="2500" b="1" dirty="0" smtClean="0">
                <a:solidFill>
                  <a:srgbClr val="336600"/>
                </a:solidFill>
              </a:rPr>
            </a:br>
            <a:r>
              <a:rPr lang="ru-RU" sz="2500" b="1" dirty="0">
                <a:solidFill>
                  <a:srgbClr val="336600"/>
                </a:solidFill>
              </a:rPr>
              <a:t/>
            </a:r>
            <a:br>
              <a:rPr lang="ru-RU" sz="2500" b="1" dirty="0">
                <a:solidFill>
                  <a:srgbClr val="336600"/>
                </a:solidFill>
              </a:rPr>
            </a:br>
            <a:r>
              <a:rPr lang="ru-RU" sz="2500" b="1" dirty="0" smtClean="0">
                <a:solidFill>
                  <a:srgbClr val="336600"/>
                </a:solidFill>
              </a:rPr>
              <a:t>Текстура</a:t>
            </a:r>
            <a:r>
              <a:rPr lang="ru-RU" sz="2500" dirty="0" smtClean="0">
                <a:solidFill>
                  <a:srgbClr val="336600"/>
                </a:solidFill>
              </a:rPr>
              <a:t> – рисунок на поверхности древесины, образованный в результате </a:t>
            </a:r>
            <a:r>
              <a:rPr lang="ru-RU" sz="2500" dirty="0" err="1" smtClean="0">
                <a:solidFill>
                  <a:srgbClr val="336600"/>
                </a:solidFill>
              </a:rPr>
              <a:t>перерезания</a:t>
            </a:r>
            <a:r>
              <a:rPr lang="ru-RU" sz="2500" dirty="0" smtClean="0">
                <a:solidFill>
                  <a:srgbClr val="336600"/>
                </a:solidFill>
              </a:rPr>
              <a:t> годичных колец и волокон.</a:t>
            </a:r>
            <a:br>
              <a:rPr lang="ru-RU" sz="2500" dirty="0" smtClean="0">
                <a:solidFill>
                  <a:srgbClr val="336600"/>
                </a:solidFill>
              </a:rPr>
            </a:br>
            <a:r>
              <a:rPr lang="ru-RU" sz="2500" dirty="0" smtClean="0">
                <a:solidFill>
                  <a:srgbClr val="336600"/>
                </a:solidFill>
              </a:rPr>
              <a:t/>
            </a:r>
            <a:br>
              <a:rPr lang="ru-RU" sz="2500" dirty="0" smtClean="0">
                <a:solidFill>
                  <a:srgbClr val="336600"/>
                </a:solidFill>
              </a:rPr>
            </a:br>
            <a:r>
              <a:rPr lang="ru-RU" sz="2500" dirty="0" smtClean="0">
                <a:solidFill>
                  <a:srgbClr val="336600"/>
                </a:solidFill>
              </a:rPr>
              <a:t>Породы древесины определяются по характерным признакам: текстуре, запаху, твердости и цвету.</a:t>
            </a:r>
            <a:br>
              <a:rPr lang="ru-RU" sz="2500" dirty="0" smtClean="0">
                <a:solidFill>
                  <a:srgbClr val="336600"/>
                </a:solidFill>
              </a:rPr>
            </a:br>
            <a:endParaRPr lang="ru-RU" sz="2500" dirty="0" smtClean="0">
              <a:solidFill>
                <a:srgbClr val="336600"/>
              </a:solidFill>
            </a:endParaRPr>
          </a:p>
        </p:txBody>
      </p:sp>
      <p:pic>
        <p:nvPicPr>
          <p:cNvPr id="20484" name="Picture 5" descr="woo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101">
            <a:off x="2771775" y="3475038"/>
            <a:ext cx="3868738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cedb6946c3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42725">
            <a:off x="5626100" y="304323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домой 1">
            <a:hlinkClick r:id="" action="ppaction://hlinkshowjump?jump=firstslide" highlightClick="1"/>
            <a:hlinkHover r:id="rId5" action="ppaction://hlinksldjump"/>
          </p:cNvPr>
          <p:cNvSpPr/>
          <p:nvPr/>
        </p:nvSpPr>
        <p:spPr>
          <a:xfrm>
            <a:off x="8172450" y="6021388"/>
            <a:ext cx="431800" cy="4746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oil-dub">
            <a:hlinkClick r:id="rId2" action="ppaction://hlinksldjump"/>
            <a:hlinkHover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43300"/>
            <a:ext cx="25908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616825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336600"/>
                </a:solidFill>
              </a:rPr>
              <a:t>Деревья, имеющие листву называют лиственными — дуб, ясень, береза, тополь.</a:t>
            </a:r>
          </a:p>
        </p:txBody>
      </p:sp>
      <p:pic>
        <p:nvPicPr>
          <p:cNvPr id="21508" name="Picture 10" descr="ys_1m">
            <a:hlinkHover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1574800"/>
            <a:ext cx="27654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7268">
            <a:off x="2582863" y="2017713"/>
            <a:ext cx="1982787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8078">
            <a:off x="4368800" y="3138488"/>
            <a:ext cx="229235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01013" y="6165850"/>
            <a:ext cx="584200" cy="431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12" name="TextBox 5"/>
          <p:cNvSpPr txBox="1">
            <a:spLocks noChangeArrowheads="1"/>
          </p:cNvSpPr>
          <p:nvPr/>
        </p:nvSpPr>
        <p:spPr bwMode="auto">
          <a:xfrm>
            <a:off x="3576638" y="6464300"/>
            <a:ext cx="3876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Наведи или щелкни по картинке</a:t>
            </a:r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468313" y="6165851"/>
            <a:ext cx="599728" cy="431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cedar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001963"/>
            <a:ext cx="22987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Рисунок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981075"/>
            <a:ext cx="13938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 descr="14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811463"/>
            <a:ext cx="26638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13" y="715963"/>
            <a:ext cx="8218487" cy="792162"/>
          </a:xfrm>
        </p:spPr>
        <p:txBody>
          <a:bodyPr/>
          <a:lstStyle/>
          <a:p>
            <a:pPr algn="ctr" eaLnBrk="1" hangingPunct="1"/>
            <a:r>
              <a:rPr lang="ru-RU" sz="2500" smtClean="0">
                <a:solidFill>
                  <a:srgbClr val="336600"/>
                </a:solidFill>
              </a:rPr>
              <a:t>Деревья, имеющие хвою называют хвойными — сосна, лиственница, кедр</a:t>
            </a:r>
            <a:endParaRPr lang="ru-RU" sz="2500" smtClean="0"/>
          </a:p>
        </p:txBody>
      </p:sp>
      <p:pic>
        <p:nvPicPr>
          <p:cNvPr id="22534" name="Picture 5" descr="DSC_0369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3526">
            <a:off x="2954338" y="2184400"/>
            <a:ext cx="26479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01013" y="6165850"/>
            <a:ext cx="584200" cy="431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6" name="TextBox 2"/>
          <p:cNvSpPr txBox="1">
            <a:spLocks noChangeArrowheads="1"/>
          </p:cNvSpPr>
          <p:nvPr/>
        </p:nvSpPr>
        <p:spPr bwMode="auto">
          <a:xfrm>
            <a:off x="5114925" y="6529388"/>
            <a:ext cx="2855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Щелкни по картинке</a:t>
            </a:r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467544" y="6237289"/>
            <a:ext cx="599728" cy="3929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042988" y="620713"/>
            <a:ext cx="7024687" cy="1143000"/>
          </a:xfrm>
        </p:spPr>
        <p:txBody>
          <a:bodyPr/>
          <a:lstStyle/>
          <a:p>
            <a:pPr eaLnBrk="1" hangingPunct="1"/>
            <a:r>
              <a:rPr lang="ru-RU" smtClean="0"/>
              <a:t>Как работать с пособием 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827088" y="2324100"/>
            <a:ext cx="7200900" cy="3508375"/>
          </a:xfrm>
        </p:spPr>
        <p:txBody>
          <a:bodyPr/>
          <a:lstStyle/>
          <a:p>
            <a:pPr eaLnBrk="1" hangingPunct="1"/>
            <a:r>
              <a:rPr lang="ru-RU" sz="1600" dirty="0" smtClean="0"/>
              <a:t>Переход от одной странице к другой осуществляется нажатием на значок стрелки.</a:t>
            </a:r>
          </a:p>
          <a:p>
            <a:pPr eaLnBrk="1" hangingPunct="1"/>
            <a:r>
              <a:rPr lang="ru-RU" sz="1600" dirty="0" smtClean="0"/>
              <a:t>Слова выделенные в тексте (например, </a:t>
            </a:r>
            <a:r>
              <a:rPr lang="ru-RU" sz="1600" u="sng" dirty="0" smtClean="0">
                <a:solidFill>
                  <a:srgbClr val="C00000"/>
                </a:solidFill>
              </a:rPr>
              <a:t>крона)</a:t>
            </a:r>
            <a:r>
              <a:rPr lang="ru-RU" sz="1600" dirty="0" smtClean="0">
                <a:solidFill>
                  <a:schemeClr val="tx1"/>
                </a:solidFill>
              </a:rPr>
              <a:t> имеют дополнительный материал. Чтобы их прочитать необходимо навести курсор мыши на выделенное слово, произойдет переход.</a:t>
            </a:r>
          </a:p>
          <a:p>
            <a:pPr eaLnBrk="1" hangingPunct="1"/>
            <a:r>
              <a:rPr lang="ru-RU" sz="1600" dirty="0" smtClean="0">
                <a:solidFill>
                  <a:schemeClr val="tx1"/>
                </a:solidFill>
              </a:rPr>
              <a:t>Значок              возвращает на исходный текст.</a:t>
            </a:r>
          </a:p>
          <a:p>
            <a:pPr eaLnBrk="1" hangingPunct="1"/>
            <a:endParaRPr lang="ru-RU" sz="16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sz="1600" dirty="0" smtClean="0">
                <a:solidFill>
                  <a:schemeClr val="tx1"/>
                </a:solidFill>
              </a:rPr>
              <a:t>Значок              переводит на следующую страницу.</a:t>
            </a:r>
          </a:p>
          <a:p>
            <a:pPr eaLnBrk="1" hangingPunct="1"/>
            <a:endParaRPr lang="ru-RU" sz="16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sz="1600" dirty="0" smtClean="0">
                <a:solidFill>
                  <a:schemeClr val="tx1"/>
                </a:solidFill>
              </a:rPr>
              <a:t>Значок               возвращает на предыдущую страницу.</a:t>
            </a:r>
          </a:p>
          <a:p>
            <a:pPr eaLnBrk="1" hangingPunct="1"/>
            <a:endParaRPr lang="ru-RU" sz="1600" u="sng" dirty="0" smtClean="0">
              <a:solidFill>
                <a:srgbClr val="C00000"/>
              </a:solidFill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2119313" y="3995738"/>
            <a:ext cx="414337" cy="373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2119313" y="4514850"/>
            <a:ext cx="454025" cy="2873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0" name="TextBox 2"/>
          <p:cNvSpPr txBox="1">
            <a:spLocks noChangeArrowheads="1"/>
          </p:cNvSpPr>
          <p:nvPr/>
        </p:nvSpPr>
        <p:spPr bwMode="auto">
          <a:xfrm>
            <a:off x="3635375" y="5661025"/>
            <a:ext cx="496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все понятно, то вперед к  новым знаниям!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740650" y="6165850"/>
            <a:ext cx="576263" cy="2873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2119313" y="5085184"/>
            <a:ext cx="454025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738" y="274638"/>
            <a:ext cx="4691062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6600"/>
                </a:solidFill>
              </a:rPr>
              <a:t>Сосна</a:t>
            </a:r>
            <a:r>
              <a:rPr lang="ru-RU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16438" y="1484313"/>
            <a:ext cx="4257675" cy="4926012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solidFill>
                  <a:srgbClr val="008000"/>
                </a:solidFill>
              </a:rPr>
              <a:t>Хвойная порода. Мягкая. Пропитана смолистыми веществами. Древесина красного цвета с ярко выраженной текстурой. Применяется для изготовления окон и дверей, полов и потолков, мебели. В строительстве судов, вагонов, мостов.</a:t>
            </a:r>
          </a:p>
        </p:txBody>
      </p:sp>
      <p:pic>
        <p:nvPicPr>
          <p:cNvPr id="23556" name="Picture 5" descr="сос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404812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домой 1">
            <a:hlinkClick r:id="" action="ppaction://hlinkshowjump?jump=lastslideviewed" highlightClick="1"/>
          </p:cNvPr>
          <p:cNvSpPr/>
          <p:nvPr/>
        </p:nvSpPr>
        <p:spPr>
          <a:xfrm>
            <a:off x="8316913" y="6381750"/>
            <a:ext cx="431800" cy="3603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292100"/>
            <a:ext cx="3394075" cy="11430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006600"/>
                </a:solidFill>
              </a:rPr>
              <a:t>Ель</a:t>
            </a:r>
            <a:r>
              <a:rPr lang="ru-RU" smtClean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21200" y="1371600"/>
            <a:ext cx="4249738" cy="5257800"/>
          </a:xfrm>
        </p:spPr>
        <p:txBody>
          <a:bodyPr/>
          <a:lstStyle/>
          <a:p>
            <a:pPr marL="0" indent="363538" algn="ctr" eaLnBrk="1" hangingPunct="1">
              <a:buFontTx/>
              <a:buNone/>
            </a:pPr>
            <a:r>
              <a:rPr lang="ru-RU" sz="2800" smtClean="0">
                <a:solidFill>
                  <a:srgbClr val="008000"/>
                </a:solidFill>
              </a:rPr>
              <a:t>Хвойная порода. Мягкая. Пропитана смолистыми веществами. Цвет белый с желтым оттенком. Применяется для изготовления музыкальных инструментов, мебели, окон и дверей.</a:t>
            </a:r>
          </a:p>
        </p:txBody>
      </p:sp>
      <p:pic>
        <p:nvPicPr>
          <p:cNvPr id="24580" name="Picture 6" descr="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2100"/>
            <a:ext cx="4065587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домой 1">
            <a:hlinkClick r:id="" action="ppaction://hlinkshowjump?jump=lastslideviewed" highlightClick="1"/>
          </p:cNvPr>
          <p:cNvSpPr/>
          <p:nvPr/>
        </p:nvSpPr>
        <p:spPr>
          <a:xfrm>
            <a:off x="8172450" y="6308725"/>
            <a:ext cx="431800" cy="4333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300" y="274638"/>
            <a:ext cx="4762500" cy="11430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FF9900"/>
                </a:solidFill>
              </a:rPr>
              <a:t>Лиственница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716463" y="1600200"/>
            <a:ext cx="3970337" cy="4525963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smtClean="0">
                <a:solidFill>
                  <a:srgbClr val="008000"/>
                </a:solidFill>
              </a:rPr>
              <a:t>Плотность лиственницы выше сосновой на 30%. Пролежав долго в воде – становится твердой как камень. Из коры изготовляют красно-коричневую краску. Применяется для изготовления домов, колес, посуды, мостов.</a:t>
            </a:r>
          </a:p>
        </p:txBody>
      </p:sp>
      <p:pic>
        <p:nvPicPr>
          <p:cNvPr id="25604" name="Picture 5" descr="лиственн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8775"/>
            <a:ext cx="4059237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домой 1">
            <a:hlinkClick r:id="" action="ppaction://hlinkshowjump?jump=lastslideviewed" highlightClick="1"/>
          </p:cNvPr>
          <p:cNvSpPr/>
          <p:nvPr/>
        </p:nvSpPr>
        <p:spPr>
          <a:xfrm>
            <a:off x="8243888" y="6165850"/>
            <a:ext cx="431800" cy="5032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463" y="274638"/>
            <a:ext cx="3970337" cy="11430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006600"/>
                </a:solidFill>
              </a:rPr>
              <a:t>Кедр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787900" y="1600200"/>
            <a:ext cx="3898900" cy="45259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008000"/>
                </a:solidFill>
              </a:rPr>
              <a:t>Ядровая порода. У древесины кедра широкая белая заболонь с желтым оттенком и розовато-охристым ядром. Применяется для половицы, мебели, карандашей.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404812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домой 1">
            <a:hlinkClick r:id="" action="ppaction://hlinkshowjump?jump=lastslideviewed" highlightClick="1"/>
          </p:cNvPr>
          <p:cNvSpPr/>
          <p:nvPr/>
        </p:nvSpPr>
        <p:spPr>
          <a:xfrm>
            <a:off x="8243888" y="6165850"/>
            <a:ext cx="360362" cy="5032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300" y="274638"/>
            <a:ext cx="4762500" cy="11430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009900"/>
                </a:solidFill>
              </a:rPr>
              <a:t>Береза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03738" y="1600200"/>
            <a:ext cx="4183062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mtClean="0">
                <a:solidFill>
                  <a:srgbClr val="00CC00"/>
                </a:solidFill>
              </a:rPr>
              <a:t>Лиственная порода. Твердая. Цвет белый с буроватым оттенком. Применяется для изготовления музыкальных фанеры, мебели, посуды, ружейных лож, лыж.</a:t>
            </a:r>
          </a:p>
        </p:txBody>
      </p:sp>
      <p:pic>
        <p:nvPicPr>
          <p:cNvPr id="27652" name="Picture 6" descr="бере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403542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домой 1">
            <a:hlinkClick r:id="" action="ppaction://hlinkshowjump?jump=lastslideviewed" highlightClick="1"/>
          </p:cNvPr>
          <p:cNvSpPr/>
          <p:nvPr/>
        </p:nvSpPr>
        <p:spPr>
          <a:xfrm>
            <a:off x="8316913" y="6308725"/>
            <a:ext cx="358775" cy="3603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24313" y="333375"/>
            <a:ext cx="4906962" cy="11430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006600"/>
                </a:solidFill>
              </a:rPr>
              <a:t>Осина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427538" y="1600200"/>
            <a:ext cx="4259262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mtClean="0">
                <a:solidFill>
                  <a:srgbClr val="00CC66"/>
                </a:solidFill>
              </a:rPr>
              <a:t>Лиственная порода. Мягкая. Цвет белый с зеленоватым оттенком. Склонна к загниванию. Используется для изготовления спичек, посуды, игрушек, бумаги.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2263"/>
            <a:ext cx="4010025" cy="626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домой 1">
            <a:hlinkClick r:id="" action="ppaction://hlinkshowjump?jump=lastslideviewed" highlightClick="1"/>
          </p:cNvPr>
          <p:cNvSpPr/>
          <p:nvPr/>
        </p:nvSpPr>
        <p:spPr>
          <a:xfrm>
            <a:off x="8316913" y="6191250"/>
            <a:ext cx="358775" cy="4778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363" y="274638"/>
            <a:ext cx="3754437" cy="11430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FF9900"/>
                </a:solidFill>
              </a:rPr>
              <a:t>Липа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308475" y="1628775"/>
            <a:ext cx="4367213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mtClean="0">
                <a:solidFill>
                  <a:srgbClr val="00CC66"/>
                </a:solidFill>
              </a:rPr>
              <a:t>Лиственная порода. Мягкая. Цвет белый с розовым оттенком. Применяется для изготовления посуды, чертежных досок, карандашей, изделий с художественной резьбой.</a:t>
            </a:r>
          </a:p>
        </p:txBody>
      </p:sp>
      <p:pic>
        <p:nvPicPr>
          <p:cNvPr id="29700" name="Picture 6" descr="лип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404812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омой 4">
            <a:hlinkClick r:id="" action="ppaction://hlinkshowjump?jump=lastslideviewed" highlightClick="1"/>
          </p:cNvPr>
          <p:cNvSpPr/>
          <p:nvPr/>
        </p:nvSpPr>
        <p:spPr>
          <a:xfrm>
            <a:off x="8316913" y="6191250"/>
            <a:ext cx="358775" cy="4778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76825" y="274638"/>
            <a:ext cx="3609975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336600"/>
                </a:solidFill>
              </a:rPr>
              <a:t>Дуб</a:t>
            </a:r>
            <a:r>
              <a:rPr lang="ru-RU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443413" y="1557338"/>
            <a:ext cx="4305300" cy="4895850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solidFill>
                  <a:srgbClr val="009900"/>
                </a:solidFill>
              </a:rPr>
              <a:t>Лиственная порода. Твердая. Цвет светло-желтый с коричнево-серым оттенком и ярко выраженной текстурой. Применяется для изготовления мебели, паркета, облицовывания ценных изделий, мостов и вагонов.</a:t>
            </a:r>
          </a:p>
        </p:txBody>
      </p:sp>
      <p:pic>
        <p:nvPicPr>
          <p:cNvPr id="30724" name="Picture 6" descr="ду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404812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омой 4">
            <a:hlinkClick r:id="" action="ppaction://hlinkshowjump?jump=lastslideviewed" highlightClick="1"/>
          </p:cNvPr>
          <p:cNvSpPr/>
          <p:nvPr/>
        </p:nvSpPr>
        <p:spPr>
          <a:xfrm>
            <a:off x="8316913" y="6191250"/>
            <a:ext cx="358775" cy="4778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187450" y="765175"/>
            <a:ext cx="7024688" cy="1143000"/>
          </a:xfrm>
        </p:spPr>
        <p:txBody>
          <a:bodyPr/>
          <a:lstStyle/>
          <a:p>
            <a:pPr algn="r"/>
            <a:r>
              <a:rPr lang="ru-RU" smtClean="0">
                <a:solidFill>
                  <a:srgbClr val="C00000"/>
                </a:solidFill>
              </a:rPr>
              <a:t>Проверь себя!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93454"/>
            <a:ext cx="7272337" cy="3508375"/>
          </a:xfrm>
        </p:spPr>
        <p:txBody>
          <a:bodyPr/>
          <a:lstStyle/>
          <a:p>
            <a:pPr>
              <a:defRPr/>
            </a:pPr>
            <a:r>
              <a:rPr lang="ru-RU" sz="1800" dirty="0" smtClean="0"/>
              <a:t>Ответь на вопросы теста. Всего 10 вопросов с выбором ответов. </a:t>
            </a:r>
            <a:endParaRPr lang="ru-RU" sz="1800" dirty="0"/>
          </a:p>
          <a:p>
            <a:pPr>
              <a:defRPr/>
            </a:pPr>
            <a:r>
              <a:rPr lang="ru-RU" sz="1800" dirty="0" smtClean="0"/>
              <a:t>Чтобы ответить на </a:t>
            </a:r>
            <a:r>
              <a:rPr lang="ru-RU" sz="1800" dirty="0" smtClean="0"/>
              <a:t>вопрос</a:t>
            </a:r>
            <a:r>
              <a:rPr lang="ru-RU" sz="1800" dirty="0"/>
              <a:t>,</a:t>
            </a:r>
            <a:r>
              <a:rPr lang="ru-RU" sz="1800" dirty="0" smtClean="0"/>
              <a:t> </a:t>
            </a:r>
            <a:r>
              <a:rPr lang="ru-RU" sz="1800" dirty="0" smtClean="0"/>
              <a:t>подведи курсор мыши к правильному ответу и щелкни по нему.</a:t>
            </a:r>
          </a:p>
          <a:p>
            <a:pPr>
              <a:defRPr/>
            </a:pPr>
            <a:r>
              <a:rPr lang="ru-RU" sz="1800" dirty="0" smtClean="0"/>
              <a:t>Если правильно ответишь, появится фраза «Молодец!»</a:t>
            </a:r>
          </a:p>
          <a:p>
            <a:pPr>
              <a:defRPr/>
            </a:pPr>
            <a:r>
              <a:rPr lang="ru-RU" sz="1800" dirty="0" smtClean="0"/>
              <a:t>Если не правильно ответишь, появится фраза «Надо подумать!»</a:t>
            </a:r>
          </a:p>
          <a:p>
            <a:pPr>
              <a:defRPr/>
            </a:pPr>
            <a:r>
              <a:rPr lang="ru-RU" sz="1800" dirty="0" smtClean="0"/>
              <a:t>Значок            вернет тебя обратно к вопросу.</a:t>
            </a:r>
          </a:p>
          <a:p>
            <a:pPr marL="69850" indent="0">
              <a:buFont typeface="Wingdings 2" pitchFamily="18" charset="2"/>
              <a:buNone/>
              <a:defRPr/>
            </a:pPr>
            <a:endParaRPr lang="ru-RU" sz="1800" dirty="0" smtClean="0"/>
          </a:p>
          <a:p>
            <a:pPr>
              <a:defRPr/>
            </a:pPr>
            <a:r>
              <a:rPr lang="ru-RU" sz="1800" dirty="0" smtClean="0"/>
              <a:t> Для перехода к следующему вопросу нажми на стрелку.</a:t>
            </a:r>
          </a:p>
          <a:p>
            <a:pPr marL="69850" indent="0" algn="ctr">
              <a:buFont typeface="Wingdings 2" pitchFamily="18" charset="2"/>
              <a:buNone/>
              <a:defRPr/>
            </a:pPr>
            <a:r>
              <a:rPr lang="ru-RU" sz="1800" dirty="0"/>
              <a:t> </a:t>
            </a:r>
            <a:r>
              <a:rPr lang="ru-RU" sz="1800" dirty="0" smtClean="0"/>
              <a:t>  </a:t>
            </a:r>
            <a:r>
              <a:rPr lang="ru-RU" sz="1800" dirty="0" smtClean="0">
                <a:solidFill>
                  <a:srgbClr val="C00000"/>
                </a:solidFill>
              </a:rPr>
              <a:t>Желаю успеха!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2580265" y="4391675"/>
            <a:ext cx="414338" cy="373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2706688" y="5908675"/>
            <a:ext cx="4535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Перейти к тесту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6-tub-ru.yandex.net/i?id=136481883-26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788790" cy="17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746125"/>
          </a:xfrm>
        </p:spPr>
        <p:txBody>
          <a:bodyPr/>
          <a:lstStyle/>
          <a:p>
            <a:pPr algn="r" eaLnBrk="1" hangingPunct="1"/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1</a:t>
            </a:r>
            <a:r>
              <a:rPr lang="ru-RU" dirty="0" smtClean="0">
                <a:solidFill>
                  <a:srgbClr val="C00000"/>
                </a:solidFill>
              </a:rPr>
              <a:t>. Какие вы знаете хвойные породы древесины?</a:t>
            </a:r>
          </a:p>
          <a:p>
            <a:pPr eaLnBrk="1" hangingPunct="1"/>
            <a:r>
              <a:rPr lang="ru-RU" b="1" dirty="0" smtClean="0"/>
              <a:t>  </a:t>
            </a:r>
            <a:r>
              <a:rPr lang="ru-RU" dirty="0" smtClean="0"/>
              <a:t>А) </a:t>
            </a:r>
            <a:r>
              <a:rPr lang="ru-RU" dirty="0" smtClean="0">
                <a:hlinkClick r:id="rId2" action="ppaction://hlinksldjump"/>
              </a:rPr>
              <a:t>сосна, дуб, пихта</a:t>
            </a:r>
            <a:r>
              <a:rPr lang="ru-RU" dirty="0" smtClean="0"/>
              <a:t>;</a:t>
            </a:r>
          </a:p>
          <a:p>
            <a:pPr eaLnBrk="1" hangingPunct="1"/>
            <a:r>
              <a:rPr lang="ru-RU" dirty="0" smtClean="0"/>
              <a:t>  Б)  </a:t>
            </a:r>
            <a:r>
              <a:rPr lang="ru-RU" dirty="0" smtClean="0">
                <a:hlinkClick r:id="rId2" action="ppaction://hlinksldjump"/>
              </a:rPr>
              <a:t>ель, сосна, берёза</a:t>
            </a:r>
            <a:r>
              <a:rPr lang="ru-RU" dirty="0" smtClean="0"/>
              <a:t>;</a:t>
            </a:r>
          </a:p>
          <a:p>
            <a:pPr eaLnBrk="1" hangingPunct="1"/>
            <a:r>
              <a:rPr lang="ru-RU" dirty="0" smtClean="0"/>
              <a:t>  В)  </a:t>
            </a:r>
            <a:r>
              <a:rPr lang="ru-RU" dirty="0" smtClean="0">
                <a:hlinkClick r:id="rId3" action="ppaction://hlinksldjump"/>
              </a:rPr>
              <a:t>ель, сосна, пихта</a:t>
            </a:r>
            <a:r>
              <a:rPr lang="ru-RU" dirty="0" smtClean="0"/>
              <a:t>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451725" y="6021388"/>
            <a:ext cx="576263" cy="3603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0" name="Picture 2" descr="http://im6-tub-ru.yandex.net/i?id=136481883-2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1788790" cy="17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 rtlCol="0">
            <a:normAutofit fontScale="85000" lnSpcReduction="10000"/>
          </a:bodyPr>
          <a:lstStyle/>
          <a:p>
            <a:pPr marL="0" indent="0" algn="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dirty="0" smtClean="0">
              <a:solidFill>
                <a:srgbClr val="00CC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Похитив огонь с неба, легендарный герой Прометей принес его людям. Затем он научил их различным искусствам: зодчеству, мореплаванию, медицине, чтению и письму, животноводству и растениеводству... Так утверждают древнегреческие мифы и легенды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Лес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вот истинный Прометей, похитивший огонь с неба, похищенный им луч солнца приводит в движение чудовищный маховик паровой машины, и кисть художника, и перо поэта".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очень точное и образное выражение принадлежит великому русскому ученому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Климентию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Аркадьевичу Тимирязеву.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274320" algn="r" eaLnBrk="1" fontAlgn="auto" hangingPunct="1">
              <a:spcAft>
                <a:spcPts val="0"/>
              </a:spcAft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Здравствуй, лес!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Дремучий лес,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Полный сказок и чудес!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Ты о чем шумишь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листвою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Ночью темной, грозовою,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Что нам шепчешь на заре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Весь в росе, как в серебре?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Кто в глуши твоей таится?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Что за зверь? Какая птица?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Все открой, не утаи: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Ты же видишь, мы свои.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900" i="1" dirty="0" err="1">
                <a:latin typeface="Times New Roman" pitchFamily="18" charset="0"/>
                <a:cs typeface="Times New Roman" pitchFamily="18" charset="0"/>
              </a:rPr>
              <a:t>Погореловский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740650" y="6165850"/>
            <a:ext cx="576263" cy="2873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2" descr="C:\Documents and Settings\Admin\Мои документы\Мои рисунки\олень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12976"/>
            <a:ext cx="4130145" cy="3096543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11560" y="6143482"/>
            <a:ext cx="599728" cy="30970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301" y="2348880"/>
            <a:ext cx="7024687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solidFill>
                  <a:srgbClr val="C00000"/>
                </a:solidFill>
              </a:rPr>
              <a:t>2. На </a:t>
            </a:r>
            <a:r>
              <a:rPr lang="ru-RU" sz="2700" dirty="0">
                <a:solidFill>
                  <a:srgbClr val="C00000"/>
                </a:solidFill>
              </a:rPr>
              <a:t>каком разрезе ствола дерева видны полностью годичные кольца?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645024"/>
            <a:ext cx="6778625" cy="3508375"/>
          </a:xfrm>
        </p:spPr>
        <p:txBody>
          <a:bodyPr rtlCol="0">
            <a:normAutofit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        А</a:t>
            </a:r>
            <a:r>
              <a:rPr lang="ru-RU" dirty="0"/>
              <a:t>) </a:t>
            </a:r>
            <a:r>
              <a:rPr lang="ru-RU" dirty="0">
                <a:hlinkClick r:id="rId2" action="ppaction://hlinksldjump"/>
              </a:rPr>
              <a:t>на </a:t>
            </a:r>
            <a:r>
              <a:rPr lang="ru-RU" dirty="0" err="1">
                <a:hlinkClick r:id="rId2" action="ppaction://hlinksldjump"/>
              </a:rPr>
              <a:t>тангентальном</a:t>
            </a:r>
            <a:r>
              <a:rPr lang="ru-RU" dirty="0"/>
              <a:t>;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     Б) </a:t>
            </a:r>
            <a:r>
              <a:rPr lang="ru-RU" dirty="0">
                <a:hlinkClick r:id="rId3" action="ppaction://hlinksldjump"/>
              </a:rPr>
              <a:t>на поперечном</a:t>
            </a:r>
            <a:r>
              <a:rPr lang="ru-RU" dirty="0"/>
              <a:t>;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     В) </a:t>
            </a:r>
            <a:r>
              <a:rPr lang="ru-RU" dirty="0">
                <a:hlinkClick r:id="rId2" action="ppaction://hlinksldjump"/>
              </a:rPr>
              <a:t>на радиальном</a:t>
            </a:r>
            <a:r>
              <a:rPr lang="ru-RU" dirty="0"/>
              <a:t>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27988" y="6092825"/>
            <a:ext cx="504825" cy="360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2" descr="http://im6-tub-ru.yandex.net/i?id=136481883-2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1788790" cy="17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420888"/>
            <a:ext cx="7024687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C00000"/>
                </a:solidFill>
              </a:rPr>
              <a:t>3. По </a:t>
            </a:r>
            <a:r>
              <a:rPr lang="ru-RU" sz="3100" dirty="0">
                <a:solidFill>
                  <a:srgbClr val="C00000"/>
                </a:solidFill>
              </a:rPr>
              <a:t>каким признакам различают древесину?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1501775" y="3212976"/>
            <a:ext cx="6778625" cy="3509963"/>
          </a:xfrm>
        </p:spPr>
        <p:txBody>
          <a:bodyPr/>
          <a:lstStyle/>
          <a:p>
            <a:pPr eaLnBrk="1" hangingPunct="1"/>
            <a:r>
              <a:rPr lang="ru-RU" dirty="0" smtClean="0"/>
              <a:t>     А) </a:t>
            </a:r>
            <a:r>
              <a:rPr lang="ru-RU" dirty="0" smtClean="0">
                <a:hlinkClick r:id="rId2" action="ppaction://hlinksldjump"/>
              </a:rPr>
              <a:t>по цвету, запаху, текстуре и твёрдости</a:t>
            </a:r>
            <a:r>
              <a:rPr lang="ru-RU" dirty="0" smtClean="0"/>
              <a:t>;</a:t>
            </a:r>
          </a:p>
          <a:p>
            <a:pPr eaLnBrk="1" hangingPunct="1"/>
            <a:r>
              <a:rPr lang="ru-RU" dirty="0" smtClean="0"/>
              <a:t>     Б) </a:t>
            </a:r>
            <a:r>
              <a:rPr lang="ru-RU" dirty="0" smtClean="0">
                <a:hlinkClick r:id="rId3" action="ppaction://hlinksldjump"/>
              </a:rPr>
              <a:t>по цвету ядра, форме заболони, текстуре</a:t>
            </a:r>
            <a:r>
              <a:rPr lang="ru-RU" dirty="0" smtClean="0"/>
              <a:t>;</a:t>
            </a:r>
          </a:p>
          <a:p>
            <a:pPr eaLnBrk="1" hangingPunct="1"/>
            <a:r>
              <a:rPr lang="ru-RU" dirty="0" smtClean="0"/>
              <a:t>     В) </a:t>
            </a:r>
            <a:r>
              <a:rPr lang="ru-RU" dirty="0" smtClean="0">
                <a:hlinkClick r:id="rId3" action="ppaction://hlinksldjump"/>
              </a:rPr>
              <a:t>по запаху, годичным кольцам, твёрдости</a:t>
            </a:r>
            <a:r>
              <a:rPr lang="ru-RU" dirty="0" smtClean="0"/>
              <a:t>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27988" y="6092825"/>
            <a:ext cx="504825" cy="360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2" descr="http://im6-tub-ru.yandex.net/i?id=136481883-2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788790" cy="17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553" y="2276872"/>
            <a:ext cx="7024687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solidFill>
                  <a:srgbClr val="C00000"/>
                </a:solidFill>
              </a:rPr>
              <a:t>4. Как </a:t>
            </a:r>
            <a:r>
              <a:rPr lang="ru-RU" sz="2700" dirty="0">
                <a:solidFill>
                  <a:srgbClr val="C00000"/>
                </a:solidFill>
              </a:rPr>
              <a:t>называется природный рисунок на обработанной поверхности древесины?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1043608" y="3645024"/>
            <a:ext cx="6778625" cy="3509963"/>
          </a:xfrm>
        </p:spPr>
        <p:txBody>
          <a:bodyPr/>
          <a:lstStyle/>
          <a:p>
            <a:pPr eaLnBrk="1" hangingPunct="1"/>
            <a:r>
              <a:rPr lang="ru-RU" dirty="0" smtClean="0"/>
              <a:t>                А) </a:t>
            </a:r>
            <a:r>
              <a:rPr lang="ru-RU" dirty="0" smtClean="0">
                <a:hlinkClick r:id="rId2" action="ppaction://hlinksldjump"/>
              </a:rPr>
              <a:t>сердцевинные лучи</a:t>
            </a:r>
            <a:r>
              <a:rPr lang="ru-RU" dirty="0" smtClean="0"/>
              <a:t>;</a:t>
            </a:r>
          </a:p>
          <a:p>
            <a:pPr eaLnBrk="1" hangingPunct="1"/>
            <a:r>
              <a:rPr lang="ru-RU" dirty="0" smtClean="0"/>
              <a:t>                Б) </a:t>
            </a:r>
            <a:r>
              <a:rPr lang="ru-RU" dirty="0" smtClean="0">
                <a:hlinkClick r:id="rId3" action="ppaction://hlinksldjump"/>
              </a:rPr>
              <a:t>текстура</a:t>
            </a:r>
            <a:r>
              <a:rPr lang="ru-RU" dirty="0" smtClean="0"/>
              <a:t>;</a:t>
            </a:r>
          </a:p>
          <a:p>
            <a:pPr eaLnBrk="1" hangingPunct="1"/>
            <a:r>
              <a:rPr lang="ru-RU" dirty="0" smtClean="0"/>
              <a:t>                В) </a:t>
            </a:r>
            <a:r>
              <a:rPr lang="ru-RU" dirty="0" smtClean="0">
                <a:hlinkClick r:id="rId2" action="ppaction://hlinksldjump"/>
              </a:rPr>
              <a:t>рисунок</a:t>
            </a:r>
            <a:r>
              <a:rPr lang="ru-RU" dirty="0" smtClean="0"/>
              <a:t>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27988" y="6092825"/>
            <a:ext cx="504825" cy="360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2" descr="http://im6-tub-ru.yandex.net/i?id=136481883-2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1788790" cy="17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564904"/>
            <a:ext cx="7024688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solidFill>
                  <a:srgbClr val="C00000"/>
                </a:solidFill>
              </a:rPr>
              <a:t>5. Рабочий</a:t>
            </a:r>
            <a:r>
              <a:rPr lang="ru-RU" sz="2700" dirty="0">
                <a:solidFill>
                  <a:srgbClr val="C00000"/>
                </a:solidFill>
              </a:rPr>
              <a:t>, какой профессии изготовляет двери из древесины?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1403648" y="3645024"/>
            <a:ext cx="6778625" cy="3509962"/>
          </a:xfrm>
        </p:spPr>
        <p:txBody>
          <a:bodyPr/>
          <a:lstStyle/>
          <a:p>
            <a:pPr eaLnBrk="1" hangingPunct="1"/>
            <a:r>
              <a:rPr lang="ru-RU" dirty="0" smtClean="0"/>
              <a:t>               А) </a:t>
            </a:r>
            <a:r>
              <a:rPr lang="ru-RU" dirty="0" smtClean="0">
                <a:hlinkClick r:id="rId2" action="ppaction://hlinksldjump"/>
              </a:rPr>
              <a:t>плотник</a:t>
            </a:r>
            <a:r>
              <a:rPr lang="ru-RU" dirty="0" smtClean="0"/>
              <a:t>;</a:t>
            </a:r>
          </a:p>
          <a:p>
            <a:pPr eaLnBrk="1" hangingPunct="1"/>
            <a:r>
              <a:rPr lang="ru-RU" dirty="0" smtClean="0"/>
              <a:t>               Б) </a:t>
            </a:r>
            <a:r>
              <a:rPr lang="ru-RU" dirty="0" smtClean="0">
                <a:hlinkClick r:id="rId3" action="ppaction://hlinksldjump"/>
              </a:rPr>
              <a:t>столяр</a:t>
            </a:r>
            <a:r>
              <a:rPr lang="ru-RU" dirty="0" smtClean="0"/>
              <a:t>;</a:t>
            </a:r>
          </a:p>
          <a:p>
            <a:pPr eaLnBrk="1" hangingPunct="1"/>
            <a:r>
              <a:rPr lang="ru-RU" dirty="0" smtClean="0"/>
              <a:t>               В) </a:t>
            </a:r>
            <a:r>
              <a:rPr lang="ru-RU" dirty="0" smtClean="0">
                <a:hlinkClick r:id="rId2" action="ppaction://hlinksldjump"/>
              </a:rPr>
              <a:t>станочник</a:t>
            </a:r>
            <a:r>
              <a:rPr lang="ru-RU" dirty="0" smtClean="0"/>
              <a:t>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27988" y="6092825"/>
            <a:ext cx="504825" cy="360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2" descr="http://im6-tub-ru.yandex.net/i?id=136481883-2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1788790" cy="17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300" y="2276872"/>
            <a:ext cx="7024688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C00000"/>
                </a:solidFill>
              </a:rPr>
              <a:t>6. Физические  </a:t>
            </a:r>
            <a:r>
              <a:rPr lang="ru-RU" sz="3100" dirty="0">
                <a:solidFill>
                  <a:srgbClr val="C00000"/>
                </a:solidFill>
              </a:rPr>
              <a:t>свойства древесины -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1115616" y="3645024"/>
            <a:ext cx="6778625" cy="3509963"/>
          </a:xfrm>
        </p:spPr>
        <p:txBody>
          <a:bodyPr/>
          <a:lstStyle/>
          <a:p>
            <a:pPr eaLnBrk="1" hangingPunct="1"/>
            <a:r>
              <a:rPr lang="ru-RU" dirty="0" smtClean="0"/>
              <a:t>          А) </a:t>
            </a:r>
            <a:r>
              <a:rPr lang="ru-RU" dirty="0" smtClean="0">
                <a:hlinkClick r:id="rId2" action="ppaction://hlinksldjump"/>
              </a:rPr>
              <a:t>цвет, плотность</a:t>
            </a:r>
            <a:r>
              <a:rPr lang="ru-RU" dirty="0" smtClean="0"/>
              <a:t>;</a:t>
            </a:r>
          </a:p>
          <a:p>
            <a:pPr eaLnBrk="1" hangingPunct="1"/>
            <a:r>
              <a:rPr lang="ru-RU" dirty="0" smtClean="0"/>
              <a:t>          Б)  </a:t>
            </a:r>
            <a:r>
              <a:rPr lang="ru-RU" dirty="0" smtClean="0">
                <a:hlinkClick r:id="rId3" action="ppaction://hlinksldjump"/>
              </a:rPr>
              <a:t>вес, влажность</a:t>
            </a:r>
            <a:r>
              <a:rPr lang="ru-RU" dirty="0" smtClean="0"/>
              <a:t>;</a:t>
            </a:r>
          </a:p>
          <a:p>
            <a:pPr eaLnBrk="1" hangingPunct="1"/>
            <a:r>
              <a:rPr lang="ru-RU" dirty="0" smtClean="0"/>
              <a:t>          В) </a:t>
            </a:r>
            <a:r>
              <a:rPr lang="ru-RU" dirty="0" smtClean="0">
                <a:hlinkClick r:id="rId2" action="ppaction://hlinksldjump"/>
              </a:rPr>
              <a:t>твёрдость, прочность</a:t>
            </a:r>
            <a:r>
              <a:rPr lang="ru-RU" dirty="0" smtClean="0"/>
              <a:t>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27988" y="6092825"/>
            <a:ext cx="504825" cy="360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2" descr="http://im6-tub-ru.yandex.net/i?id=136481883-2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1788790" cy="17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040902" y="2348880"/>
            <a:ext cx="7273925" cy="11430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C00000"/>
                </a:solidFill>
              </a:rPr>
              <a:t>7. Механические свойства древесины - </a:t>
            </a: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>
          <a:xfrm>
            <a:off x="1242226" y="3717032"/>
            <a:ext cx="6778625" cy="3508375"/>
          </a:xfrm>
        </p:spPr>
        <p:txBody>
          <a:bodyPr/>
          <a:lstStyle/>
          <a:p>
            <a:pPr eaLnBrk="1" hangingPunct="1"/>
            <a:r>
              <a:rPr lang="ru-RU" dirty="0" smtClean="0"/>
              <a:t>          А) </a:t>
            </a:r>
            <a:r>
              <a:rPr lang="ru-RU" dirty="0" smtClean="0">
                <a:hlinkClick r:id="rId2" action="ppaction://hlinksldjump"/>
              </a:rPr>
              <a:t>цвет, плотность</a:t>
            </a:r>
            <a:r>
              <a:rPr lang="ru-RU" dirty="0" smtClean="0"/>
              <a:t>;</a:t>
            </a:r>
          </a:p>
          <a:p>
            <a:pPr eaLnBrk="1" hangingPunct="1"/>
            <a:r>
              <a:rPr lang="ru-RU" dirty="0" smtClean="0"/>
              <a:t>          Б)  </a:t>
            </a:r>
            <a:r>
              <a:rPr lang="ru-RU" dirty="0" smtClean="0">
                <a:hlinkClick r:id="rId2" action="ppaction://hlinksldjump"/>
              </a:rPr>
              <a:t>вес, влажность</a:t>
            </a:r>
            <a:r>
              <a:rPr lang="ru-RU" dirty="0" smtClean="0"/>
              <a:t>;</a:t>
            </a:r>
          </a:p>
          <a:p>
            <a:pPr eaLnBrk="1" hangingPunct="1"/>
            <a:r>
              <a:rPr lang="ru-RU" dirty="0" smtClean="0"/>
              <a:t>          В) </a:t>
            </a:r>
            <a:r>
              <a:rPr lang="ru-RU" dirty="0" smtClean="0">
                <a:hlinkClick r:id="rId3" action="ppaction://hlinksldjump"/>
              </a:rPr>
              <a:t>твёрдость, прочность</a:t>
            </a:r>
            <a:r>
              <a:rPr lang="ru-RU" dirty="0" smtClean="0"/>
              <a:t>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27988" y="6092825"/>
            <a:ext cx="504825" cy="360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2" descr="http://im6-tub-ru.yandex.net/i?id=136481883-2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1788790" cy="17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426" y="2636912"/>
            <a:ext cx="7167562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C00000"/>
                </a:solidFill>
              </a:rPr>
              <a:t>8. От </a:t>
            </a:r>
            <a:r>
              <a:rPr lang="ru-RU" sz="3100" dirty="0">
                <a:solidFill>
                  <a:srgbClr val="C00000"/>
                </a:solidFill>
              </a:rPr>
              <a:t>чего зависит текстура древесины?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9939" name="Объект 2"/>
          <p:cNvSpPr>
            <a:spLocks noGrp="1"/>
          </p:cNvSpPr>
          <p:nvPr>
            <p:ph idx="1"/>
          </p:nvPr>
        </p:nvSpPr>
        <p:spPr>
          <a:xfrm>
            <a:off x="1043608" y="3933056"/>
            <a:ext cx="6778625" cy="3509963"/>
          </a:xfrm>
        </p:spPr>
        <p:txBody>
          <a:bodyPr/>
          <a:lstStyle/>
          <a:p>
            <a:pPr eaLnBrk="1" hangingPunct="1"/>
            <a:r>
              <a:rPr lang="ru-RU" dirty="0" smtClean="0"/>
              <a:t>                   А)  </a:t>
            </a:r>
            <a:r>
              <a:rPr lang="ru-RU" dirty="0" smtClean="0">
                <a:hlinkClick r:id="rId2" action="ppaction://hlinksldjump"/>
              </a:rPr>
              <a:t>от способа окраски</a:t>
            </a:r>
            <a:r>
              <a:rPr lang="ru-RU" dirty="0" smtClean="0"/>
              <a:t>;</a:t>
            </a:r>
          </a:p>
          <a:p>
            <a:pPr eaLnBrk="1" hangingPunct="1"/>
            <a:r>
              <a:rPr lang="ru-RU" dirty="0" smtClean="0"/>
              <a:t>                   Б</a:t>
            </a:r>
            <a:r>
              <a:rPr lang="ru-RU" dirty="0" smtClean="0">
                <a:hlinkClick r:id="rId2" action="ppaction://hlinksldjump"/>
              </a:rPr>
              <a:t>)  от отделки древесины</a:t>
            </a:r>
            <a:r>
              <a:rPr lang="ru-RU" dirty="0" smtClean="0"/>
              <a:t>;</a:t>
            </a:r>
          </a:p>
          <a:p>
            <a:pPr eaLnBrk="1" hangingPunct="1"/>
            <a:r>
              <a:rPr lang="ru-RU" dirty="0" smtClean="0"/>
              <a:t>                   В)  </a:t>
            </a:r>
            <a:r>
              <a:rPr lang="ru-RU" dirty="0" smtClean="0">
                <a:hlinkClick r:id="rId3" action="ppaction://hlinksldjump"/>
              </a:rPr>
              <a:t>от породы древесины</a:t>
            </a:r>
            <a:r>
              <a:rPr lang="ru-RU" dirty="0" smtClean="0"/>
              <a:t>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27988" y="6092825"/>
            <a:ext cx="504825" cy="360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2" descr="http://im6-tub-ru.yandex.net/i?id=136481883-2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1788790" cy="17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003301" y="2204864"/>
            <a:ext cx="7024687" cy="1143000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rgbClr val="C00000"/>
                </a:solidFill>
              </a:rPr>
              <a:t>9. Через сердцевину проходит …</a:t>
            </a:r>
          </a:p>
        </p:txBody>
      </p:sp>
      <p:sp>
        <p:nvSpPr>
          <p:cNvPr id="40963" name="Объект 2"/>
          <p:cNvSpPr>
            <a:spLocks noGrp="1"/>
          </p:cNvSpPr>
          <p:nvPr>
            <p:ph idx="1"/>
          </p:nvPr>
        </p:nvSpPr>
        <p:spPr>
          <a:xfrm>
            <a:off x="1250951" y="3429000"/>
            <a:ext cx="6777037" cy="3508375"/>
          </a:xfrm>
        </p:spPr>
        <p:txBody>
          <a:bodyPr/>
          <a:lstStyle/>
          <a:p>
            <a:pPr eaLnBrk="1" hangingPunct="1"/>
            <a:r>
              <a:rPr lang="ru-RU" dirty="0" smtClean="0"/>
              <a:t> А) </a:t>
            </a:r>
            <a:r>
              <a:rPr lang="ru-RU" dirty="0" smtClean="0">
                <a:hlinkClick r:id="rId2" action="ppaction://hlinksldjump"/>
              </a:rPr>
              <a:t>торцовый разрез</a:t>
            </a:r>
            <a:r>
              <a:rPr lang="ru-RU" dirty="0" smtClean="0"/>
              <a:t>;</a:t>
            </a:r>
          </a:p>
          <a:p>
            <a:pPr eaLnBrk="1" hangingPunct="1"/>
            <a:r>
              <a:rPr lang="ru-RU" dirty="0" smtClean="0"/>
              <a:t> Б) </a:t>
            </a:r>
            <a:r>
              <a:rPr lang="ru-RU" dirty="0" smtClean="0">
                <a:hlinkClick r:id="rId2" action="ppaction://hlinksldjump"/>
              </a:rPr>
              <a:t>тангенциальный разрез</a:t>
            </a:r>
            <a:r>
              <a:rPr lang="ru-RU" dirty="0" smtClean="0"/>
              <a:t>; </a:t>
            </a:r>
          </a:p>
          <a:p>
            <a:pPr eaLnBrk="1" hangingPunct="1"/>
            <a:r>
              <a:rPr lang="ru-RU" dirty="0" smtClean="0"/>
              <a:t> В) </a:t>
            </a:r>
            <a:r>
              <a:rPr lang="ru-RU" dirty="0" smtClean="0">
                <a:hlinkClick r:id="rId3" action="ppaction://hlinksldjump"/>
              </a:rPr>
              <a:t>радиальный разрез</a:t>
            </a:r>
            <a:r>
              <a:rPr lang="ru-RU" dirty="0" smtClean="0"/>
              <a:t>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27988" y="6092825"/>
            <a:ext cx="504825" cy="360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2" descr="http://im6-tub-ru.yandex.net/i?id=136481883-2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1788790" cy="17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1003300" y="2420888"/>
            <a:ext cx="7024688" cy="1143000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rgbClr val="C00000"/>
                </a:solidFill>
              </a:rPr>
              <a:t>10. На каком разрезе годичные слои видны в виде извилистых линий?</a:t>
            </a:r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>
          <a:xfrm>
            <a:off x="1534858" y="3789040"/>
            <a:ext cx="6777038" cy="3509963"/>
          </a:xfrm>
        </p:spPr>
        <p:txBody>
          <a:bodyPr/>
          <a:lstStyle/>
          <a:p>
            <a:pPr eaLnBrk="1" hangingPunct="1"/>
            <a:r>
              <a:rPr lang="ru-RU" dirty="0" smtClean="0"/>
              <a:t>А) </a:t>
            </a:r>
            <a:r>
              <a:rPr lang="ru-RU" dirty="0" smtClean="0">
                <a:hlinkClick r:id="rId2" action="ppaction://hlinksldjump"/>
              </a:rPr>
              <a:t>На тангенциальном разрезе</a:t>
            </a:r>
            <a:r>
              <a:rPr lang="ru-RU" dirty="0" smtClean="0"/>
              <a:t>;</a:t>
            </a:r>
          </a:p>
          <a:p>
            <a:pPr eaLnBrk="1" hangingPunct="1"/>
            <a:r>
              <a:rPr lang="ru-RU" dirty="0" smtClean="0"/>
              <a:t>Б) </a:t>
            </a:r>
            <a:r>
              <a:rPr lang="ru-RU" dirty="0" smtClean="0">
                <a:hlinkClick r:id="rId3" action="ppaction://hlinksldjump"/>
              </a:rPr>
              <a:t>На радиальном разрезе</a:t>
            </a:r>
            <a:r>
              <a:rPr lang="ru-RU" dirty="0" smtClean="0"/>
              <a:t>;</a:t>
            </a:r>
          </a:p>
          <a:p>
            <a:pPr eaLnBrk="1" hangingPunct="1"/>
            <a:r>
              <a:rPr lang="ru-RU" dirty="0" smtClean="0"/>
              <a:t>В) </a:t>
            </a:r>
            <a:r>
              <a:rPr lang="ru-RU" dirty="0" smtClean="0">
                <a:hlinkClick r:id="rId3" action="ppaction://hlinksldjump"/>
              </a:rPr>
              <a:t>На продольном разрезе</a:t>
            </a:r>
            <a:r>
              <a:rPr lang="ru-RU" dirty="0" smtClean="0"/>
              <a:t>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27988" y="6165850"/>
            <a:ext cx="576262" cy="2873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Picture 2" descr="http://im6-tub-ru.yandex.net/i?id=136481883-2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1788790" cy="17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733925" y="2660650"/>
            <a:ext cx="3302000" cy="1463675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C00000"/>
                </a:solidFill>
              </a:rPr>
              <a:t>Молодец!</a:t>
            </a:r>
            <a:br>
              <a:rPr lang="ru-RU" smtClean="0">
                <a:solidFill>
                  <a:srgbClr val="C00000"/>
                </a:solidFill>
              </a:rPr>
            </a:br>
            <a:r>
              <a:rPr lang="ru-RU" smtClean="0">
                <a:solidFill>
                  <a:srgbClr val="C00000"/>
                </a:solidFill>
              </a:rPr>
              <a:t>Так держать!</a:t>
            </a:r>
          </a:p>
        </p:txBody>
      </p:sp>
      <p:sp>
        <p:nvSpPr>
          <p:cNvPr id="43011" name="Текст 3"/>
          <p:cNvSpPr>
            <a:spLocks noGrp="1"/>
          </p:cNvSpPr>
          <p:nvPr>
            <p:ph type="body" sz="half" idx="2"/>
          </p:nvPr>
        </p:nvSpPr>
        <p:spPr>
          <a:xfrm>
            <a:off x="4733925" y="4133850"/>
            <a:ext cx="3302000" cy="15192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Управляющая кнопка: домой 1">
            <a:hlinkClick r:id="" action="ppaction://hlinkshowjump?jump=lastslideviewed" highlightClick="1"/>
          </p:cNvPr>
          <p:cNvSpPr/>
          <p:nvPr/>
        </p:nvSpPr>
        <p:spPr>
          <a:xfrm>
            <a:off x="7524750" y="5589588"/>
            <a:ext cx="503238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9"/>
            <a:ext cx="3600400" cy="4824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687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336600"/>
                </a:solidFill>
              </a:rPr>
              <a:t>Изучив данный материал, вы узнаете:</a:t>
            </a:r>
            <a:endParaRPr lang="ru-RU" sz="2800" dirty="0">
              <a:solidFill>
                <a:srgbClr val="33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1288" y="2060848"/>
            <a:ext cx="6777037" cy="2185020"/>
          </a:xfrm>
        </p:spPr>
        <p:txBody>
          <a:bodyPr/>
          <a:lstStyle/>
          <a:p>
            <a:r>
              <a:rPr lang="ru-RU" dirty="0" smtClean="0"/>
              <a:t>о древесине и ее строение;</a:t>
            </a:r>
          </a:p>
          <a:p>
            <a:r>
              <a:rPr lang="ru-RU" dirty="0" smtClean="0"/>
              <a:t> о разрезах ствола;</a:t>
            </a:r>
          </a:p>
          <a:p>
            <a:r>
              <a:rPr lang="ru-RU" dirty="0"/>
              <a:t>о</a:t>
            </a:r>
            <a:r>
              <a:rPr lang="ru-RU" dirty="0" smtClean="0"/>
              <a:t> текстуре древесины;</a:t>
            </a:r>
          </a:p>
          <a:p>
            <a:r>
              <a:rPr lang="ru-RU" dirty="0" smtClean="0"/>
              <a:t>о лиственных и хвойных деревьях и чем они отличаются, и где применяются.</a:t>
            </a:r>
          </a:p>
          <a:p>
            <a:pPr marL="6985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211288" y="4797152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smtClean="0">
                <a:solidFill>
                  <a:srgbClr val="336600"/>
                </a:solidFill>
              </a:rPr>
              <a:t>А также сможете себя проверить, выполнив тест.</a:t>
            </a:r>
            <a:endParaRPr lang="ru-RU" sz="2800" dirty="0">
              <a:solidFill>
                <a:srgbClr val="336600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947843" y="6165850"/>
            <a:ext cx="576263" cy="2873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11560" y="6143482"/>
            <a:ext cx="599728" cy="30970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6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4716463" y="2708275"/>
            <a:ext cx="3300412" cy="1463675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C00000"/>
                </a:solidFill>
              </a:rPr>
              <a:t>Надо подумать!</a:t>
            </a:r>
          </a:p>
        </p:txBody>
      </p:sp>
      <p:pic>
        <p:nvPicPr>
          <p:cNvPr id="44035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" r="1703"/>
          <a:stretch>
            <a:fillRect/>
          </a:stretch>
        </p:blipFill>
        <p:spPr>
          <a:xfrm>
            <a:off x="1004888" y="693738"/>
            <a:ext cx="3359150" cy="5468937"/>
          </a:xfrm>
        </p:spPr>
      </p:pic>
      <p:sp>
        <p:nvSpPr>
          <p:cNvPr id="44036" name="Текст 3"/>
          <p:cNvSpPr>
            <a:spLocks noGrp="1"/>
          </p:cNvSpPr>
          <p:nvPr>
            <p:ph type="body" sz="half" idx="2"/>
          </p:nvPr>
        </p:nvSpPr>
        <p:spPr>
          <a:xfrm>
            <a:off x="4733925" y="4133850"/>
            <a:ext cx="3302000" cy="15192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Управляющая кнопка: домой 1">
            <a:hlinkClick r:id="" action="ppaction://hlinkshowjump?jump=lastslideviewed" highlightClick="1"/>
          </p:cNvPr>
          <p:cNvSpPr/>
          <p:nvPr/>
        </p:nvSpPr>
        <p:spPr>
          <a:xfrm>
            <a:off x="7596188" y="5661025"/>
            <a:ext cx="431800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788024" y="2348880"/>
            <a:ext cx="3302000" cy="1463675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336600"/>
                </a:solidFill>
              </a:rPr>
              <a:t>Домашнее задание</a:t>
            </a:r>
          </a:p>
        </p:txBody>
      </p:sp>
      <p:sp>
        <p:nvSpPr>
          <p:cNvPr id="45059" name="Рисунок 2"/>
          <p:cNvSpPr>
            <a:spLocks noGrp="1" noTextEdit="1"/>
          </p:cNvSpPr>
          <p:nvPr>
            <p:ph type="pic" idx="1"/>
          </p:nvPr>
        </p:nvSpPr>
        <p:spPr>
          <a:xfrm>
            <a:off x="1004888" y="693738"/>
            <a:ext cx="3359150" cy="5468937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3925" y="3861048"/>
            <a:ext cx="3302000" cy="216024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dirty="0" smtClean="0"/>
              <a:t>Учебник 5 класса.</a:t>
            </a:r>
          </a:p>
          <a:p>
            <a:pPr>
              <a:defRPr/>
            </a:pPr>
            <a:r>
              <a:rPr lang="ru-RU" sz="2000" dirty="0" smtClean="0"/>
              <a:t>§</a:t>
            </a:r>
            <a:r>
              <a:rPr lang="ru-RU" dirty="0" smtClean="0"/>
              <a:t>2 стр.10-12</a:t>
            </a:r>
          </a:p>
          <a:p>
            <a:pPr>
              <a:defRPr/>
            </a:pPr>
            <a:r>
              <a:rPr lang="ru-RU" dirty="0" smtClean="0"/>
              <a:t>Ответить на вопросы</a:t>
            </a:r>
          </a:p>
          <a:p>
            <a:pPr>
              <a:defRPr/>
            </a:pPr>
            <a:r>
              <a:rPr lang="ru-RU" dirty="0" smtClean="0"/>
              <a:t>Подготовиться к выполнению практической работы.</a:t>
            </a:r>
          </a:p>
          <a:p>
            <a:pPr>
              <a:defRPr/>
            </a:pPr>
            <a:r>
              <a:rPr lang="ru-RU" dirty="0" smtClean="0"/>
              <a:t>Дополнительную информацию можно получить на сайте:</a:t>
            </a:r>
          </a:p>
          <a:p>
            <a:pPr>
              <a:defRPr/>
            </a:pPr>
            <a:r>
              <a:rPr lang="ru-RU" u="sng" dirty="0">
                <a:hlinkClick r:id="rId2"/>
              </a:rPr>
              <a:t>http://technologys.info/derevoidrevesina/derevoiles.html</a:t>
            </a: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45061" name="Picture 2" descr="C:\Users\5633~1\AppData\Local\Temp\ска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1"/>
          <a:stretch>
            <a:fillRect/>
          </a:stretch>
        </p:blipFill>
        <p:spPr bwMode="auto">
          <a:xfrm>
            <a:off x="900113" y="549275"/>
            <a:ext cx="36004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2"/>
          <p:cNvSpPr>
            <a:spLocks noGrp="1"/>
          </p:cNvSpPr>
          <p:nvPr>
            <p:ph idx="1"/>
          </p:nvPr>
        </p:nvSpPr>
        <p:spPr>
          <a:xfrm>
            <a:off x="4532313" y="908050"/>
            <a:ext cx="4000500" cy="5734050"/>
          </a:xfrm>
        </p:spPr>
        <p:txBody>
          <a:bodyPr rtlCol="0">
            <a:normAutofit/>
          </a:bodyPr>
          <a:lstStyle/>
          <a:p>
            <a:pPr indent="-274320" algn="just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Вершина ствола дерева вместе с сучьями образует крону.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  <a:hlinkMouseOver r:id="rId2" action="ppaction://hlinksldjump"/>
              </a:rPr>
              <a:t>Крона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это одна из трех основных частей дерева. </a:t>
            </a:r>
          </a:p>
          <a:p>
            <a:pPr marL="68580" indent="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8580" indent="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-274320" algn="just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Другая часть дерева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" action="ppaction://hlinkshowjump?jump=nextslide"/>
                <a:hlinkMouseOver r:id="rId3" action="ppaction://hlinksldjump"/>
              </a:rPr>
              <a:t>ствол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68580" indent="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8580" indent="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-274320" algn="just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Третья часть дерева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MouseOver r:id="rId4" action="ppaction://hlinksldjump"/>
              </a:rPr>
              <a:t>корни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027988" y="6092825"/>
            <a:ext cx="504825" cy="2889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5"/>
          <a:srcRect l="7264" t="16537" r="57581" b="11628"/>
          <a:stretch/>
        </p:blipFill>
        <p:spPr bwMode="auto">
          <a:xfrm>
            <a:off x="803501" y="908720"/>
            <a:ext cx="3744416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11560" y="6143482"/>
            <a:ext cx="599728" cy="30970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1131384" y="1585556"/>
            <a:ext cx="6777037" cy="3508375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Листья или хвоя кроны усваивают углерод из воздуха, образуя на солнце органические вещества, идущие на построение растительного организма дерева.</a:t>
            </a:r>
            <a:endParaRPr lang="ru-RU" dirty="0" smtClean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  <a:hlinkHover r:id="" action="ppaction://hlinkshowjump?jump=previousslide"/>
          </p:cNvPr>
          <p:cNvSpPr/>
          <p:nvPr/>
        </p:nvSpPr>
        <p:spPr>
          <a:xfrm>
            <a:off x="7885113" y="6021388"/>
            <a:ext cx="503237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4" descr="лес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429000"/>
            <a:ext cx="331236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1155965" y="1556793"/>
            <a:ext cx="6777037" cy="2016224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Ствол имеет более толстую часть у основания и более тонкую – вершинную. Ствол  удерживает тяжелую крону и служит проводником питательных веществ поступающих от корней и поступающих в листья.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  <a:hlinkHover r:id="rId2" action="ppaction://hlinksldjump"/>
          </p:cNvPr>
          <p:cNvSpPr/>
          <p:nvPr/>
        </p:nvSpPr>
        <p:spPr>
          <a:xfrm>
            <a:off x="7956550" y="5876925"/>
            <a:ext cx="503238" cy="5048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4" descr="березы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573016"/>
            <a:ext cx="3433873" cy="257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5426479" y="1698379"/>
            <a:ext cx="2808312" cy="3816424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Корни  можно сравнить с фундаментом и сваями, которые удерживают ствол дерева в вертикальном положении.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  <a:hlinkHover r:id="rId2" action="ppaction://hlinksldjump"/>
          </p:cNvPr>
          <p:cNvSpPr/>
          <p:nvPr/>
        </p:nvSpPr>
        <p:spPr>
          <a:xfrm>
            <a:off x="7740650" y="5949950"/>
            <a:ext cx="503238" cy="5032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 descr="Корни дере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9" y="781522"/>
            <a:ext cx="4399037" cy="565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6600"/>
                </a:solidFill>
              </a:rPr>
              <a:t>Древесина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b="1" smtClean="0"/>
              <a:t>Строение древесного ствола:</a:t>
            </a:r>
            <a:r>
              <a:rPr lang="ru-RU" smtClean="0"/>
              <a:t>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mtClean="0"/>
              <a:t>1 —</a:t>
            </a:r>
            <a:r>
              <a:rPr lang="ru-RU" smtClean="0">
                <a:hlinkClick r:id="rId2" action="ppaction://hlinksldjump"/>
                <a:hlinkMouseOver r:id="rId3" action="ppaction://hlinksldjump"/>
              </a:rPr>
              <a:t>сердцевина</a:t>
            </a:r>
            <a:r>
              <a:rPr lang="ru-RU" smtClean="0"/>
              <a:t>,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i="1" smtClean="0"/>
              <a:t>2 </a:t>
            </a:r>
            <a:r>
              <a:rPr lang="ru-RU" smtClean="0"/>
              <a:t>— сердцевинные лучи,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mtClean="0"/>
              <a:t>3 — ядро,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mtClean="0"/>
              <a:t>4 — го­довые кольца,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mtClean="0"/>
              <a:t>5 — </a:t>
            </a:r>
            <a:r>
              <a:rPr lang="ru-RU" smtClean="0">
                <a:hlinkClick r:id="rId4" action="ppaction://hlinksldjump"/>
                <a:hlinkMouseOver r:id="rId4" action="ppaction://hlinksldjump"/>
              </a:rPr>
              <a:t>камбий</a:t>
            </a:r>
            <a:r>
              <a:rPr lang="ru-RU" smtClean="0"/>
              <a:t>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mtClean="0"/>
              <a:t>6 — лубяной слой,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mtClean="0"/>
              <a:t>7 — </a:t>
            </a:r>
            <a:r>
              <a:rPr lang="ru-RU" smtClean="0">
                <a:hlinkMouseOver r:id="rId5" action="ppaction://hlinksldjump"/>
              </a:rPr>
              <a:t>кора</a:t>
            </a:r>
            <a:r>
              <a:rPr lang="ru-RU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ru-RU" smtClean="0"/>
          </a:p>
        </p:txBody>
      </p:sp>
      <p:pic>
        <p:nvPicPr>
          <p:cNvPr id="5125" name="Picture 5" descr="E:\ска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0" t="50000" r="20381" b="15102"/>
          <a:stretch/>
        </p:blipFill>
        <p:spPr bwMode="auto">
          <a:xfrm rot="10800000">
            <a:off x="4413578" y="2351264"/>
            <a:ext cx="4061259" cy="3456384"/>
          </a:xfrm>
          <a:prstGeom prst="rect">
            <a:avLst/>
          </a:prstGeom>
          <a:noFill/>
          <a:scene3d>
            <a:camera prst="perspectiveLeft">
              <a:rot lat="0" lon="1200000" rev="5400000"/>
            </a:camera>
            <a:lightRig rig="threePt" dir="t">
              <a:rot lat="0" lon="0" rev="0"/>
            </a:lightRig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72450" y="6110288"/>
            <a:ext cx="431800" cy="3429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11560" y="6143482"/>
            <a:ext cx="432048" cy="30970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1427</TotalTime>
  <Words>1381</Words>
  <Application>Microsoft Office PowerPoint</Application>
  <PresentationFormat>Экран (4:3)</PresentationFormat>
  <Paragraphs>151</Paragraphs>
  <Slides>41</Slides>
  <Notes>0</Notes>
  <HiddenSlides>20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Остин</vt:lpstr>
      <vt:lpstr>Древесина – природный материал</vt:lpstr>
      <vt:lpstr>Как работать с пособием </vt:lpstr>
      <vt:lpstr>Презентация PowerPoint</vt:lpstr>
      <vt:lpstr>Изучив данный материал, вы узнаете:</vt:lpstr>
      <vt:lpstr>Презентация PowerPoint</vt:lpstr>
      <vt:lpstr>Презентация PowerPoint</vt:lpstr>
      <vt:lpstr>Презентация PowerPoint</vt:lpstr>
      <vt:lpstr>Презентация PowerPoint</vt:lpstr>
      <vt:lpstr>Древесина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разрезы ствола:  </vt:lpstr>
      <vt:lpstr>Презентация PowerPoint</vt:lpstr>
      <vt:lpstr>           Текстура – рисунок на поверхности древесины, образованный в результате перерезания годичных колец и волокон.  Породы древесины определяются по характерным признакам: текстуре, запаху, твердости и цвету. </vt:lpstr>
      <vt:lpstr>Деревья, имеющие листву называют лиственными — дуб, ясень, береза, тополь.</vt:lpstr>
      <vt:lpstr>Деревья, имеющие хвою называют хвойными — сосна, лиственница, кедр</vt:lpstr>
      <vt:lpstr>Сосна </vt:lpstr>
      <vt:lpstr>Ель </vt:lpstr>
      <vt:lpstr>Лиственница</vt:lpstr>
      <vt:lpstr>Кедр</vt:lpstr>
      <vt:lpstr>Береза</vt:lpstr>
      <vt:lpstr>Осина</vt:lpstr>
      <vt:lpstr>Липа</vt:lpstr>
      <vt:lpstr>Дуб </vt:lpstr>
      <vt:lpstr>Проверь себя!</vt:lpstr>
      <vt:lpstr>Презентация PowerPoint</vt:lpstr>
      <vt:lpstr>2. На каком разрезе ствола дерева видны полностью годичные кольца? </vt:lpstr>
      <vt:lpstr>3. По каким признакам различают древесину? </vt:lpstr>
      <vt:lpstr>4. Как называется природный рисунок на обработанной поверхности древесины? </vt:lpstr>
      <vt:lpstr>5. Рабочий, какой профессии изготовляет двери из древесины? </vt:lpstr>
      <vt:lpstr>6. Физические  свойства древесины -  </vt:lpstr>
      <vt:lpstr>7. Механические свойства древесины - </vt:lpstr>
      <vt:lpstr>8. От чего зависит текстура древесины? </vt:lpstr>
      <vt:lpstr>9. Через сердцевину проходит …</vt:lpstr>
      <vt:lpstr>10. На каком разрезе годичные слои видны в виде извилистых линий?</vt:lpstr>
      <vt:lpstr>Молодец! Так держать!</vt:lpstr>
      <vt:lpstr>Надо подумать!</vt:lpstr>
      <vt:lpstr>Домашнее задание</vt:lpstr>
    </vt:vector>
  </TitlesOfParts>
  <Company>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Древесина и ее применение.   Виды древесных материалов.</dc:title>
  <dc:creator>Galion</dc:creator>
  <cp:lastModifiedBy>Роза Николаевна</cp:lastModifiedBy>
  <cp:revision>62</cp:revision>
  <dcterms:created xsi:type="dcterms:W3CDTF">2009-01-02T10:40:24Z</dcterms:created>
  <dcterms:modified xsi:type="dcterms:W3CDTF">2014-05-29T18:14:01Z</dcterms:modified>
</cp:coreProperties>
</file>