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89" r:id="rId8"/>
    <p:sldId id="263" r:id="rId9"/>
    <p:sldId id="290" r:id="rId10"/>
    <p:sldId id="262" r:id="rId11"/>
    <p:sldId id="261" r:id="rId12"/>
    <p:sldId id="286" r:id="rId13"/>
    <p:sldId id="264" r:id="rId14"/>
    <p:sldId id="265" r:id="rId15"/>
    <p:sldId id="266" r:id="rId16"/>
    <p:sldId id="267" r:id="rId17"/>
    <p:sldId id="283" r:id="rId18"/>
    <p:sldId id="268" r:id="rId19"/>
    <p:sldId id="285" r:id="rId20"/>
    <p:sldId id="269" r:id="rId21"/>
    <p:sldId id="270" r:id="rId22"/>
    <p:sldId id="284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7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88;&#1072;&#1082;\Desktop\&#1089;&#1090;&#1072;&#1083;&#1080;&#1085;&#1075;&#1088;&#1072;&#1076;&#1089;&#1082;&#1072;&#1103;%20&#1073;&#1080;&#1090;&#1074;&#1072;\&#1055;&#1086;&#1082;&#1083;&#1086;&#1085;&#1080;&#1084;&#1089;&#1103;%20&#1074;&#1077;&#1083;&#1080;&#1082;&#1080;&#1084;%20&#1090;&#1077;&#1084;%20&#1075;&#1086;&#1076;&#1072;&#1084;.mp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88;&#1072;&#1082;\Desktop\&#1089;&#1090;&#1072;&#1083;&#1080;&#1085;&#1075;&#1088;&#1072;&#1076;&#1089;&#1082;&#1072;&#1103;%20&#1073;&#1080;&#1090;&#1074;&#1072;\&#1054;&#1090;%20&#1075;&#1077;&#1088;&#1086;&#1077;&#1074;%20&#1073;&#1099;&#1083;&#1099;&#1093;%20&#1074;&#1088;&#1077;&#1084;&#1105;&#1085;.mp4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88;&#1072;&#1082;\Desktop\&#1089;&#1090;&#1072;&#1083;&#1080;&#1085;&#1075;&#1088;&#1072;&#1076;&#1089;&#1082;&#1072;&#1103;%20&#1073;&#1080;&#1090;&#1074;&#1072;\&#1088;&#1072;&#1089;&#1090;&#1077;&#1090;%20&#1074;%20&#1074;&#1086;&#1083;&#1075;&#1086;&#1075;&#1088;&#1072;&#1076;&#1077;%20&#1073;&#1077;&#1088;&#1077;&#1079;&#1082;&#1072;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88;&#1072;&#1082;\Desktop\&#1089;&#1090;&#1072;&#1083;&#1080;&#1085;&#1075;&#1088;&#1072;&#1076;&#1089;&#1082;&#1072;&#1103;%20&#1073;&#1080;&#1090;&#1074;&#1072;\59_Avianalet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321496"/>
            <a:ext cx="5724128" cy="453650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«Во второй половине 1942 г., в междуречье Волги и Дона, развернулась гигантская Сталинградская битва, которая по своему размаху и ожесточенности боев, количеству участвовавших войск и боевой техники превзошла все предшествовавшие ей сражения второй мировой войны».</a:t>
            </a:r>
          </a:p>
          <a:p>
            <a:pPr algn="just"/>
            <a:r>
              <a:rPr lang="ru-RU" sz="2000" b="1" dirty="0" smtClean="0"/>
              <a:t>«Ожесточенные сражения под Сталинградом начались в июле 1942 г и закончились в феврале 1943г. 6 с половиной месяцев днём и ночью продолжались кровопролитные бои». Юрий Плотников, военный историк.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0"/>
            <a:ext cx="48245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лет Сталинградской 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битве.</a:t>
            </a:r>
            <a:endParaRPr lang="ru-RU" sz="40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MG_1161_web1.jpg"/>
          <p:cNvPicPr>
            <a:picLocks noChangeAspect="1"/>
          </p:cNvPicPr>
          <p:nvPr/>
        </p:nvPicPr>
        <p:blipFill>
          <a:blip r:embed="rId2" cstate="print"/>
          <a:srcRect l="16925" r="50000"/>
          <a:stretch>
            <a:fillRect/>
          </a:stretch>
        </p:blipFill>
        <p:spPr>
          <a:xfrm>
            <a:off x="0" y="42021"/>
            <a:ext cx="3419872" cy="688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Защитникам Сталинграда, морякам-краснофлотцам, посвящается…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Александр Яшин « Триста моряков». 1942 г.</a:t>
            </a:r>
          </a:p>
          <a:p>
            <a:pPr>
              <a:buNone/>
            </a:pPr>
            <a:r>
              <a:rPr lang="ru-RU" dirty="0" smtClean="0"/>
              <a:t>Отряд краснофлотцев в триста штыков</a:t>
            </a:r>
          </a:p>
          <a:p>
            <a:pPr>
              <a:buNone/>
            </a:pPr>
            <a:r>
              <a:rPr lang="ru-RU" dirty="0" smtClean="0"/>
              <a:t>По гарнизонной тревоге</a:t>
            </a:r>
          </a:p>
          <a:p>
            <a:pPr>
              <a:buNone/>
            </a:pPr>
            <a:r>
              <a:rPr lang="ru-RU" dirty="0" smtClean="0"/>
              <a:t>За город вышел</a:t>
            </a:r>
          </a:p>
          <a:p>
            <a:pPr>
              <a:buNone/>
            </a:pPr>
            <a:r>
              <a:rPr lang="ru-RU" dirty="0" smtClean="0"/>
              <a:t>Держать врагов</a:t>
            </a:r>
          </a:p>
          <a:p>
            <a:pPr>
              <a:buNone/>
            </a:pPr>
            <a:r>
              <a:rPr lang="ru-RU" dirty="0" smtClean="0"/>
              <a:t>На серой степной дороге.</a:t>
            </a:r>
          </a:p>
          <a:p>
            <a:pPr>
              <a:buNone/>
            </a:pPr>
            <a:r>
              <a:rPr lang="ru-RU" dirty="0" smtClean="0"/>
              <a:t>На выжженных скатах к реке родной,</a:t>
            </a:r>
          </a:p>
          <a:p>
            <a:pPr>
              <a:buNone/>
            </a:pPr>
            <a:r>
              <a:rPr lang="ru-RU" dirty="0" smtClean="0"/>
              <a:t>На пыльных волжских высотах,</a:t>
            </a:r>
          </a:p>
          <a:p>
            <a:pPr>
              <a:buNone/>
            </a:pPr>
            <a:r>
              <a:rPr lang="ru-RU" dirty="0" smtClean="0"/>
              <a:t>Куда прорвалась порою ночной</a:t>
            </a:r>
          </a:p>
          <a:p>
            <a:pPr>
              <a:buNone/>
            </a:pPr>
            <a:r>
              <a:rPr lang="ru-RU" dirty="0" smtClean="0"/>
              <a:t>Фашистская мотопехота.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А.Яшин «Триста моряков». 1942г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Стоять до подхода наших полков,</a:t>
            </a:r>
          </a:p>
          <a:p>
            <a:pPr>
              <a:buNone/>
            </a:pPr>
            <a:r>
              <a:rPr lang="ru-RU" dirty="0" smtClean="0"/>
              <a:t>Пока есть дыханье и сила.</a:t>
            </a:r>
          </a:p>
          <a:p>
            <a:pPr>
              <a:buNone/>
            </a:pPr>
            <a:r>
              <a:rPr lang="ru-RU" dirty="0" smtClean="0"/>
              <a:t>Сам Сталин о том просил моряков,</a:t>
            </a:r>
          </a:p>
          <a:p>
            <a:pPr>
              <a:buNone/>
            </a:pPr>
            <a:r>
              <a:rPr lang="ru-RU" dirty="0" smtClean="0"/>
              <a:t>Их Родина благословила…</a:t>
            </a:r>
          </a:p>
          <a:p>
            <a:pPr>
              <a:buNone/>
            </a:pPr>
            <a:r>
              <a:rPr lang="ru-RU" dirty="0" smtClean="0"/>
              <a:t>Отряд краснофлотцев в триста штыков</a:t>
            </a:r>
          </a:p>
          <a:p>
            <a:pPr>
              <a:buNone/>
            </a:pPr>
            <a:r>
              <a:rPr lang="ru-RU" dirty="0" smtClean="0"/>
              <a:t>Не дрогнул в боях ни разу,</a:t>
            </a:r>
          </a:p>
          <a:p>
            <a:pPr>
              <a:buNone/>
            </a:pPr>
            <a:r>
              <a:rPr lang="ru-RU" dirty="0" smtClean="0"/>
              <a:t>И скоро прославленных моряков</a:t>
            </a:r>
          </a:p>
          <a:p>
            <a:pPr>
              <a:buNone/>
            </a:pPr>
            <a:r>
              <a:rPr lang="ru-RU" dirty="0" smtClean="0"/>
              <a:t>Вернули на флотскую базу.</a:t>
            </a:r>
          </a:p>
          <a:p>
            <a:pPr>
              <a:buNone/>
            </a:pPr>
            <a:r>
              <a:rPr lang="ru-RU" dirty="0" smtClean="0"/>
              <a:t>…Орлов запылённых встречал адмирал.</a:t>
            </a:r>
          </a:p>
          <a:p>
            <a:pPr>
              <a:buNone/>
            </a:pPr>
            <a:r>
              <a:rPr lang="ru-RU" dirty="0" smtClean="0"/>
              <a:t>…Он всё уже знал,… что девять их только осталось.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Нас не нужно жалеть…</a:t>
            </a:r>
          </a:p>
        </p:txBody>
      </p:sp>
      <p:pic>
        <p:nvPicPr>
          <p:cNvPr id="56324" name="Picture 5" descr="C:\Documents and Settings\Утячка\Мои документы\o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5433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Защитникам Сталинграда, пехоте, посвящается….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70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13 сентября 1942 г было началом периода самого кровопролитного, самого упорного сражения, которое вошло в историю как «оборона Сталинграда», длившаяся до 19 ноября, т.е. до перехода советских войск в контрнаступление.</a:t>
            </a:r>
          </a:p>
          <a:p>
            <a:pPr>
              <a:buNone/>
            </a:pPr>
            <a:r>
              <a:rPr lang="ru-RU" dirty="0" smtClean="0"/>
              <a:t>Семён </a:t>
            </a:r>
            <a:r>
              <a:rPr lang="ru-RU" dirty="0" err="1" smtClean="0"/>
              <a:t>Гудзенко</a:t>
            </a:r>
            <a:r>
              <a:rPr lang="ru-RU" dirty="0" smtClean="0"/>
              <a:t> « Перед атакой».</a:t>
            </a:r>
          </a:p>
          <a:p>
            <a:pPr>
              <a:buNone/>
            </a:pPr>
            <a:r>
              <a:rPr lang="ru-RU" dirty="0" smtClean="0"/>
              <a:t>Когда на смерть идут- поют,</a:t>
            </a:r>
          </a:p>
          <a:p>
            <a:pPr>
              <a:buNone/>
            </a:pPr>
            <a:r>
              <a:rPr lang="ru-RU" dirty="0" smtClean="0"/>
              <a:t>А перед этим можно плакать.</a:t>
            </a:r>
          </a:p>
          <a:p>
            <a:pPr>
              <a:buNone/>
            </a:pPr>
            <a:r>
              <a:rPr lang="ru-RU" dirty="0" smtClean="0"/>
              <a:t>Ведь самый страшный час в бою-</a:t>
            </a:r>
          </a:p>
          <a:p>
            <a:pPr>
              <a:buNone/>
            </a:pPr>
            <a:r>
              <a:rPr lang="ru-RU" dirty="0" smtClean="0"/>
              <a:t>Час ожидания атаки.</a:t>
            </a:r>
            <a:endParaRPr lang="ru-RU" dirty="0"/>
          </a:p>
        </p:txBody>
      </p:sp>
      <p:pic>
        <p:nvPicPr>
          <p:cNvPr id="4" name="Picture 4" descr="r_837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56792"/>
            <a:ext cx="299975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9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789040"/>
            <a:ext cx="3379516" cy="283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62-ая армия. Командарм – генерал Василий Чуйков.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28800"/>
            <a:ext cx="4906888" cy="470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Это оборонительное сражение для войск, оборонявших Сталинград, особенно для войск 62-ой армии, было непрерывной смертельной схваткой, без оперативных пауз и без ночных затиший.</a:t>
            </a:r>
          </a:p>
          <a:p>
            <a:pPr>
              <a:buNone/>
            </a:pPr>
            <a:r>
              <a:rPr lang="ru-RU" dirty="0" smtClean="0"/>
              <a:t>		На 13 сентября 1942 г , чтобы захватить Сталинград, противнику нужно было пройти 10 км. Эти 10 км фашисты не преодолели…</a:t>
            </a:r>
            <a:endParaRPr lang="ru-RU" dirty="0"/>
          </a:p>
        </p:txBody>
      </p:sp>
      <p:pic>
        <p:nvPicPr>
          <p:cNvPr id="4" name="Рисунок 3" descr="chuiko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2923402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Алексей Сурков. «Защитник Сталинграда». 1942г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зное заводы, дома, вокзал.</a:t>
            </a:r>
          </a:p>
          <a:p>
            <a:pPr>
              <a:buNone/>
            </a:pPr>
            <a:r>
              <a:rPr lang="ru-RU" dirty="0" smtClean="0"/>
              <a:t>Пыль на крутом берегу.</a:t>
            </a:r>
          </a:p>
          <a:p>
            <a:pPr>
              <a:buNone/>
            </a:pPr>
            <a:r>
              <a:rPr lang="ru-RU" dirty="0" smtClean="0"/>
              <a:t>Голос Отчизны ему сказал:</a:t>
            </a:r>
          </a:p>
          <a:p>
            <a:pPr>
              <a:buNone/>
            </a:pPr>
            <a:r>
              <a:rPr lang="ru-RU" dirty="0" smtClean="0"/>
              <a:t>«Город не сдай врагу!»</a:t>
            </a:r>
          </a:p>
          <a:p>
            <a:pPr>
              <a:buNone/>
            </a:pPr>
            <a:r>
              <a:rPr lang="ru-RU" dirty="0" smtClean="0"/>
              <a:t>Верный присяге русский солдат,</a:t>
            </a:r>
          </a:p>
          <a:p>
            <a:pPr>
              <a:buNone/>
            </a:pPr>
            <a:r>
              <a:rPr lang="ru-RU" dirty="0" smtClean="0"/>
              <a:t>Он защищал Сталинград.</a:t>
            </a:r>
          </a:p>
          <a:p>
            <a:pPr>
              <a:buNone/>
            </a:pPr>
            <a:r>
              <a:rPr lang="ru-RU" dirty="0" smtClean="0"/>
              <a:t>Гулко катился в кровавой мгле</a:t>
            </a:r>
          </a:p>
          <a:p>
            <a:pPr>
              <a:buNone/>
            </a:pPr>
            <a:r>
              <a:rPr lang="ru-RU" dirty="0" smtClean="0"/>
              <a:t>Сотой атаки вал,</a:t>
            </a:r>
          </a:p>
          <a:p>
            <a:pPr>
              <a:buNone/>
            </a:pPr>
            <a:r>
              <a:rPr lang="ru-RU" dirty="0" smtClean="0"/>
              <a:t>Злой и упрямый, по грудь в земле,</a:t>
            </a:r>
          </a:p>
          <a:p>
            <a:pPr>
              <a:buNone/>
            </a:pPr>
            <a:r>
              <a:rPr lang="ru-RU" dirty="0" smtClean="0"/>
              <a:t>Насмерть солдат стоял.</a:t>
            </a:r>
          </a:p>
          <a:p>
            <a:pPr>
              <a:buNone/>
            </a:pPr>
            <a:r>
              <a:rPr lang="ru-RU" dirty="0" smtClean="0"/>
              <a:t>Знал он, что нет дороги назад-</a:t>
            </a:r>
          </a:p>
          <a:p>
            <a:pPr>
              <a:buNone/>
            </a:pPr>
            <a:r>
              <a:rPr lang="ru-RU" dirty="0" smtClean="0"/>
              <a:t>Он защищал Сталинград.</a:t>
            </a:r>
            <a:endParaRPr lang="ru-RU" dirty="0"/>
          </a:p>
        </p:txBody>
      </p:sp>
      <p:pic>
        <p:nvPicPr>
          <p:cNvPr id="4" name="Рисунок 3" descr="alekssur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72816"/>
            <a:ext cx="3160431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 воспоминаний маршала Советского Союза В.И.Чуйкова, командарма 62-ой армии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392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«Земля у Волги, на улицах города, в садах и парках стала скользкой от крови, и гитлеровцы скользят по ней, как по наклонной, к своей гибели».</a:t>
            </a:r>
          </a:p>
          <a:p>
            <a:pPr>
              <a:buNone/>
            </a:pPr>
            <a:r>
              <a:rPr lang="ru-RU" dirty="0" smtClean="0"/>
              <a:t>		« В боях 15сентября противник потерял только убитыми свыше двух тысяч  человек. Раненых всегда бывает в 3-4 раза больше. В общей сложности за 14-15 сентября немцы потеряли 8-9 тысяч человек и 54 сожженных танка..Наши части тоже понесли большие потери и отошли. Когда я говорю «отошли», это не значит, что люди отходили по приказу…Это значит, что наши бойцы выползали из-под немецких танков, чаще всего раненные, на следующий рубеж, где их принимали, снабжали боеприпасами и снова бросали в бой».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Царицын, Сталинград, Волгоград…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В степях под Сталинградом развернулось грандиозное сражение, в котором с обеих сторон участвовали свыше 2 миллионов человек.</a:t>
            </a:r>
          </a:p>
        </p:txBody>
      </p:sp>
      <p:pic>
        <p:nvPicPr>
          <p:cNvPr id="50180" name="Picture 4" descr="42828_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419475"/>
            <a:ext cx="36004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F:\ВОВ\Картинки к вов\одддвпвпрфв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5814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«Особенно жестокие бои шли в районе Мамаева кургана и вокзала».В.И.Чуйков.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Упеник</a:t>
            </a:r>
            <a:r>
              <a:rPr lang="ru-RU" dirty="0" smtClean="0"/>
              <a:t> «Огонь на меня!»</a:t>
            </a:r>
          </a:p>
          <a:p>
            <a:pPr>
              <a:buNone/>
            </a:pPr>
            <a:r>
              <a:rPr lang="ru-RU" dirty="0" smtClean="0"/>
              <a:t>Когда, изранена стократ</a:t>
            </a:r>
          </a:p>
          <a:p>
            <a:pPr>
              <a:buNone/>
            </a:pPr>
            <a:r>
              <a:rPr lang="ru-RU" dirty="0" smtClean="0"/>
              <a:t>Сама земля горела,</a:t>
            </a:r>
          </a:p>
          <a:p>
            <a:pPr>
              <a:buNone/>
            </a:pPr>
            <a:r>
              <a:rPr lang="ru-RU" dirty="0" smtClean="0"/>
              <a:t>Когда фашисты в Сталинград</a:t>
            </a:r>
          </a:p>
          <a:p>
            <a:pPr>
              <a:buNone/>
            </a:pPr>
            <a:r>
              <a:rPr lang="ru-RU" dirty="0" smtClean="0"/>
              <a:t>Рвались остервенело,</a:t>
            </a:r>
          </a:p>
          <a:p>
            <a:pPr>
              <a:buNone/>
            </a:pPr>
            <a:r>
              <a:rPr lang="ru-RU" dirty="0" smtClean="0"/>
              <a:t>Дошёл по рации, звеня,</a:t>
            </a:r>
          </a:p>
          <a:p>
            <a:pPr>
              <a:buNone/>
            </a:pPr>
            <a:r>
              <a:rPr lang="ru-RU" dirty="0" smtClean="0"/>
              <a:t>Скупой приказ комбата:</a:t>
            </a:r>
          </a:p>
          <a:p>
            <a:pPr>
              <a:buNone/>
            </a:pPr>
            <a:r>
              <a:rPr lang="ru-RU" dirty="0" smtClean="0"/>
              <a:t>- Огонь давайте на меня,</a:t>
            </a:r>
          </a:p>
          <a:p>
            <a:pPr>
              <a:buNone/>
            </a:pPr>
            <a:r>
              <a:rPr lang="ru-RU" dirty="0" smtClean="0"/>
              <a:t>Скорей огонь, ребята!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Мамаев курган- главная высота Родины.</a:t>
            </a:r>
          </a:p>
        </p:txBody>
      </p:sp>
      <p:pic>
        <p:nvPicPr>
          <p:cNvPr id="52227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 descr="4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90800"/>
            <a:ext cx="46101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70 лет Сталинградской битве.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501122" cy="4286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23 августа 1942 г. Фашистские полчища устремились на Дон и к Волге. Начался штурм Сталинграда. </a:t>
            </a:r>
          </a:p>
          <a:p>
            <a:r>
              <a:rPr lang="ru-RU" dirty="0" smtClean="0"/>
              <a:t>Из воспоминаний </a:t>
            </a:r>
            <a:r>
              <a:rPr lang="ru-RU" dirty="0" err="1" smtClean="0"/>
              <a:t>А.С.Чуянова</a:t>
            </a:r>
            <a:r>
              <a:rPr lang="ru-RU" dirty="0" smtClean="0"/>
              <a:t>: « В ночь на  23 августа 1942г. пойма Дона наполнилась гулом чужих для этих мест  голосов.  Дубравы между хуторами </a:t>
            </a:r>
            <a:r>
              <a:rPr lang="ru-RU" dirty="0" err="1" smtClean="0"/>
              <a:t>Вертячий</a:t>
            </a:r>
            <a:r>
              <a:rPr lang="ru-RU" dirty="0" smtClean="0"/>
              <a:t> и </a:t>
            </a:r>
            <a:r>
              <a:rPr lang="ru-RU" dirty="0" err="1" smtClean="0"/>
              <a:t>Песковатка</a:t>
            </a:r>
            <a:r>
              <a:rPr lang="ru-RU" dirty="0" smtClean="0"/>
              <a:t> заполнил удушливый смрад выхлопных газов и моторной копоти. Это были танки и мотопехота 14 корпуса  войск Гитлера. С рассветом  танки огнём и гусеницами смяли оборону частей 87-ой дивизии и вышли к тылам 62-ой армии. К 11 часам 23 августа танки были в 4-ех километрах от Сталинградского тракторного завода. Сталинградский фронт оказался разрезанным на две части  восьмикилометровым коридором прорыва, по которому ринулись к Волге подвижные соединения Паулюса».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Мамаев курган-главная высота России.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mamaev-kurgan-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1416"/>
            <a:ext cx="9392643" cy="52565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6131024" cy="470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</a:rPr>
              <a:t>Мамаев курган! Здесь были разгромлены многие</a:t>
            </a:r>
          </a:p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</a:rPr>
              <a:t>танковые и пехотные полки и дивизии фашистов и</a:t>
            </a:r>
          </a:p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</a:rPr>
              <a:t>не одна наша дивизия выдержала жесточайшие бои</a:t>
            </a:r>
          </a:p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</a:rPr>
              <a:t>на истребление.</a:t>
            </a:r>
          </a:p>
          <a:p>
            <a:pPr>
              <a:buNone/>
            </a:pPr>
            <a:endParaRPr lang="ru-RU" b="1" dirty="0" smtClean="0">
              <a:solidFill>
                <a:srgbClr val="99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</a:rPr>
              <a:t>Борис </a:t>
            </a:r>
            <a:r>
              <a:rPr lang="ru-RU" b="1" dirty="0" err="1" smtClean="0">
                <a:solidFill>
                  <a:srgbClr val="990000"/>
                </a:solidFill>
              </a:rPr>
              <a:t>Шаховский</a:t>
            </a:r>
            <a:r>
              <a:rPr lang="ru-RU" b="1" dirty="0" smtClean="0">
                <a:solidFill>
                  <a:srgbClr val="990000"/>
                </a:solidFill>
              </a:rPr>
              <a:t> « На безжалостном ветру».</a:t>
            </a:r>
          </a:p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</a:rPr>
              <a:t>Мы очень молодые люди,</a:t>
            </a:r>
          </a:p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</a:rPr>
              <a:t>Но здесь, на огненном ветру,</a:t>
            </a:r>
          </a:p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</a:rPr>
              <a:t>Не знаем,</a:t>
            </a:r>
          </a:p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</a:rPr>
              <a:t>Будем иль не будем</a:t>
            </a:r>
          </a:p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</a:rPr>
              <a:t>Во взводных списках поутру.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Мамаев курган и в самую снежную пору оставался кроваво-черным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Виктор Боков « На Мамаевом кургане тишина».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« За Волгой для нас земли нет!»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Дом сержанта Павлова- дом солдатской славы, отмеченный на карте фельдмаршала Паулюса как крепость.</a:t>
            </a:r>
          </a:p>
          <a:p>
            <a:pPr eaLnBrk="1" hangingPunct="1">
              <a:buFontTx/>
              <a:buNone/>
            </a:pPr>
            <a:r>
              <a:rPr lang="ru-RU" smtClean="0"/>
              <a:t>58 дней, отрезанные от своих, отбивали наши бойцы атаки врага.</a:t>
            </a:r>
          </a:p>
        </p:txBody>
      </p:sp>
      <p:pic>
        <p:nvPicPr>
          <p:cNvPr id="51204" name="Picture 4" descr="stalin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19600"/>
            <a:ext cx="3486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7" descr="C:\Documents and Settings\Утячка\Мои документы\8792d01a3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32956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Дом Павлова- дом солдатской доблести.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В ночь на 15 сентября 1942 г в Сталинград пришло пополнение- 13 гвардейская дивизия Александра  </a:t>
            </a:r>
            <a:r>
              <a:rPr lang="ru-RU" dirty="0" err="1" smtClean="0"/>
              <a:t>Родимцева</a:t>
            </a:r>
            <a:r>
              <a:rPr lang="ru-RU" dirty="0" smtClean="0"/>
              <a:t> , в которой служил сержант Яков Федотович Павлов. 28 сентября Павлов и его четверо бойцов отбили у немцев дом. Благодаря титаническому труду гвардейцев, их мужеству, дом стал несокрушимой крепостью. Бойцы получили подкрепление – отряд И.Афанасьева.  2 месяца обороной дома руководил лейтенант Иван Афанасьев.</a:t>
            </a:r>
          </a:p>
          <a:p>
            <a:pPr>
              <a:buNone/>
            </a:pPr>
            <a:r>
              <a:rPr lang="ru-RU" dirty="0" smtClean="0"/>
              <a:t>		Фашисты  считали, что дом обороняет батальон.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Дом Павлова- 58 дней в огне. Афанасьев называл свою штурмовую группу интернациональной.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 numCol="2"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Запомните их имена:</a:t>
            </a:r>
          </a:p>
          <a:p>
            <a:pPr>
              <a:buNone/>
            </a:pPr>
            <a:r>
              <a:rPr lang="ru-RU" dirty="0" smtClean="0"/>
              <a:t>Сержант Яков Павлов( русский)</a:t>
            </a:r>
          </a:p>
          <a:p>
            <a:pPr>
              <a:buNone/>
            </a:pPr>
            <a:r>
              <a:rPr lang="ru-RU" dirty="0" smtClean="0"/>
              <a:t>Лейтенант Иван Афанасьев ( русский)</a:t>
            </a:r>
          </a:p>
          <a:p>
            <a:pPr>
              <a:buNone/>
            </a:pPr>
            <a:r>
              <a:rPr lang="ru-RU" dirty="0" smtClean="0"/>
              <a:t>Снайпер Анатолий  Чехов ( русский)</a:t>
            </a:r>
          </a:p>
          <a:p>
            <a:pPr>
              <a:buNone/>
            </a:pPr>
            <a:r>
              <a:rPr lang="ru-RU" dirty="0" smtClean="0"/>
              <a:t>Солдат Георгий </a:t>
            </a:r>
            <a:r>
              <a:rPr lang="ru-RU" dirty="0" err="1" smtClean="0"/>
              <a:t>Потанский</a:t>
            </a:r>
            <a:r>
              <a:rPr lang="ru-RU" dirty="0" smtClean="0"/>
              <a:t> ( русский)</a:t>
            </a:r>
          </a:p>
          <a:p>
            <a:pPr>
              <a:buNone/>
            </a:pPr>
            <a:r>
              <a:rPr lang="ru-RU" dirty="0" smtClean="0"/>
              <a:t>Толик </a:t>
            </a:r>
            <a:r>
              <a:rPr lang="ru-RU" dirty="0" err="1" smtClean="0"/>
              <a:t>Курышов</a:t>
            </a:r>
            <a:r>
              <a:rPr lang="ru-RU" dirty="0" smtClean="0"/>
              <a:t>- 11-летний разведчик.</a:t>
            </a:r>
          </a:p>
          <a:p>
            <a:pPr>
              <a:buNone/>
            </a:pPr>
            <a:r>
              <a:rPr lang="ru-RU" dirty="0" smtClean="0"/>
              <a:t>Приехал к тете в Сталинград и оказался</a:t>
            </a:r>
          </a:p>
          <a:p>
            <a:pPr>
              <a:buNone/>
            </a:pPr>
            <a:r>
              <a:rPr lang="ru-RU" dirty="0" smtClean="0"/>
              <a:t>в огненном  доме</a:t>
            </a:r>
          </a:p>
          <a:p>
            <a:pPr>
              <a:buNone/>
            </a:pPr>
            <a:r>
              <a:rPr lang="ru-RU" dirty="0" smtClean="0"/>
              <a:t>Автоматчик Александров ( русский)</a:t>
            </a:r>
          </a:p>
          <a:p>
            <a:pPr>
              <a:buNone/>
            </a:pPr>
            <a:r>
              <a:rPr lang="ru-RU" dirty="0" smtClean="0"/>
              <a:t>Рядовой М.С.Бондаренко ( украинец)</a:t>
            </a:r>
          </a:p>
          <a:p>
            <a:pPr>
              <a:buNone/>
            </a:pPr>
            <a:r>
              <a:rPr lang="ru-RU" dirty="0" smtClean="0"/>
              <a:t> старший сержант  И.В.Воронов (</a:t>
            </a:r>
          </a:p>
          <a:p>
            <a:pPr>
              <a:buNone/>
            </a:pPr>
            <a:r>
              <a:rPr lang="ru-RU" dirty="0" smtClean="0"/>
              <a:t>орловский колхозник, основательный,</a:t>
            </a:r>
          </a:p>
          <a:p>
            <a:pPr>
              <a:buNone/>
            </a:pPr>
            <a:r>
              <a:rPr lang="ru-RU" dirty="0" smtClean="0"/>
              <a:t>сдержан и добродушен)</a:t>
            </a:r>
          </a:p>
          <a:p>
            <a:pPr>
              <a:buNone/>
            </a:pPr>
            <a:r>
              <a:rPr lang="ru-RU" dirty="0" smtClean="0"/>
              <a:t> сержант А.И.Иващенко ( украинец)</a:t>
            </a:r>
          </a:p>
          <a:p>
            <a:pPr>
              <a:buNone/>
            </a:pPr>
            <a:r>
              <a:rPr lang="ru-RU" dirty="0" smtClean="0"/>
              <a:t> Павел Довженко ( украинец)</a:t>
            </a:r>
          </a:p>
          <a:p>
            <a:pPr>
              <a:buNone/>
            </a:pPr>
            <a:r>
              <a:rPr lang="ru-RU" dirty="0" smtClean="0"/>
              <a:t>Павел Демченко ( украинец)</a:t>
            </a:r>
          </a:p>
          <a:p>
            <a:pPr>
              <a:buNone/>
            </a:pPr>
            <a:r>
              <a:rPr lang="ru-RU" dirty="0" smtClean="0"/>
              <a:t>Рядовой </a:t>
            </a:r>
            <a:r>
              <a:rPr lang="ru-RU" dirty="0" err="1" smtClean="0"/>
              <a:t>И.Т.Свирин</a:t>
            </a:r>
            <a:r>
              <a:rPr lang="ru-RU" dirty="0" smtClean="0"/>
              <a:t> ( русский)</a:t>
            </a:r>
          </a:p>
          <a:p>
            <a:pPr>
              <a:buNone/>
            </a:pPr>
            <a:r>
              <a:rPr lang="ru-RU" dirty="0" smtClean="0"/>
              <a:t>Рядовой </a:t>
            </a:r>
            <a:r>
              <a:rPr lang="ru-RU" dirty="0" err="1" smtClean="0"/>
              <a:t>Гамадай</a:t>
            </a:r>
            <a:r>
              <a:rPr lang="ru-RU" dirty="0" smtClean="0"/>
              <a:t> </a:t>
            </a:r>
            <a:r>
              <a:rPr lang="ru-RU" dirty="0" err="1" smtClean="0"/>
              <a:t>Тургунов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(</a:t>
            </a:r>
            <a:r>
              <a:rPr lang="ru-RU" dirty="0" err="1" smtClean="0"/>
              <a:t>пулемётчик,узбек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Бронебойщик </a:t>
            </a:r>
            <a:r>
              <a:rPr lang="ru-RU" dirty="0" err="1" smtClean="0"/>
              <a:t>А.А.Сабгайда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(украинец)</a:t>
            </a:r>
          </a:p>
          <a:p>
            <a:pPr>
              <a:buNone/>
            </a:pPr>
            <a:r>
              <a:rPr lang="ru-RU" dirty="0" err="1" smtClean="0"/>
              <a:t>Талабай</a:t>
            </a:r>
            <a:r>
              <a:rPr lang="ru-RU" dirty="0" smtClean="0"/>
              <a:t> </a:t>
            </a:r>
            <a:r>
              <a:rPr lang="ru-RU" dirty="0" err="1" smtClean="0"/>
              <a:t>Мурзаев</a:t>
            </a:r>
            <a:r>
              <a:rPr lang="ru-RU" dirty="0" smtClean="0"/>
              <a:t>  (пулемётчик, казах)</a:t>
            </a:r>
          </a:p>
          <a:p>
            <a:pPr>
              <a:buNone/>
            </a:pPr>
            <a:r>
              <a:rPr lang="ru-RU" dirty="0" smtClean="0"/>
              <a:t>А.Турдыев ( пулемётчик, таджик)</a:t>
            </a:r>
          </a:p>
          <a:p>
            <a:pPr>
              <a:buNone/>
            </a:pPr>
            <a:r>
              <a:rPr lang="ru-RU" dirty="0" smtClean="0"/>
              <a:t>Ф.З.Рамазанов (  </a:t>
            </a:r>
            <a:r>
              <a:rPr lang="ru-RU" dirty="0" err="1" smtClean="0"/>
              <a:t>пулемётчик,татарин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Шкуратов </a:t>
            </a:r>
            <a:r>
              <a:rPr lang="ru-RU" dirty="0" smtClean="0"/>
              <a:t>(пулемётчик</a:t>
            </a:r>
            <a:r>
              <a:rPr lang="ru-RU" dirty="0" smtClean="0"/>
              <a:t>, русский)</a:t>
            </a:r>
          </a:p>
          <a:p>
            <a:pPr>
              <a:buNone/>
            </a:pPr>
            <a:r>
              <a:rPr lang="ru-RU" dirty="0" smtClean="0"/>
              <a:t>Сержант Т.И.Гридин , и его</a:t>
            </a:r>
          </a:p>
          <a:p>
            <a:pPr>
              <a:buNone/>
            </a:pPr>
            <a:r>
              <a:rPr lang="ru-RU" dirty="0" smtClean="0"/>
              <a:t>миномётчики : Черноголов,</a:t>
            </a:r>
          </a:p>
          <a:p>
            <a:pPr>
              <a:buNone/>
            </a:pPr>
            <a:r>
              <a:rPr lang="ru-RU" dirty="0" err="1" smtClean="0"/>
              <a:t>Мосиашвили</a:t>
            </a:r>
            <a:r>
              <a:rPr lang="ru-RU" dirty="0" smtClean="0"/>
              <a:t>,( грузин), </a:t>
            </a:r>
            <a:r>
              <a:rPr lang="ru-RU" dirty="0" err="1" smtClean="0"/>
              <a:t>Сукба</a:t>
            </a:r>
            <a:r>
              <a:rPr lang="ru-RU" dirty="0" smtClean="0"/>
              <a:t> (абхазец)</a:t>
            </a:r>
          </a:p>
          <a:p>
            <a:pPr>
              <a:buNone/>
            </a:pPr>
            <a:r>
              <a:rPr lang="ru-RU" dirty="0" smtClean="0"/>
              <a:t>Автоматчики Глущенко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Отряд против войска.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Вчерашние школьницы- на войне медсёстры.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Из воспоминаний Марии Рохлиной: « Капитан тяжело ранен, большая потеря крови.  Необходимо срочно переправить его на ту сторону Волги. А лёд ещё не окреп. Мы, 17-летние девчонки, понесли его. Ревём и несём. 2 раза проваливались под лёд. Разрывы снарядов вокруг, но пригнуться с тяжелораненым неудобно. Никто не ждал, что мы вернёмся живыми. Нас наградили медалью « За боевые заслуги».</a:t>
            </a:r>
          </a:p>
          <a:p>
            <a:pPr>
              <a:buNone/>
            </a:pPr>
            <a:r>
              <a:rPr lang="ru-RU" dirty="0" smtClean="0"/>
              <a:t>		Из воспоминаний Марии Коваль: « Тракторный завод немцы не смогли весь взять. Клочок оставался за нами. А вокруг горел кирпич и железо».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62-ая армия, выдержав натиск фашистских войск, перешла в наступление.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200 дней эпической борьбы за город на Волге!</a:t>
            </a:r>
          </a:p>
          <a:p>
            <a:pPr>
              <a:buNone/>
            </a:pPr>
            <a:r>
              <a:rPr lang="ru-RU" dirty="0" smtClean="0"/>
              <a:t>	Наш солдат сломил хребет фашистской гидре. </a:t>
            </a:r>
          </a:p>
          <a:p>
            <a:pPr>
              <a:buNone/>
            </a:pPr>
            <a:r>
              <a:rPr lang="ru-RU" dirty="0" smtClean="0"/>
              <a:t>	Операция «Уран», разработанная ставкой а Москве, увенчалась успехом:  6-ая армия фельдмаршала Паулюса, взятая в котёл у Дона и Волги, перестала существовать.</a:t>
            </a:r>
          </a:p>
          <a:p>
            <a:pPr>
              <a:buNone/>
            </a:pPr>
            <a:r>
              <a:rPr lang="ru-RU" dirty="0" smtClean="0"/>
              <a:t>	2 февраля 1943 г. 3 фронта объединились и пошли в наступление. 330-тысячная гитлеровская армия сдалась в плен.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Итог Сталинградской битвы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Нашими войсками разбиты или полностью уничтожены</a:t>
            </a:r>
          </a:p>
          <a:p>
            <a:pPr>
              <a:buNone/>
            </a:pPr>
            <a:r>
              <a:rPr lang="ru-RU" dirty="0" smtClean="0"/>
              <a:t>22 фашистские дивизии,</a:t>
            </a:r>
          </a:p>
          <a:p>
            <a:pPr>
              <a:buNone/>
            </a:pPr>
            <a:r>
              <a:rPr lang="ru-RU" dirty="0" smtClean="0"/>
              <a:t>взяты в плен 91 тысяча солдат,</a:t>
            </a:r>
          </a:p>
          <a:p>
            <a:pPr>
              <a:buNone/>
            </a:pPr>
            <a:r>
              <a:rPr lang="ru-RU" dirty="0" smtClean="0"/>
              <a:t>в том числе 2.500 офицеров,</a:t>
            </a:r>
          </a:p>
          <a:p>
            <a:pPr>
              <a:buNone/>
            </a:pPr>
            <a:r>
              <a:rPr lang="ru-RU" dirty="0" smtClean="0"/>
              <a:t>пленён фельдмаршал Фридрих  Паулюс, </a:t>
            </a:r>
          </a:p>
          <a:p>
            <a:pPr>
              <a:buNone/>
            </a:pPr>
            <a:r>
              <a:rPr lang="ru-RU" dirty="0" smtClean="0"/>
              <a:t>взяты в плен 23 генерала .</a:t>
            </a:r>
          </a:p>
          <a:p>
            <a:pPr>
              <a:buNone/>
            </a:pPr>
            <a:r>
              <a:rPr lang="ru-RU" dirty="0" smtClean="0"/>
              <a:t>В этой битве наши войска нанесли сокрушительное</a:t>
            </a:r>
          </a:p>
          <a:p>
            <a:pPr>
              <a:buNone/>
            </a:pPr>
            <a:r>
              <a:rPr lang="ru-RU" dirty="0" smtClean="0"/>
              <a:t>поражение крупнейшей группировке  </a:t>
            </a:r>
            <a:r>
              <a:rPr lang="ru-RU" dirty="0" smtClean="0"/>
              <a:t>немецко-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фашистских войск. Битва  оказала решающее влияние</a:t>
            </a:r>
          </a:p>
          <a:p>
            <a:pPr>
              <a:buNone/>
            </a:pPr>
            <a:r>
              <a:rPr lang="ru-RU" dirty="0" smtClean="0"/>
              <a:t>на весь последующий ход второй мировой войны.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Фельдмаршал Паулюс и его 6-ая армия.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700808"/>
            <a:ext cx="4762872" cy="470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Историческая справка.</a:t>
            </a:r>
          </a:p>
          <a:p>
            <a:pPr>
              <a:buNone/>
            </a:pPr>
            <a:r>
              <a:rPr lang="ru-RU" dirty="0" smtClean="0"/>
              <a:t>6-ая армия- самая эффективная армия Германии.</a:t>
            </a:r>
          </a:p>
          <a:p>
            <a:pPr>
              <a:buNone/>
            </a:pPr>
            <a:r>
              <a:rPr lang="ru-RU" dirty="0" smtClean="0"/>
              <a:t>Взяла Париж (1939г), Киев. Ни разу на своем пути не знала поражения. Разгромлена и полностью уничтожена под Сталинградом 2 февраля 1943 года.</a:t>
            </a:r>
            <a:endParaRPr lang="ru-RU" dirty="0"/>
          </a:p>
        </p:txBody>
      </p:sp>
      <p:pic>
        <p:nvPicPr>
          <p:cNvPr id="4" name="Рисунок 3" descr="sudbin-pau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358900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Судьба 62-ой армии Чуйкова.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196752"/>
            <a:ext cx="5796136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62-ой армии присвоено звание 2-ой гвардейской, брала Берлин. На стенах рейхстага её бойцы напишут : « За Сталинград». </a:t>
            </a:r>
            <a:endParaRPr lang="ru-RU" dirty="0"/>
          </a:p>
        </p:txBody>
      </p:sp>
      <p:pic>
        <p:nvPicPr>
          <p:cNvPr id="5" name="Рисунок 4" descr="chuiko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096344" cy="4347267"/>
          </a:xfrm>
          <a:prstGeom prst="rect">
            <a:avLst/>
          </a:prstGeom>
        </p:spPr>
      </p:pic>
      <p:pic>
        <p:nvPicPr>
          <p:cNvPr id="7" name="Рисунок 6" descr="42_kk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238070"/>
            <a:ext cx="5292080" cy="3619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Грозное лето 1942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 Фюрер приказал стереть Сталинград с лица земли, и я видел, как наши самолёты бомбили не только заводы с вокзалами, но и школы, детские сады, поезда с беженцами… Нам казалось, стоит взять этот город- и война закончится, русские сдадутся. Мои сослуживцы, обезумев от злобы, убивали всех без разбора- и раненых, и пленных»,- из воспоминаний 90-летнего </a:t>
            </a:r>
            <a:r>
              <a:rPr lang="ru-RU" dirty="0" err="1" smtClean="0"/>
              <a:t>Дитера</a:t>
            </a:r>
            <a:r>
              <a:rPr lang="ru-RU" dirty="0" smtClean="0"/>
              <a:t> </a:t>
            </a:r>
            <a:r>
              <a:rPr lang="ru-RU" dirty="0" err="1" smtClean="0"/>
              <a:t>Бирца</a:t>
            </a:r>
            <a:r>
              <a:rPr lang="ru-RU" dirty="0" smtClean="0"/>
              <a:t>, в сентябре 1942 г он был рядовым дивизии генерала Вальтера фон </a:t>
            </a:r>
            <a:r>
              <a:rPr lang="ru-RU" dirty="0" err="1" smtClean="0"/>
              <a:t>Зейдлиц-Курцбаха</a:t>
            </a:r>
            <a:r>
              <a:rPr lang="ru-RU" dirty="0" smtClean="0"/>
              <a:t>, штурмовавшей Мамаев курган.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Сталинград- крепость на Волге.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 Поклонимся великим тем годам»</a:t>
            </a:r>
          </a:p>
          <a:p>
            <a:pPr>
              <a:buNone/>
            </a:pPr>
            <a:r>
              <a:rPr lang="ru-RU" dirty="0" smtClean="0"/>
              <a:t>М.Исаковский «Здесь похоронен красноармеец»</a:t>
            </a:r>
            <a:endParaRPr lang="ru-RU" dirty="0"/>
          </a:p>
        </p:txBody>
      </p:sp>
      <p:pic>
        <p:nvPicPr>
          <p:cNvPr id="4" name="Поклонимся великим тем года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2780928"/>
            <a:ext cx="4536504" cy="340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Памяти павших будьте достойны!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От героев былых времен</a:t>
            </a:r>
          </a:p>
          <a:p>
            <a:pPr>
              <a:buNone/>
            </a:pPr>
            <a:r>
              <a:rPr lang="ru-RU" dirty="0" smtClean="0"/>
              <a:t>Не осталось порой имён.</a:t>
            </a:r>
          </a:p>
          <a:p>
            <a:pPr>
              <a:buNone/>
            </a:pPr>
            <a:r>
              <a:rPr lang="ru-RU" dirty="0" smtClean="0"/>
              <a:t>Те, что приняли смертный бой,</a:t>
            </a:r>
          </a:p>
          <a:p>
            <a:pPr>
              <a:buNone/>
            </a:pPr>
            <a:r>
              <a:rPr lang="ru-RU" dirty="0" smtClean="0"/>
              <a:t>Стали просто землей, травой.</a:t>
            </a:r>
          </a:p>
          <a:p>
            <a:pPr>
              <a:buNone/>
            </a:pPr>
            <a:r>
              <a:rPr lang="ru-RU" dirty="0" smtClean="0"/>
              <a:t>Только грозная доблесть их</a:t>
            </a:r>
          </a:p>
          <a:p>
            <a:pPr>
              <a:buNone/>
            </a:pPr>
            <a:r>
              <a:rPr lang="ru-RU" dirty="0" smtClean="0"/>
              <a:t>Поселилась в сердцах живых.</a:t>
            </a:r>
          </a:p>
          <a:p>
            <a:pPr>
              <a:buNone/>
            </a:pPr>
            <a:r>
              <a:rPr lang="ru-RU" dirty="0" smtClean="0"/>
              <a:t>Этот вечный огонь,</a:t>
            </a:r>
          </a:p>
          <a:p>
            <a:pPr>
              <a:buNone/>
            </a:pPr>
            <a:r>
              <a:rPr lang="ru-RU" dirty="0" smtClean="0"/>
              <a:t>Нам </a:t>
            </a:r>
            <a:r>
              <a:rPr lang="ru-RU" dirty="0" smtClean="0"/>
              <a:t>завещанный </a:t>
            </a:r>
            <a:r>
              <a:rPr lang="ru-RU" dirty="0" smtClean="0"/>
              <a:t>одним,</a:t>
            </a:r>
          </a:p>
          <a:p>
            <a:pPr>
              <a:buNone/>
            </a:pPr>
            <a:r>
              <a:rPr lang="ru-RU" dirty="0" smtClean="0"/>
              <a:t>Мы в груди храним.</a:t>
            </a:r>
            <a:endParaRPr lang="ru-RU" dirty="0"/>
          </a:p>
        </p:txBody>
      </p:sp>
      <p:pic>
        <p:nvPicPr>
          <p:cNvPr id="4" name="От героев былых времё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868144" y="4572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70 лет Сталинградской битве.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Помните- через века, через года.</a:t>
            </a:r>
          </a:p>
          <a:p>
            <a:pPr>
              <a:buNone/>
            </a:pPr>
            <a:r>
              <a:rPr lang="ru-RU" dirty="0" smtClean="0"/>
              <a:t>Помните о тех, кто уже не придет никогда,</a:t>
            </a:r>
          </a:p>
          <a:p>
            <a:pPr>
              <a:buNone/>
            </a:pPr>
            <a:r>
              <a:rPr lang="ru-RU" dirty="0" smtClean="0"/>
              <a:t>Помните…</a:t>
            </a:r>
          </a:p>
          <a:p>
            <a:pPr>
              <a:buNone/>
            </a:pPr>
            <a:r>
              <a:rPr lang="ru-RU" dirty="0" smtClean="0"/>
              <a:t>Семен </a:t>
            </a:r>
            <a:r>
              <a:rPr lang="ru-RU" dirty="0" err="1" smtClean="0"/>
              <a:t>Гудзенко</a:t>
            </a:r>
            <a:r>
              <a:rPr lang="ru-RU" dirty="0" smtClean="0"/>
              <a:t> « Надпись на камне». 23июля 1943</a:t>
            </a:r>
          </a:p>
          <a:p>
            <a:pPr>
              <a:buNone/>
            </a:pPr>
            <a:r>
              <a:rPr lang="ru-RU" dirty="0" smtClean="0"/>
              <a:t>г. Сталинград.</a:t>
            </a:r>
          </a:p>
        </p:txBody>
      </p:sp>
      <p:pic>
        <p:nvPicPr>
          <p:cNvPr id="4" name="Picture 4" descr="200100406_fot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73016"/>
            <a:ext cx="4499992" cy="30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Помните…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Официально 1 ,500 тыс. наших солдат погибли, защищая Сталинград. Имена многих его  героев канули в битвах.</a:t>
            </a:r>
          </a:p>
          <a:p>
            <a:pPr>
              <a:buNone/>
            </a:pPr>
            <a:r>
              <a:rPr lang="ru-RU" dirty="0" smtClean="0"/>
              <a:t>		До сих пор поисковые отряды находят и хоронят останки бойцов .</a:t>
            </a:r>
          </a:p>
          <a:p>
            <a:pPr>
              <a:buNone/>
            </a:pPr>
            <a:r>
              <a:rPr lang="ru-RU" dirty="0" smtClean="0"/>
              <a:t>		Такова цена победы над фашистской 6-ой армией Паулюса.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Целый народ не вернулся с войны…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Помните!</a:t>
            </a:r>
          </a:p>
          <a:p>
            <a:pPr eaLnBrk="1" hangingPunct="1">
              <a:buFontTx/>
              <a:buNone/>
            </a:pPr>
            <a:r>
              <a:rPr lang="ru-RU" smtClean="0"/>
              <a:t>Через века, через года,-</a:t>
            </a:r>
          </a:p>
          <a:p>
            <a:pPr eaLnBrk="1" hangingPunct="1">
              <a:buFontTx/>
              <a:buNone/>
            </a:pPr>
            <a:r>
              <a:rPr lang="ru-RU" smtClean="0"/>
              <a:t>Помните!</a:t>
            </a:r>
          </a:p>
          <a:p>
            <a:pPr eaLnBrk="1" hangingPunct="1">
              <a:buFontTx/>
              <a:buNone/>
            </a:pPr>
            <a:r>
              <a:rPr lang="ru-RU" smtClean="0"/>
              <a:t>О тех, кто уже не придет никогда,-</a:t>
            </a:r>
          </a:p>
          <a:p>
            <a:pPr eaLnBrk="1" hangingPunct="1">
              <a:buFontTx/>
              <a:buNone/>
            </a:pPr>
            <a:r>
              <a:rPr lang="ru-RU" smtClean="0"/>
              <a:t>Помните!</a:t>
            </a:r>
          </a:p>
        </p:txBody>
      </p:sp>
      <p:pic>
        <p:nvPicPr>
          <p:cNvPr id="58372" name="Picture 4" descr="1e548309ef2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286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гашин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4823460" cy="5949280"/>
          </a:xfrm>
          <a:prstGeom prst="rect">
            <a:avLst/>
          </a:prstGeom>
        </p:spPr>
      </p:pic>
      <p:pic>
        <p:nvPicPr>
          <p:cNvPr id="3" name="Рисунок 2" descr="берез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908720"/>
            <a:ext cx="4716016" cy="6880510"/>
          </a:xfrm>
          <a:prstGeom prst="rect">
            <a:avLst/>
          </a:prstGeom>
        </p:spPr>
      </p:pic>
      <p:pic>
        <p:nvPicPr>
          <p:cNvPr id="4" name="растет в волгограде бере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11952" y="642595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 воспоминаний маршала Советского Союза А.М.Василевского.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700808"/>
            <a:ext cx="4978896" cy="470916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«Слово «Сталинград» вошло в словарный фонд всех языков мира и с той поры напоминает о битве, которая по размаху, напряжению и последствиям превзошла все вооружённые столкновения прошлых лет,…на отдельных этапах которой  действовало с обеих сторон свыше 2 миллионов  человек, более 2 тысяч танков и  столько же самолетов, 26тысяч орудий и минометов».</a:t>
            </a:r>
          </a:p>
          <a:p>
            <a:endParaRPr lang="ru-RU" sz="2400" dirty="0"/>
          </a:p>
        </p:txBody>
      </p:sp>
      <p:pic>
        <p:nvPicPr>
          <p:cNvPr id="4" name="Рисунок 3" descr="marshal_vasilev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50963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Август 1942 года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23 и 24 августа 1942 г немецкое командование предприняло  </a:t>
            </a:r>
            <a:r>
              <a:rPr lang="ru-RU" dirty="0" err="1" smtClean="0"/>
              <a:t>ожесточеннейшую</a:t>
            </a:r>
            <a:r>
              <a:rPr lang="ru-RU" dirty="0" smtClean="0"/>
              <a:t> бомбардировку города. Для этого были привлечены все наличные силы его 4-ого воздушного флота.</a:t>
            </a:r>
          </a:p>
          <a:p>
            <a:r>
              <a:rPr lang="ru-RU" dirty="0" smtClean="0"/>
              <a:t>2 тысячи самолетов бомбили город. Бомбежка продлилась ещё 3 дня.  40 тысяч человек погибли .</a:t>
            </a:r>
          </a:p>
          <a:p>
            <a:r>
              <a:rPr lang="ru-RU" dirty="0" smtClean="0"/>
              <a:t>Из воспоминаний жителей: « Самолёты закрыли небо. Это горящий ад».Юлия Горда: « Неба не было видно».</a:t>
            </a:r>
          </a:p>
          <a:p>
            <a:r>
              <a:rPr lang="ru-RU" dirty="0" smtClean="0"/>
              <a:t>Из воспоминаний Марии Коваль, санинструктора: « Вы когда-нибудь видели, как горят камни, как горит железо? Бомбы попали в здание роддома. Рухнула стена. Младенцы погибали на наших глазах. Фашистские танки их тельца давили и наматывали на гусеницы. Скажите, такое можно забыть, такое можно простить?»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Сталинград- крепость на Волге.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Здесь люди стояли как скалы. Здесь жизнь победила смерть.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5004048" cy="403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Сергей Орлов «Открытые степному ветру…»</a:t>
            </a:r>
          </a:p>
          <a:p>
            <a:pPr>
              <a:buNone/>
            </a:pPr>
            <a:r>
              <a:rPr lang="ru-RU" sz="2400" dirty="0" smtClean="0"/>
              <a:t>Открытые степному ветру,</a:t>
            </a:r>
          </a:p>
          <a:p>
            <a:pPr>
              <a:buNone/>
            </a:pPr>
            <a:r>
              <a:rPr lang="ru-RU" sz="2400" dirty="0" smtClean="0"/>
              <a:t>Дома разбитые стоят.</a:t>
            </a:r>
          </a:p>
          <a:p>
            <a:pPr>
              <a:buNone/>
            </a:pPr>
            <a:r>
              <a:rPr lang="ru-RU" sz="2400" dirty="0" smtClean="0"/>
              <a:t>На 62 километра</a:t>
            </a:r>
          </a:p>
          <a:p>
            <a:pPr>
              <a:buNone/>
            </a:pPr>
            <a:r>
              <a:rPr lang="ru-RU" sz="2400" dirty="0" smtClean="0"/>
              <a:t>В длину раскинут Сталинград.</a:t>
            </a:r>
          </a:p>
          <a:p>
            <a:pPr>
              <a:buNone/>
            </a:pPr>
            <a:r>
              <a:rPr lang="ru-RU" sz="2400" dirty="0" smtClean="0"/>
              <a:t>Как будто он по Волге синей</a:t>
            </a:r>
          </a:p>
          <a:p>
            <a:pPr>
              <a:buNone/>
            </a:pPr>
            <a:r>
              <a:rPr lang="ru-RU" sz="2400" dirty="0" smtClean="0"/>
              <a:t>В цепь развернулся, принял бой,</a:t>
            </a:r>
          </a:p>
          <a:p>
            <a:pPr>
              <a:buNone/>
            </a:pPr>
            <a:r>
              <a:rPr lang="ru-RU" sz="2400" dirty="0" smtClean="0"/>
              <a:t>Встал фронтом поперёк России-</a:t>
            </a:r>
          </a:p>
          <a:p>
            <a:pPr>
              <a:buNone/>
            </a:pPr>
            <a:r>
              <a:rPr lang="ru-RU" sz="2400" dirty="0" smtClean="0"/>
              <a:t>И всю её прикрыл собой!</a:t>
            </a:r>
            <a:endParaRPr lang="ru-RU" sz="2400" dirty="0"/>
          </a:p>
        </p:txBody>
      </p:sp>
      <p:pic>
        <p:nvPicPr>
          <p:cNvPr id="4" name="Рисунок 3" descr="86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1673" y="2708920"/>
            <a:ext cx="4582327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77b6248b791"/>
          <p:cNvPicPr>
            <a:picLocks noChangeAspect="1" noChangeArrowheads="1"/>
          </p:cNvPicPr>
          <p:nvPr/>
        </p:nvPicPr>
        <p:blipFill>
          <a:blip r:embed="rId3" cstate="print"/>
          <a:srcRect l="16002"/>
          <a:stretch>
            <a:fillRect/>
          </a:stretch>
        </p:blipFill>
        <p:spPr bwMode="auto">
          <a:xfrm>
            <a:off x="1" y="0"/>
            <a:ext cx="4932040" cy="37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ost-3-12996766405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011163"/>
            <a:ext cx="4860032" cy="3846838"/>
          </a:xfrm>
          <a:prstGeom prst="rect">
            <a:avLst/>
          </a:prstGeom>
        </p:spPr>
      </p:pic>
      <p:pic>
        <p:nvPicPr>
          <p:cNvPr id="5" name="59_Aviana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623731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Защитникам Сталинграда, донским казакам, посвящается…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Донская песня.</a:t>
            </a:r>
          </a:p>
          <a:p>
            <a:pPr>
              <a:buNone/>
            </a:pPr>
            <a:r>
              <a:rPr lang="ru-RU" dirty="0" smtClean="0"/>
              <a:t>Тучи тёмные над рекой плывут,</a:t>
            </a:r>
          </a:p>
          <a:p>
            <a:pPr>
              <a:buNone/>
            </a:pPr>
            <a:r>
              <a:rPr lang="ru-RU" dirty="0" smtClean="0"/>
              <a:t>Долу клонятся тополя.</a:t>
            </a:r>
          </a:p>
          <a:p>
            <a:pPr>
              <a:buNone/>
            </a:pPr>
            <a:r>
              <a:rPr lang="ru-RU" dirty="0" smtClean="0"/>
              <a:t>По степи донской казаки идут-</a:t>
            </a:r>
          </a:p>
          <a:p>
            <a:pPr>
              <a:buNone/>
            </a:pPr>
            <a:r>
              <a:rPr lang="ru-RU" dirty="0" smtClean="0"/>
              <a:t>Сыновья твои, мать-земля.</a:t>
            </a:r>
          </a:p>
          <a:p>
            <a:pPr>
              <a:buNone/>
            </a:pPr>
            <a:r>
              <a:rPr lang="ru-RU" dirty="0" smtClean="0"/>
              <a:t>Поднимайся, Дон, на врага ступай</a:t>
            </a:r>
          </a:p>
          <a:p>
            <a:pPr>
              <a:buNone/>
            </a:pPr>
            <a:r>
              <a:rPr lang="ru-RU" dirty="0" smtClean="0"/>
              <a:t>Выше взмах клинка, казаки!</a:t>
            </a:r>
          </a:p>
          <a:p>
            <a:pPr>
              <a:buNone/>
            </a:pPr>
            <a:r>
              <a:rPr lang="ru-RU" dirty="0" smtClean="0"/>
              <a:t>Так за Родину, за родимый край</a:t>
            </a:r>
          </a:p>
          <a:p>
            <a:pPr>
              <a:buNone/>
            </a:pPr>
            <a:r>
              <a:rPr lang="ru-RU" dirty="0" smtClean="0"/>
              <a:t>Примем смертный бой у реки!..(К.Гурьянов,</a:t>
            </a:r>
          </a:p>
          <a:p>
            <a:pPr>
              <a:buNone/>
            </a:pPr>
            <a:r>
              <a:rPr lang="ru-RU" dirty="0" smtClean="0"/>
              <a:t>техник-интендант 2-ого ранга. 30 июля 1942 г).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f5f166fd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986008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515</TotalTime>
  <Words>1527</Words>
  <Application>Microsoft Office PowerPoint</Application>
  <PresentationFormat>Экран (4:3)</PresentationFormat>
  <Paragraphs>205</Paragraphs>
  <Slides>35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Презентация PowerPoint</vt:lpstr>
      <vt:lpstr>70 лет Сталинградской битве.</vt:lpstr>
      <vt:lpstr>Грозное лето 1942 года</vt:lpstr>
      <vt:lpstr>Из воспоминаний маршала Советского Союза А.М.Василевского.</vt:lpstr>
      <vt:lpstr>Август 1942 года</vt:lpstr>
      <vt:lpstr>Сталинград- крепость на Волге. Здесь люди стояли как скалы. Здесь жизнь победила смерть.</vt:lpstr>
      <vt:lpstr>Презентация PowerPoint</vt:lpstr>
      <vt:lpstr>Защитникам Сталинграда, донским казакам, посвящается…</vt:lpstr>
      <vt:lpstr>Презентация PowerPoint</vt:lpstr>
      <vt:lpstr>Защитникам Сталинграда, морякам-краснофлотцам, посвящается…</vt:lpstr>
      <vt:lpstr>А.Яшин «Триста моряков». 1942г</vt:lpstr>
      <vt:lpstr>Нас не нужно жалеть…</vt:lpstr>
      <vt:lpstr>Защитникам Сталинграда, пехоте, посвящается….</vt:lpstr>
      <vt:lpstr>62-ая армия. Командарм – генерал Василий Чуйков.</vt:lpstr>
      <vt:lpstr>Алексей Сурков. «Защитник Сталинграда». 1942г</vt:lpstr>
      <vt:lpstr>Из воспоминаний маршала Советского Союза В.И.Чуйкова, командарма 62-ой армии    </vt:lpstr>
      <vt:lpstr>Царицын, Сталинград, Волгоград…</vt:lpstr>
      <vt:lpstr>«Особенно жестокие бои шли в районе Мамаева кургана и вокзала».В.И.Чуйков.</vt:lpstr>
      <vt:lpstr>Мамаев курган- главная высота Родины.</vt:lpstr>
      <vt:lpstr>Мамаев курган-главная высота России.</vt:lpstr>
      <vt:lpstr>Мамаев курган и в самую снежную пору оставался кроваво-черным</vt:lpstr>
      <vt:lpstr>« За Волгой для нас земли нет!»</vt:lpstr>
      <vt:lpstr>Дом Павлова- дом солдатской доблести.</vt:lpstr>
      <vt:lpstr>Дом Павлова- 58 дней в огне. Афанасьев называл свою штурмовую группу интернациональной.</vt:lpstr>
      <vt:lpstr>Вчерашние школьницы- на войне медсёстры.</vt:lpstr>
      <vt:lpstr>62-ая армия, выдержав натиск фашистских войск, перешла в наступление.</vt:lpstr>
      <vt:lpstr>Итог Сталинградской битвы</vt:lpstr>
      <vt:lpstr>Фельдмаршал Паулюс и его 6-ая армия.</vt:lpstr>
      <vt:lpstr>Судьба 62-ой армии Чуйкова.</vt:lpstr>
      <vt:lpstr>Сталинград- крепость на Волге.</vt:lpstr>
      <vt:lpstr>Памяти павших будьте достойны!</vt:lpstr>
      <vt:lpstr>70 лет Сталинградской битве.</vt:lpstr>
      <vt:lpstr>Помните…</vt:lpstr>
      <vt:lpstr>Целый народ не вернулся с войны…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лет Сталинградской битве.</dc:title>
  <dc:creator>Мрак</dc:creator>
  <cp:lastModifiedBy>Jts me</cp:lastModifiedBy>
  <cp:revision>93</cp:revision>
  <dcterms:created xsi:type="dcterms:W3CDTF">2013-02-02T15:28:18Z</dcterms:created>
  <dcterms:modified xsi:type="dcterms:W3CDTF">2014-12-21T15:35:59Z</dcterms:modified>
</cp:coreProperties>
</file>