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EBCE452-FFFB-4EAB-9DA9-1DFDCDBD2248}" type="datetimeFigureOut">
              <a:rPr lang="ru-RU" smtClean="0"/>
              <a:pPr/>
              <a:t>20.12.2014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37B93B7-1DD5-48EC-9681-553F8C558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ЗЕМЛЯКИ-ГЕРОИ ВЕЛИКОЙ ОТЕЧЕСТВЕННОЙ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defRPr/>
            </a:pPr>
            <a:r>
              <a:rPr lang="ru-RU" b="1" dirty="0" smtClean="0">
                <a:latin typeface="Monotype Corsiva" pitchFamily="66" charset="0"/>
              </a:rPr>
              <a:t>                                     </a:t>
            </a:r>
          </a:p>
          <a:p>
            <a:pPr algn="just">
              <a:defRPr/>
            </a:pP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             Автор: </a:t>
            </a:r>
            <a:r>
              <a:rPr lang="ru-RU" b="1" dirty="0" err="1" smtClean="0">
                <a:solidFill>
                  <a:schemeClr val="bg1"/>
                </a:solidFill>
                <a:latin typeface="Monotype Corsiva" pitchFamily="66" charset="0"/>
              </a:rPr>
              <a:t>Шкурова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Н.А.  </a:t>
            </a:r>
          </a:p>
          <a:p>
            <a:pPr algn="just">
              <a:defRPr/>
            </a:pPr>
            <a:endParaRPr lang="ru-RU" b="1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algn="l">
              <a:defRPr/>
            </a:pP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воспитатель ГКОУ для детей-сирот</a:t>
            </a:r>
          </a:p>
          <a:p>
            <a:pPr algn="l">
              <a:defRPr/>
            </a:pP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                             «</a:t>
            </a:r>
            <a:r>
              <a:rPr lang="ru-RU" b="1" dirty="0" err="1" smtClean="0">
                <a:solidFill>
                  <a:schemeClr val="bg1"/>
                </a:solidFill>
                <a:latin typeface="Monotype Corsiva" pitchFamily="66" charset="0"/>
              </a:rPr>
              <a:t>Либежевский</a:t>
            </a: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детский дом «Кораблик»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Monotype Corsiva" pitchFamily="66" charset="0"/>
              </a:rPr>
              <a:t>ГАШЕВА РУФИНА СЕРГЕЕВНА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>
            <a:normAutofit fontScale="55000" lnSpcReduction="20000"/>
          </a:bodyPr>
          <a:lstStyle/>
          <a:p>
            <a:r>
              <a:rPr lang="ru-RU" sz="3300" b="1" dirty="0" smtClean="0">
                <a:solidFill>
                  <a:schemeClr val="bg1"/>
                </a:solidFill>
              </a:rPr>
              <a:t>Штурман эскадрильи 46-го гвардейского ночного бомбардировочного авиационного полка 325-й ночной бомбардировочной авиационной дивизии 4-й воздушной армии </a:t>
            </a:r>
            <a:r>
              <a:rPr lang="ru-RU" sz="3300" b="1" u="sng" dirty="0" smtClean="0">
                <a:solidFill>
                  <a:schemeClr val="bg1"/>
                </a:solidFill>
              </a:rPr>
              <a:t>2-го Белорусского фронта</a:t>
            </a:r>
            <a:r>
              <a:rPr lang="ru-RU" sz="3300" b="1" dirty="0" smtClean="0">
                <a:solidFill>
                  <a:schemeClr val="bg1"/>
                </a:solidFill>
              </a:rPr>
              <a:t> (получившего название от немцев «Ночные ведьмы»), гвардии старший лейтенант. Герой Советского Союза (1945).</a:t>
            </a:r>
          </a:p>
          <a:p>
            <a:r>
              <a:rPr lang="ru-RU" sz="3300" b="1" dirty="0" smtClean="0">
                <a:solidFill>
                  <a:schemeClr val="bg1"/>
                </a:solidFill>
              </a:rPr>
              <a:t>К декабрю </a:t>
            </a:r>
            <a:r>
              <a:rPr lang="ru-RU" sz="3300" b="1" u="sng" dirty="0" smtClean="0">
                <a:solidFill>
                  <a:schemeClr val="bg1"/>
                </a:solidFill>
              </a:rPr>
              <a:t>1944 года</a:t>
            </a:r>
            <a:r>
              <a:rPr lang="ru-RU" sz="3300" b="1" dirty="0" smtClean="0">
                <a:solidFill>
                  <a:schemeClr val="bg1"/>
                </a:solidFill>
              </a:rPr>
              <a:t> </a:t>
            </a:r>
            <a:r>
              <a:rPr lang="ru-RU" sz="3300" b="1" dirty="0" err="1" smtClean="0">
                <a:solidFill>
                  <a:schemeClr val="bg1"/>
                </a:solidFill>
              </a:rPr>
              <a:t>Гашева</a:t>
            </a:r>
            <a:r>
              <a:rPr lang="ru-RU" sz="3300" b="1" dirty="0" smtClean="0">
                <a:solidFill>
                  <a:schemeClr val="bg1"/>
                </a:solidFill>
              </a:rPr>
              <a:t> совершила 823 боевых вылета, нанеся противнику значительный урон в боевой технике и живой силе. Дважды была сбита вражескими зенитчиками.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Gasheva rufina.jpg"/>
          <p:cNvPicPr>
            <a:picLocks noGrp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611560" y="1628800"/>
            <a:ext cx="3134940" cy="411398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505475"/>
          </a:xfrm>
        </p:spPr>
        <p:txBody>
          <a:bodyPr>
            <a:normAutofit fontScale="55000" lnSpcReduction="20000"/>
          </a:bodyPr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В </a:t>
            </a:r>
            <a:r>
              <a:rPr lang="ru-RU" sz="3200" b="1" u="sng" dirty="0" smtClean="0">
                <a:solidFill>
                  <a:schemeClr val="bg1"/>
                </a:solidFill>
              </a:rPr>
              <a:t>1952 году</a:t>
            </a:r>
            <a:r>
              <a:rPr lang="ru-RU" sz="3200" b="1" dirty="0" smtClean="0">
                <a:solidFill>
                  <a:schemeClr val="bg1"/>
                </a:solidFill>
              </a:rPr>
              <a:t> окончила </a:t>
            </a:r>
            <a:r>
              <a:rPr lang="ru-RU" sz="3200" b="1" u="sng" dirty="0" smtClean="0">
                <a:solidFill>
                  <a:schemeClr val="bg1"/>
                </a:solidFill>
              </a:rPr>
              <a:t>Военный институт иностранных языков</a:t>
            </a:r>
            <a:r>
              <a:rPr lang="ru-RU" sz="3200" b="1" dirty="0" smtClean="0">
                <a:solidFill>
                  <a:schemeClr val="bg1"/>
                </a:solidFill>
              </a:rPr>
              <a:t>. Работала старшим преподавателем </a:t>
            </a:r>
            <a:r>
              <a:rPr lang="ru-RU" sz="3200" b="1" u="sng" dirty="0" smtClean="0">
                <a:solidFill>
                  <a:schemeClr val="bg1"/>
                </a:solidFill>
              </a:rPr>
              <a:t>английского языка</a:t>
            </a:r>
            <a:r>
              <a:rPr lang="ru-RU" sz="3200" b="1" dirty="0" smtClean="0">
                <a:solidFill>
                  <a:schemeClr val="bg1"/>
                </a:solidFill>
              </a:rPr>
              <a:t> в </a:t>
            </a:r>
            <a:r>
              <a:rPr lang="ru-RU" sz="3200" b="1" u="sng" dirty="0" smtClean="0">
                <a:solidFill>
                  <a:schemeClr val="bg1"/>
                </a:solidFill>
              </a:rPr>
              <a:t>Военной академии бронетанковых войск</a:t>
            </a:r>
            <a:r>
              <a:rPr lang="ru-RU" sz="3200" b="1" dirty="0" smtClean="0">
                <a:solidFill>
                  <a:schemeClr val="bg1"/>
                </a:solidFill>
              </a:rPr>
              <a:t>. С </a:t>
            </a:r>
            <a:r>
              <a:rPr lang="ru-RU" sz="3200" b="1" u="sng" dirty="0" smtClean="0">
                <a:solidFill>
                  <a:schemeClr val="bg1"/>
                </a:solidFill>
              </a:rPr>
              <a:t>1956 года</a:t>
            </a:r>
            <a:r>
              <a:rPr lang="ru-RU" sz="3200" b="1" dirty="0" smtClean="0">
                <a:solidFill>
                  <a:schemeClr val="bg1"/>
                </a:solidFill>
              </a:rPr>
              <a:t> — в запасе, в звании </a:t>
            </a:r>
            <a:r>
              <a:rPr lang="ru-RU" sz="3200" b="1" u="sng" dirty="0" smtClean="0">
                <a:solidFill>
                  <a:schemeClr val="bg1"/>
                </a:solidFill>
              </a:rPr>
              <a:t>майора</a:t>
            </a:r>
            <a:r>
              <a:rPr lang="ru-RU" sz="32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После выхода в запас </a:t>
            </a:r>
            <a:r>
              <a:rPr lang="ru-RU" sz="3200" b="1" dirty="0" err="1" smtClean="0">
                <a:solidFill>
                  <a:schemeClr val="bg1"/>
                </a:solidFill>
              </a:rPr>
              <a:t>Руфина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 smtClean="0">
                <a:solidFill>
                  <a:schemeClr val="bg1"/>
                </a:solidFill>
              </a:rPr>
              <a:t>Гашева</a:t>
            </a:r>
            <a:r>
              <a:rPr lang="ru-RU" sz="3200" b="1" dirty="0" smtClean="0">
                <a:solidFill>
                  <a:schemeClr val="bg1"/>
                </a:solidFill>
              </a:rPr>
              <a:t> работала старшим контрольным редактором в издательстве МО СССР. Проживала в </a:t>
            </a:r>
            <a:r>
              <a:rPr lang="ru-RU" sz="3200" b="1" u="sng" dirty="0" smtClean="0">
                <a:solidFill>
                  <a:schemeClr val="bg1"/>
                </a:solidFill>
              </a:rPr>
              <a:t>Москве</a:t>
            </a:r>
            <a:r>
              <a:rPr lang="ru-RU" sz="3200" b="1" dirty="0" smtClean="0">
                <a:solidFill>
                  <a:schemeClr val="bg1"/>
                </a:solidFill>
              </a:rPr>
              <a:t> и участвовала в патриотическом воспитании молодёжи.</a:t>
            </a:r>
          </a:p>
          <a:p>
            <a:r>
              <a:rPr lang="ru-RU" sz="3200" b="1" dirty="0" smtClean="0">
                <a:solidFill>
                  <a:schemeClr val="bg1"/>
                </a:solidFill>
              </a:rPr>
              <a:t>Скончалась </a:t>
            </a:r>
            <a:r>
              <a:rPr lang="ru-RU" sz="3200" b="1" u="sng" dirty="0" smtClean="0">
                <a:solidFill>
                  <a:schemeClr val="bg1"/>
                </a:solidFill>
              </a:rPr>
              <a:t>1 мая</a:t>
            </a:r>
            <a:r>
              <a:rPr lang="ru-RU" sz="3200" b="1" dirty="0" smtClean="0">
                <a:solidFill>
                  <a:schemeClr val="bg1"/>
                </a:solidFill>
              </a:rPr>
              <a:t> </a:t>
            </a:r>
            <a:r>
              <a:rPr lang="ru-RU" sz="3200" b="1" u="sng" dirty="0" smtClean="0">
                <a:solidFill>
                  <a:schemeClr val="bg1"/>
                </a:solidFill>
              </a:rPr>
              <a:t>2012 года</a:t>
            </a:r>
            <a:r>
              <a:rPr lang="ru-RU" sz="3200" b="1" dirty="0" smtClean="0">
                <a:solidFill>
                  <a:schemeClr val="bg1"/>
                </a:solidFill>
              </a:rPr>
              <a:t>. Похоронена на </a:t>
            </a:r>
            <a:r>
              <a:rPr lang="ru-RU" sz="3200" b="1" u="sng" dirty="0" err="1" smtClean="0">
                <a:solidFill>
                  <a:schemeClr val="bg1"/>
                </a:solidFill>
              </a:rPr>
              <a:t>Востряковском</a:t>
            </a:r>
            <a:r>
              <a:rPr lang="ru-RU" sz="3200" b="1" u="sng" dirty="0" smtClean="0">
                <a:solidFill>
                  <a:schemeClr val="bg1"/>
                </a:solidFill>
              </a:rPr>
              <a:t> кладбище</a:t>
            </a:r>
            <a:r>
              <a:rPr lang="ru-RU" sz="3200" b="1" dirty="0" smtClean="0">
                <a:solidFill>
                  <a:schemeClr val="bg1"/>
                </a:solidFill>
              </a:rPr>
              <a:t> в Москве.</a:t>
            </a:r>
          </a:p>
          <a:p>
            <a:endParaRPr lang="ru-RU" sz="32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http://www.bestwriter.ru/image/obsch2.JPG"/>
          <p:cNvPicPr>
            <a:picLocks noGrp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648200" y="1412776"/>
            <a:ext cx="4038600" cy="41764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     День Победы. И в огнях салюта</a:t>
            </a:r>
            <a:b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Будто гром: - Запомните навек,</a:t>
            </a:r>
            <a:b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Что в сраженьях каждую минуту,</a:t>
            </a:r>
            <a:b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Да, буквально каждую минуту</a:t>
            </a:r>
            <a:b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Погибало десять человек!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    Немного осталось из тех, кто в боях</a:t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Прошли до Берлина полсвета –</a:t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В мороз и пургу, через горе и страх.</a:t>
            </a:r>
            <a:b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Monotype Corsiva" pitchFamily="66" charset="0"/>
              </a:rPr>
              <a:t>Пусть вспомнят живые про это!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  <p:pic>
        <p:nvPicPr>
          <p:cNvPr id="4" name="Picture 1" descr="C:\Users\user\Pictures\0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491880" y="2348880"/>
            <a:ext cx="5051637" cy="3987527"/>
          </a:xfrm>
          <a:prstGeom prst="rect">
            <a:avLst/>
          </a:prstGeom>
          <a:noFill/>
          <a:scene3d>
            <a:camera prst="orthographicFront">
              <a:rot lat="0" lon="1800000" rev="0"/>
            </a:camera>
            <a:lightRig rig="threePt" dir="t"/>
          </a:scene3d>
          <a:sp3d extrusionH="76200" contourW="127000">
            <a:bevelT w="120650"/>
            <a:extrusionClr>
              <a:schemeClr val="bg2">
                <a:lumMod val="50000"/>
              </a:schemeClr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</a:rPr>
              <a:t>КОРЯКОВ  АЛЕКСАНДР  ПАВЛОВИЧ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6400" b="1" dirty="0" smtClean="0">
                <a:solidFill>
                  <a:schemeClr val="bg1"/>
                </a:solidFill>
              </a:rPr>
              <a:t> Пехотинец. Младший лейтенант. Родился в деревне Дудкино </a:t>
            </a:r>
            <a:r>
              <a:rPr lang="ru-RU" sz="6400" b="1" dirty="0" err="1" smtClean="0">
                <a:solidFill>
                  <a:schemeClr val="bg1"/>
                </a:solidFill>
              </a:rPr>
              <a:t>Судиславского</a:t>
            </a:r>
            <a:r>
              <a:rPr lang="ru-RU" sz="6400" b="1" dirty="0" smtClean="0">
                <a:solidFill>
                  <a:schemeClr val="bg1"/>
                </a:solidFill>
              </a:rPr>
              <a:t> района Костромской области. В 1925 году семья переехала в село </a:t>
            </a:r>
            <a:r>
              <a:rPr lang="ru-RU" sz="6400" b="1" dirty="0" err="1" smtClean="0">
                <a:solidFill>
                  <a:schemeClr val="bg1"/>
                </a:solidFill>
              </a:rPr>
              <a:t>Василево</a:t>
            </a:r>
            <a:r>
              <a:rPr lang="ru-RU" sz="6400" b="1" dirty="0" smtClean="0">
                <a:solidFill>
                  <a:schemeClr val="bg1"/>
                </a:solidFill>
              </a:rPr>
              <a:t> (г.Чкаловск). Учился в школе № 4, был принят в комсомол. После окончания семи классов в 1938 году он поступил в школу ФЗУ. Работал помощником механика на землечерпалке и на заводе им. Ульянова-Ленина. </a:t>
            </a:r>
            <a:br>
              <a:rPr lang="ru-RU" sz="6400" b="1" dirty="0" smtClean="0">
                <a:solidFill>
                  <a:schemeClr val="bg1"/>
                </a:solidFill>
              </a:rPr>
            </a:br>
            <a:r>
              <a:rPr lang="ru-RU" sz="6400" b="1" dirty="0" smtClean="0">
                <a:solidFill>
                  <a:schemeClr val="bg1"/>
                </a:solidFill>
              </a:rPr>
              <a:t>   В марте 1942 года Чкаловским райвоенкоматом был призван в армию. После шестимесячного обучения в военном училище командир взвода противотанковых ружей младший лейтенант Коряков – на Сталинградском фронте. В одном из боев был ранен. С наступающими частями дошел до Днепра, в числе первых форсировал водный рубеж. </a:t>
            </a:r>
            <a:br>
              <a:rPr lang="ru-RU" sz="6400" b="1" dirty="0" smtClean="0">
                <a:solidFill>
                  <a:schemeClr val="bg1"/>
                </a:solidFill>
              </a:rPr>
            </a:br>
            <a:endParaRPr lang="ru-RU" sz="6400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pic>
        <p:nvPicPr>
          <p:cNvPr id="5" name="Содержимое 4" descr="Koryakov Al Pvl.jpg"/>
          <p:cNvPicPr>
            <a:picLocks noGrp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788024" y="1772816"/>
            <a:ext cx="3672408" cy="42484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800" b="1" i="1" dirty="0" smtClean="0">
                <a:solidFill>
                  <a:schemeClr val="bg1"/>
                </a:solidFill>
              </a:rPr>
              <a:t> Отличился А.П. Коряков и в июле 1944 года при освобождении села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Боднаров</a:t>
            </a:r>
            <a:r>
              <a:rPr lang="ru-RU" sz="2800" b="1" i="1" dirty="0" smtClean="0">
                <a:solidFill>
                  <a:schemeClr val="bg1"/>
                </a:solidFill>
              </a:rPr>
              <a:t> Станиславской области. Из противотанкового ружья подбил вражеский танк, а противотанковой гранатой уничтожил экипаж самоходного орудия. Вскочив в подбитую самоходку, Коряков повернул пушку в сторону наступающих гитлеровцев и вел по ним огонь. В этом бою он погиб.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Указом Президиума Верховного Совета СССР от 24 марта 1945 года младшему лейтенанту Александру Павловичу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Корякову</a:t>
            </a:r>
            <a:r>
              <a:rPr lang="ru-RU" sz="2800" b="1" i="1" dirty="0" smtClean="0">
                <a:solidFill>
                  <a:schemeClr val="bg1"/>
                </a:solidFill>
              </a:rPr>
              <a:t> было посмертно присвоено звание Героя Советского Союза. А.П.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Корякову</a:t>
            </a:r>
            <a:r>
              <a:rPr lang="ru-RU" sz="2800" b="1" i="1" dirty="0" smtClean="0">
                <a:solidFill>
                  <a:schemeClr val="bg1"/>
                </a:solidFill>
              </a:rPr>
              <a:t> посмертно присуждено звание почетного гражданина города Калуша </a:t>
            </a:r>
            <a:r>
              <a:rPr lang="ru-RU" sz="2800" b="1" i="1" dirty="0" err="1" smtClean="0">
                <a:solidFill>
                  <a:schemeClr val="bg1"/>
                </a:solidFill>
              </a:rPr>
              <a:t>Ивано-Франковской</a:t>
            </a:r>
            <a:r>
              <a:rPr lang="ru-RU" sz="2800" b="1" i="1" dirty="0" smtClean="0">
                <a:solidFill>
                  <a:schemeClr val="bg1"/>
                </a:solidFill>
              </a:rPr>
              <a:t> области. </a:t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/>
            </a:r>
            <a:br>
              <a:rPr lang="ru-RU" sz="2800" b="1" i="1" dirty="0" smtClean="0">
                <a:solidFill>
                  <a:schemeClr val="bg1"/>
                </a:solidFill>
              </a:rPr>
            </a:br>
            <a:r>
              <a:rPr lang="ru-RU" sz="2800" b="1" i="1" dirty="0" smtClean="0">
                <a:solidFill>
                  <a:schemeClr val="bg1"/>
                </a:solidFill>
              </a:rPr>
              <a:t>     В городе Чкаловске одна из улиц носит его имя. На Комсомольской площади в г. Чкаловске установлен его бюст. </a:t>
            </a:r>
          </a:p>
          <a:p>
            <a:endParaRPr lang="ru-RU" sz="2400" b="1" i="1" dirty="0" smtClean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201108201418570.IMG_1374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683568" y="1052736"/>
            <a:ext cx="3394472" cy="5040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Monotype Corsiva" pitchFamily="66" charset="0"/>
              </a:rPr>
              <a:t>КЛОЧКОВ  ВЛАДИМИР  ВАСИЛЬЕВИЧ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Родился 12 марта 1924 года в городе </a:t>
            </a:r>
            <a:r>
              <a:rPr lang="ru-RU" sz="2800" b="1" u="sng" dirty="0" smtClean="0">
                <a:solidFill>
                  <a:schemeClr val="bg1"/>
                </a:solidFill>
              </a:rPr>
              <a:t>Чкаловске</a:t>
            </a:r>
            <a:r>
              <a:rPr lang="ru-RU" sz="2800" b="1" dirty="0" smtClean="0">
                <a:solidFill>
                  <a:schemeClr val="bg1"/>
                </a:solidFill>
              </a:rPr>
              <a:t> в семье служащего. В августе 1942 года Владимира Васильевича направили в Горьковское танковое училище. Окончив его в апреле 1943 года, он стал командиром танка Т-34. В составе маршевой роты прибыл на Степной фронт. В начале октября 1943 года его машина в числе первых форсировала Днепр и вела бои за расширение плацдарма. </a:t>
            </a:r>
          </a:p>
          <a:p>
            <a:endParaRPr lang="ru-RU" dirty="0"/>
          </a:p>
        </p:txBody>
      </p:sp>
      <p:pic>
        <p:nvPicPr>
          <p:cNvPr id="5" name="Содержимое 4" descr="Клочков Владимир Васильевич"/>
          <p:cNvPicPr>
            <a:picLocks noGrp="1"/>
          </p:cNvPicPr>
          <p:nvPr>
            <p:ph sz="half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4716016" y="1772816"/>
            <a:ext cx="3744416" cy="43924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Официальный сайт МБУК ЦБ Чкаловского района Нижегородской об…"/>
          <p:cNvPicPr>
            <a:picLocks noGrp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611560" y="908720"/>
            <a:ext cx="3312368" cy="482453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В бою при отражении </a:t>
            </a:r>
            <a:r>
              <a:rPr lang="ru-RU" sz="2000" b="1" dirty="0" err="1" smtClean="0">
                <a:solidFill>
                  <a:schemeClr val="bg1"/>
                </a:solidFill>
              </a:rPr>
              <a:t>конратак</a:t>
            </a:r>
            <a:r>
              <a:rPr lang="ru-RU" sz="2000" b="1" dirty="0" smtClean="0">
                <a:solidFill>
                  <a:schemeClr val="bg1"/>
                </a:solidFill>
              </a:rPr>
              <a:t> противника экипаж«</a:t>
            </a:r>
            <a:r>
              <a:rPr lang="ru-RU" sz="2000" b="1" dirty="0" err="1" smtClean="0">
                <a:solidFill>
                  <a:schemeClr val="bg1"/>
                </a:solidFill>
              </a:rPr>
              <a:t>тридцать-четверки</a:t>
            </a:r>
            <a:r>
              <a:rPr lang="ru-RU" sz="2000" b="1" dirty="0" smtClean="0">
                <a:solidFill>
                  <a:schemeClr val="bg1"/>
                </a:solidFill>
              </a:rPr>
              <a:t>» уничтожил более 200 сотен вражеской пехоты, шесть танков, из них два «тигра», две противотанковые пушки, два бронетранспортера. За тот бой  19 летний  лейтенант Владимир Клочков и </a:t>
            </a:r>
            <a:r>
              <a:rPr lang="ru-RU" sz="2000" b="1" dirty="0" err="1" smtClean="0">
                <a:solidFill>
                  <a:schemeClr val="bg1"/>
                </a:solidFill>
              </a:rPr>
              <a:t>получилвысшую</a:t>
            </a:r>
            <a:r>
              <a:rPr lang="ru-RU" sz="2000" b="1" dirty="0" smtClean="0">
                <a:solidFill>
                  <a:schemeClr val="bg1"/>
                </a:solidFill>
              </a:rPr>
              <a:t> степень отличия Родины — звание  Героя Советского Союза (Указ Президиума Верховного Совета СССР от20 декабря 1943).</a:t>
            </a:r>
            <a:br>
              <a:rPr lang="ru-RU" sz="2000" b="1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4038600" cy="5577483"/>
          </a:xfrm>
        </p:spPr>
        <p:txBody>
          <a:bodyPr>
            <a:normAutofit fontScale="70000" lnSpcReduction="20000"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Полковник, Кандидат военных наук, доцент, опубликовал более 70 научных работ и статей. Почетный гражданин Нижегородской области и Чкаловского района.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С ноября 1978 года пенсионер Министерства обороны.</a:t>
            </a:r>
            <a:br>
              <a:rPr lang="ru-RU" sz="2800" b="1" dirty="0" smtClean="0">
                <a:solidFill>
                  <a:schemeClr val="bg1"/>
                </a:solidFill>
              </a:rPr>
            </a:br>
            <a:r>
              <a:rPr lang="ru-RU" sz="2800" b="1" dirty="0" smtClean="0">
                <a:solidFill>
                  <a:schemeClr val="bg1"/>
                </a:solidFill>
              </a:rPr>
              <a:t>В г.Чкаловске имя Героя Советского Союза В.В. </a:t>
            </a:r>
            <a:r>
              <a:rPr lang="ru-RU" sz="2800" b="1" dirty="0" err="1" smtClean="0">
                <a:solidFill>
                  <a:schemeClr val="bg1"/>
                </a:solidFill>
              </a:rPr>
              <a:t>Клочкова</a:t>
            </a:r>
            <a:r>
              <a:rPr lang="ru-RU" sz="2800" b="1" dirty="0" smtClean="0">
                <a:solidFill>
                  <a:schemeClr val="bg1"/>
                </a:solidFill>
              </a:rPr>
              <a:t> носит средняя школа №4, которой он - ее выпускник –в 2003г. передал 100 тысяч рублей на оборудование компьютерного класса.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Скончался 6 июня 2007г., похоронен в г.Чкаловске.</a:t>
            </a:r>
          </a:p>
          <a:p>
            <a:endParaRPr lang="ru-RU" dirty="0"/>
          </a:p>
        </p:txBody>
      </p:sp>
      <p:pic>
        <p:nvPicPr>
          <p:cNvPr id="5" name="Содержимое 4" descr="x_371b0f3f.jpg"/>
          <p:cNvPicPr>
            <a:picLocks noGrp="1" noChangeAspect="1"/>
          </p:cNvPicPr>
          <p:nvPr>
            <p:ph sz="half" idx="2"/>
          </p:nvPr>
        </p:nvPicPr>
        <p:blipFill>
          <a:blip r:embed="rId2" cstate="screen"/>
          <a:stretch>
            <a:fillRect/>
          </a:stretch>
        </p:blipFill>
        <p:spPr>
          <a:xfrm>
            <a:off x="4427984" y="764704"/>
            <a:ext cx="4258816" cy="475252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Monotype Corsiva" pitchFamily="66" charset="0"/>
              </a:rPr>
              <a:t>ГРАЧЕВ АКИМ ГЕРАСИМОВИЧ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Аким Герасимович Грачёв родился 22 сентября 1914 года в деревне </a:t>
            </a:r>
            <a:r>
              <a:rPr lang="ru-RU" dirty="0" err="1" smtClean="0">
                <a:solidFill>
                  <a:schemeClr val="bg1"/>
                </a:solidFill>
              </a:rPr>
              <a:t>Грибово</a:t>
            </a:r>
            <a:r>
              <a:rPr lang="ru-RU" dirty="0" smtClean="0">
                <a:solidFill>
                  <a:schemeClr val="bg1"/>
                </a:solidFill>
              </a:rPr>
              <a:t> ныне Чкаловского района Нижегородской области в крестьянской семье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Аким Герасимович Грачёв.jpg"/>
          <p:cNvPicPr>
            <a:picLocks noGrp="1"/>
          </p:cNvPicPr>
          <p:nvPr>
            <p:ph sz="half" idx="1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539552" y="1844824"/>
            <a:ext cx="3600400" cy="424847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361459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>
                <a:solidFill>
                  <a:schemeClr val="bg1"/>
                </a:solidFill>
              </a:rPr>
              <a:t>  </a:t>
            </a:r>
            <a:r>
              <a:rPr lang="ru-RU" sz="3300" b="1" dirty="0" smtClean="0">
                <a:solidFill>
                  <a:schemeClr val="bg1"/>
                </a:solidFill>
              </a:rPr>
              <a:t> В январе 1940 года на высоте Язык нашим воинам путь преградил неприятельский дот. Грачев из 152-миллиметрового орудия с открытой позиции прямой наводкой под огнем противника несколькими снарядами разрушил его. В феврале артиллеристы Грачева уничтожили еще две железобетонные огневые точки. </a:t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/>
            </a:r>
            <a:br>
              <a:rPr lang="ru-RU" sz="3300" b="1" dirty="0" smtClean="0">
                <a:solidFill>
                  <a:schemeClr val="bg1"/>
                </a:solidFill>
              </a:rPr>
            </a:br>
            <a:r>
              <a:rPr lang="ru-RU" sz="3300" b="1" dirty="0" smtClean="0">
                <a:solidFill>
                  <a:schemeClr val="bg1"/>
                </a:solidFill>
              </a:rPr>
              <a:t>     Указом Президиума Верховного Совета СССР от 21 марта 1940 года Акиму Герасимовичу Грачеву было присвоено звание Героя Советского Союза. </a:t>
            </a:r>
          </a:p>
          <a:p>
            <a:r>
              <a:rPr lang="ru-RU" sz="3300" b="1" dirty="0" smtClean="0">
                <a:solidFill>
                  <a:schemeClr val="bg1"/>
                </a:solidFill>
              </a:rPr>
              <a:t>Умер 14 ноября 1993г., похоронен в г.Чкаловске.</a:t>
            </a:r>
          </a:p>
          <a:p>
            <a:endParaRPr lang="ru-RU" dirty="0"/>
          </a:p>
        </p:txBody>
      </p:sp>
      <p:pic>
        <p:nvPicPr>
          <p:cNvPr id="5" name="Содержимое 4" descr="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4008" y="1196752"/>
            <a:ext cx="3888431" cy="41044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</TotalTime>
  <Words>72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ЗЕМЛЯКИ-ГЕРОИ ВЕЛИКОЙ ОТЕЧЕСТВЕННОЙ</vt:lpstr>
      <vt:lpstr>Слайд 2</vt:lpstr>
      <vt:lpstr>КОРЯКОВ  АЛЕКСАНДР  ПАВЛОВИЧ</vt:lpstr>
      <vt:lpstr>Слайд 4</vt:lpstr>
      <vt:lpstr>КЛОЧКОВ  ВЛАДИМИР  ВАСИЛЬЕВИЧ</vt:lpstr>
      <vt:lpstr>Слайд 6</vt:lpstr>
      <vt:lpstr>Слайд 7</vt:lpstr>
      <vt:lpstr>ГРАЧЕВ АКИМ ГЕРАСИМОВИЧ</vt:lpstr>
      <vt:lpstr>Слайд 9</vt:lpstr>
      <vt:lpstr>ГАШЕВА РУФИНА СЕРГЕЕВНА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ЗЕМЛЯКИ-ГЕРОИ ВЕЛИКОЙ ОТЕЧЕСТВЕННОЙ</dc:title>
  <dc:creator>user</dc:creator>
  <cp:lastModifiedBy>user</cp:lastModifiedBy>
  <cp:revision>4</cp:revision>
  <dcterms:created xsi:type="dcterms:W3CDTF">2014-12-20T10:07:14Z</dcterms:created>
  <dcterms:modified xsi:type="dcterms:W3CDTF">2014-12-20T10:35:32Z</dcterms:modified>
</cp:coreProperties>
</file>