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90" r:id="rId4"/>
    <p:sldId id="258" r:id="rId5"/>
    <p:sldId id="259" r:id="rId6"/>
    <p:sldId id="287" r:id="rId7"/>
    <p:sldId id="261" r:id="rId8"/>
    <p:sldId id="262" r:id="rId9"/>
    <p:sldId id="264" r:id="rId10"/>
    <p:sldId id="268" r:id="rId11"/>
    <p:sldId id="270" r:id="rId12"/>
    <p:sldId id="271" r:id="rId13"/>
    <p:sldId id="266" r:id="rId14"/>
    <p:sldId id="291" r:id="rId15"/>
    <p:sldId id="292" r:id="rId16"/>
    <p:sldId id="293" r:id="rId17"/>
    <p:sldId id="294" r:id="rId18"/>
    <p:sldId id="295" r:id="rId19"/>
    <p:sldId id="29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7" autoAdjust="0"/>
    <p:restoredTop sz="94660"/>
  </p:normalViewPr>
  <p:slideViewPr>
    <p:cSldViewPr>
      <p:cViewPr varScale="1">
        <p:scale>
          <a:sx n="70" d="100"/>
          <a:sy n="70" d="100"/>
        </p:scale>
        <p:origin x="1176"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12.05.2014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12.05.2014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12.05.2014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12.05.2014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12.05.2014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12.05.2014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4C71EC6-210F-42DE-9C53-41977AD35B3D}" type="datetimeFigureOut">
              <a:rPr lang="ru-RU" smtClean="0"/>
              <a:pPr/>
              <a:t>12.05.2014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21142535">
            <a:off x="1895054" y="1890832"/>
            <a:ext cx="4703531" cy="2646878"/>
          </a:xfrm>
          <a:prstGeom prst="rect">
            <a:avLst/>
          </a:prstGeom>
        </p:spPr>
        <p:txBody>
          <a:bodyPr wrap="none">
            <a:spAutoFit/>
          </a:bodyPr>
          <a:lstStyle/>
          <a:p>
            <a:pPr algn="ctr"/>
            <a:r>
              <a:rPr lang="ru-RU" sz="16600" dirty="0" smtClean="0">
                <a:solidFill>
                  <a:schemeClr val="bg1"/>
                </a:solidFill>
                <a:effectLst>
                  <a:outerShdw blurRad="38100" dist="38100" dir="2700000" algn="tl">
                    <a:srgbClr val="000000">
                      <a:alpha val="43137"/>
                    </a:srgbClr>
                  </a:outerShdw>
                </a:effectLst>
                <a:latin typeface="Monotype Corsiva" pitchFamily="66" charset="0"/>
              </a:rPr>
              <a:t>Бисер</a:t>
            </a:r>
            <a:endParaRPr lang="ru-RU" sz="16600" dirty="0">
              <a:solidFill>
                <a:schemeClr val="bg1"/>
              </a:solidFill>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1913775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6886" y="1340768"/>
            <a:ext cx="8503586" cy="3477875"/>
          </a:xfrm>
          <a:prstGeom prst="rect">
            <a:avLst/>
          </a:prstGeom>
        </p:spPr>
        <p:txBody>
          <a:bodyPr wrap="square">
            <a:spAutoFit/>
          </a:bodyPr>
          <a:lstStyle/>
          <a:p>
            <a:pPr algn="ctr"/>
            <a:r>
              <a:rPr lang="ru-RU" sz="4400" dirty="0">
                <a:effectLst>
                  <a:outerShdw blurRad="38100" dist="38100" dir="2700000" algn="tl">
                    <a:srgbClr val="000000">
                      <a:alpha val="43137"/>
                    </a:srgbClr>
                  </a:outerShdw>
                </a:effectLst>
                <a:latin typeface="Monotype Corsiva" pitchFamily="66" charset="0"/>
              </a:rPr>
              <a:t>Монополия – это рыночная структура, при которой рынок обслуживается одним продавцом, реализующим товар при полном отсутствии близких </a:t>
            </a:r>
            <a:r>
              <a:rPr lang="ru-RU" sz="4400" dirty="0" smtClean="0">
                <a:effectLst>
                  <a:outerShdw blurRad="38100" dist="38100" dir="2700000" algn="tl">
                    <a:srgbClr val="000000">
                      <a:alpha val="43137"/>
                    </a:srgbClr>
                  </a:outerShdw>
                </a:effectLst>
                <a:latin typeface="Monotype Corsiva" pitchFamily="66" charset="0"/>
              </a:rPr>
              <a:t>заменителей.</a:t>
            </a:r>
            <a:endParaRPr lang="ru-RU" sz="4400" dirty="0">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3117347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240" y="332656"/>
            <a:ext cx="8784976" cy="6001643"/>
          </a:xfrm>
          <a:prstGeom prst="rect">
            <a:avLst/>
          </a:prstGeom>
        </p:spPr>
        <p:txBody>
          <a:bodyPr wrap="square">
            <a:spAutoFit/>
          </a:bodyPr>
          <a:lstStyle/>
          <a:p>
            <a:r>
              <a:rPr lang="ru-RU" sz="2400" dirty="0">
                <a:latin typeface="Monotype Corsiva" pitchFamily="66" charset="0"/>
              </a:rPr>
              <a:t>Значительные прибыли Венецианской республики, являвшейся монополистом в стеклоделии, вызывали зависть у жителей соседних государств, которые пытались разузнать секреты стекольного производства. Стремясь сохранить монополию в торговле стеклом, правительство республики в 1275 году издало указ, запрещавший вывоз за ее пределы сырья, необработанного стекла и даже его осколков. Сделано это было для того, чтобы конкуренты не могли определить состав стекольной массы. Жестокое наказание ждало мастеров, вывозивших секреты производства стекла за границу, их объявляли государственными изменниками, брали </a:t>
            </a:r>
            <a:r>
              <a:rPr lang="ru-RU" sz="2400" dirty="0" smtClean="0">
                <a:latin typeface="Monotype Corsiva" pitchFamily="66" charset="0"/>
              </a:rPr>
              <a:t>в заложники </a:t>
            </a:r>
            <a:r>
              <a:rPr lang="ru-RU" sz="2400" dirty="0">
                <a:latin typeface="Monotype Corsiva" pitchFamily="66" charset="0"/>
              </a:rPr>
              <a:t>родственников, добиваясь возвращения беглецов, убивали. Но правительство Венецианской республики стремилось удержать стеклоделов не только силой. Им давалась исключительная </a:t>
            </a:r>
            <a:r>
              <a:rPr lang="ru-RU" sz="2400" dirty="0" smtClean="0">
                <a:latin typeface="Monotype Corsiva" pitchFamily="66" charset="0"/>
              </a:rPr>
              <a:t>привилегия: </a:t>
            </a:r>
            <a:r>
              <a:rPr lang="ru-RU" sz="2400" dirty="0">
                <a:latin typeface="Monotype Corsiva" pitchFamily="66" charset="0"/>
              </a:rPr>
              <a:t>дочери мастеров могли выходить замуж за патрициев. Мало того, власти закрывали глаза на разбойные нравы, царившие в Мурано. А ведь стеклоделы, помимо своей основной профессии, не брезговали и грабежами</a:t>
            </a:r>
            <a:r>
              <a:rPr lang="ru-RU" sz="2400" dirty="0" smtClean="0">
                <a:latin typeface="Monotype Corsiva" pitchFamily="66" charset="0"/>
              </a:rPr>
              <a:t>.</a:t>
            </a:r>
            <a:endParaRPr lang="ru-RU" sz="2400" dirty="0">
              <a:latin typeface="Monotype Corsiva" pitchFamily="66" charset="0"/>
            </a:endParaRPr>
          </a:p>
        </p:txBody>
      </p:sp>
    </p:spTree>
    <p:extLst>
      <p:ext uri="{BB962C8B-B14F-4D97-AF65-F5344CB8AC3E}">
        <p14:creationId xmlns:p14="http://schemas.microsoft.com/office/powerpoint/2010/main" val="4013612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091" y="286834"/>
            <a:ext cx="8784976" cy="6001643"/>
          </a:xfrm>
          <a:prstGeom prst="rect">
            <a:avLst/>
          </a:prstGeom>
        </p:spPr>
        <p:txBody>
          <a:bodyPr wrap="square">
            <a:spAutoFit/>
          </a:bodyPr>
          <a:lstStyle/>
          <a:p>
            <a:pPr fontAlgn="auto">
              <a:spcAft>
                <a:spcPts val="0"/>
              </a:spcAft>
              <a:defRPr/>
            </a:pPr>
            <a:r>
              <a:rPr lang="ru-RU" sz="2400" dirty="0">
                <a:latin typeface="Monotype Corsiva" pitchFamily="66" charset="0"/>
              </a:rPr>
              <a:t>Главным, наиболее тщательно скрываемым секретом стеклоделия было производство соды - обязательной добавки к песку, из которого варилась стекольная масса. До конца XVII века Венеции удавалось сохранять монополию на производство бисера и стекла. Однако вскоре у нее появились опасные конкуренты. Мастера Богемии разработали технологию получения так называемого лесного стекла , заменив соду древесной золой (поташем). По своим физическим характеристикам богемское стекло значительно отличалось от венецианского. Поташ придавал ему тугоплавкость и великолепные оптические свойства. Но из-за высокой температуры плавления работать с ним было труднее: богемское стекло, в отличие от венецианского, не поддавалось обработке в нагретом состоянии, однако его можно было подвергать огранке, усиливающей игру света в изделии. Помимо толстостенных стеклянных сосудов с глубокой огранкой, принесших славу богемским мастерам, гранились также бусины и бисер. Постепенно на мировом рынке богемский бисер потеснил венецианский.</a:t>
            </a:r>
          </a:p>
        </p:txBody>
      </p:sp>
    </p:spTree>
    <p:extLst>
      <p:ext uri="{BB962C8B-B14F-4D97-AF65-F5344CB8AC3E}">
        <p14:creationId xmlns:p14="http://schemas.microsoft.com/office/powerpoint/2010/main" val="3261385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839" y="908720"/>
            <a:ext cx="8784976" cy="4524315"/>
          </a:xfrm>
          <a:prstGeom prst="rect">
            <a:avLst/>
          </a:prstGeom>
        </p:spPr>
        <p:txBody>
          <a:bodyPr wrap="square">
            <a:spAutoFit/>
          </a:bodyPr>
          <a:lstStyle/>
          <a:p>
            <a:pPr marL="457200" indent="-457200">
              <a:buFont typeface="Wingdings" pitchFamily="2" charset="2"/>
              <a:buChar char="v"/>
            </a:pPr>
            <a:r>
              <a:rPr lang="ru-RU" sz="3600" dirty="0">
                <a:effectLst>
                  <a:outerShdw blurRad="38100" dist="38100" dir="2700000" algn="tl">
                    <a:srgbClr val="000000">
                      <a:alpha val="43137"/>
                    </a:srgbClr>
                  </a:outerShdw>
                </a:effectLst>
                <a:latin typeface="Monotype Corsiva" pitchFamily="66" charset="0"/>
              </a:rPr>
              <a:t>Так, почти 6 тысяч лет тому возникло стеклоделие и появились стеклянные бусы разных форм и размеров. Благодаря совершенствованию технологии, со временем бусы становились все мельче и мельче. В конце XIX - начале XX в. к стеклянному бисеру обратились художники стиля модерн, например Тиффани и Эмиль Галле. </a:t>
            </a:r>
          </a:p>
        </p:txBody>
      </p:sp>
    </p:spTree>
    <p:extLst>
      <p:ext uri="{BB962C8B-B14F-4D97-AF65-F5344CB8AC3E}">
        <p14:creationId xmlns:p14="http://schemas.microsoft.com/office/powerpoint/2010/main" val="976254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21424900">
            <a:off x="2119969" y="2612368"/>
            <a:ext cx="4520788" cy="1200329"/>
          </a:xfrm>
          <a:prstGeom prst="rect">
            <a:avLst/>
          </a:prstGeom>
        </p:spPr>
        <p:txBody>
          <a:bodyPr wrap="none">
            <a:spAutoFit/>
          </a:bodyPr>
          <a:lstStyle/>
          <a:p>
            <a:pPr algn="ctr"/>
            <a:r>
              <a:rPr lang="ru-RU" sz="7200" dirty="0" smtClean="0">
                <a:solidFill>
                  <a:schemeClr val="bg1"/>
                </a:solidFill>
                <a:effectLst>
                  <a:outerShdw blurRad="38100" dist="38100" dir="2700000" algn="tl">
                    <a:srgbClr val="000000">
                      <a:alpha val="43137"/>
                    </a:srgbClr>
                  </a:outerShdw>
                </a:effectLst>
                <a:latin typeface="Monotype Corsiva" pitchFamily="66" charset="0"/>
              </a:rPr>
              <a:t>Виды бисера</a:t>
            </a:r>
            <a:endParaRPr lang="ru-RU" sz="7200" dirty="0">
              <a:solidFill>
                <a:schemeClr val="bg1"/>
              </a:solidFill>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3022449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934526"/>
            <a:ext cx="8844970" cy="1938992"/>
          </a:xfrm>
          <a:prstGeom prst="rect">
            <a:avLst/>
          </a:prstGeom>
        </p:spPr>
        <p:txBody>
          <a:bodyPr wrap="square">
            <a:spAutoFit/>
          </a:bodyPr>
          <a:lstStyle/>
          <a:p>
            <a:pPr algn="ctr"/>
            <a:r>
              <a:rPr lang="ru-RU" sz="6000" dirty="0">
                <a:latin typeface="Monotype Corsiva" pitchFamily="66" charset="0"/>
              </a:rPr>
              <a:t>По виду бисер делят на: простой, стеклярус и рубку.</a:t>
            </a:r>
          </a:p>
        </p:txBody>
      </p:sp>
    </p:spTree>
    <p:extLst>
      <p:ext uri="{BB962C8B-B14F-4D97-AF65-F5344CB8AC3E}">
        <p14:creationId xmlns:p14="http://schemas.microsoft.com/office/powerpoint/2010/main" val="4029923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572"/>
            <a:ext cx="9144000" cy="769441"/>
          </a:xfrm>
          <a:prstGeom prst="rect">
            <a:avLst/>
          </a:prstGeom>
          <a:noFill/>
        </p:spPr>
        <p:txBody>
          <a:bodyPr wrap="square" rtlCol="0">
            <a:spAutoFit/>
          </a:bodyPr>
          <a:lstStyle/>
          <a:p>
            <a:pPr algn="ctr"/>
            <a:r>
              <a:rPr lang="ru-RU" sz="4400" dirty="0" smtClean="0">
                <a:effectLst>
                  <a:outerShdw blurRad="38100" dist="38100" dir="2700000" algn="tl">
                    <a:srgbClr val="000000">
                      <a:alpha val="43137"/>
                    </a:srgbClr>
                  </a:outerShdw>
                </a:effectLst>
                <a:latin typeface="Monotype Corsiva" pitchFamily="66" charset="0"/>
              </a:rPr>
              <a:t>Простой бисер</a:t>
            </a:r>
            <a:endParaRPr lang="ru-RU" sz="4400" dirty="0">
              <a:effectLst>
                <a:outerShdw blurRad="38100" dist="38100" dir="2700000" algn="tl">
                  <a:srgbClr val="000000">
                    <a:alpha val="43137"/>
                  </a:srgbClr>
                </a:outerShdw>
              </a:effectLst>
              <a:latin typeface="Monotype Corsiva"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32" y="760840"/>
            <a:ext cx="8102333" cy="60767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53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40"/>
            <a:ext cx="9144000" cy="1077218"/>
          </a:xfrm>
          <a:prstGeom prst="rect">
            <a:avLst/>
          </a:prstGeom>
          <a:noFill/>
        </p:spPr>
        <p:txBody>
          <a:bodyPr wrap="square" rtlCol="0">
            <a:spAutoFit/>
          </a:bodyPr>
          <a:lstStyle/>
          <a:p>
            <a:pPr algn="ctr"/>
            <a:r>
              <a:rPr lang="ru-RU" sz="3200" b="1" dirty="0" smtClean="0">
                <a:effectLst>
                  <a:outerShdw blurRad="38100" dist="38100" dir="2700000" algn="tl">
                    <a:srgbClr val="000000">
                      <a:alpha val="43137"/>
                    </a:srgbClr>
                  </a:outerShdw>
                </a:effectLst>
                <a:latin typeface="Monotype Corsiva" pitchFamily="66" charset="0"/>
              </a:rPr>
              <a:t>Стеклярус</a:t>
            </a:r>
            <a:r>
              <a:rPr lang="ru-RU" sz="3200" dirty="0" smtClean="0">
                <a:effectLst>
                  <a:outerShdw blurRad="38100" dist="38100" dir="2700000" algn="tl">
                    <a:srgbClr val="000000">
                      <a:alpha val="43137"/>
                    </a:srgbClr>
                  </a:outerShdw>
                </a:effectLst>
                <a:latin typeface="Monotype Corsiva" pitchFamily="66" charset="0"/>
              </a:rPr>
              <a:t> — модификация </a:t>
            </a:r>
            <a:r>
              <a:rPr lang="ru-RU" sz="3200" dirty="0">
                <a:effectLst>
                  <a:outerShdw blurRad="38100" dist="38100" dir="2700000" algn="tl">
                    <a:srgbClr val="000000">
                      <a:alpha val="43137"/>
                    </a:srgbClr>
                  </a:outerShdw>
                </a:effectLst>
                <a:latin typeface="Monotype Corsiva" pitchFamily="66" charset="0"/>
              </a:rPr>
              <a:t>бисера, представляет вытянутые трубочки с отверстием для </a:t>
            </a:r>
            <a:r>
              <a:rPr lang="ru-RU" sz="3200" dirty="0" smtClean="0">
                <a:effectLst>
                  <a:outerShdw blurRad="38100" dist="38100" dir="2700000" algn="tl">
                    <a:srgbClr val="000000">
                      <a:alpha val="43137"/>
                    </a:srgbClr>
                  </a:outerShdw>
                </a:effectLst>
                <a:latin typeface="Monotype Corsiva" pitchFamily="66" charset="0"/>
              </a:rPr>
              <a:t>нанизывания.</a:t>
            </a:r>
            <a:endParaRPr lang="ru-RU" sz="3200" dirty="0">
              <a:effectLst>
                <a:outerShdw blurRad="38100" dist="38100" dir="2700000" algn="tl">
                  <a:srgbClr val="000000">
                    <a:alpha val="43137"/>
                  </a:srgbClr>
                </a:outerShdw>
              </a:effectLst>
              <a:latin typeface="Monotype Corsiva" pitchFamily="66" charset="0"/>
            </a:endParaRPr>
          </a:p>
        </p:txBody>
      </p:sp>
      <p:pic>
        <p:nvPicPr>
          <p:cNvPr id="1031" name="Picture 7" descr="C:\Users\Пользователь\Desktop\Новая папка\e7b8ddbbb1b7d07ee8bd63805f7d66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203" y="1375344"/>
            <a:ext cx="3612797"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C:\Users\Пользователь\Desktop\Новая папка\0f20fff4fbd2a652bda22395b416c8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203" y="3967632"/>
            <a:ext cx="3612797"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3" name="Picture 9" descr="C:\Users\Пользователь\Desktop\Новая папка\a83d2efec22b4cc57d959cf771680f1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75344"/>
            <a:ext cx="3612798"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descr="C:\Users\Пользователь\Desktop\Новая папка\310c08eb6019577394274b555c2b2e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8" y="3967632"/>
            <a:ext cx="3612800"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698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077218"/>
          </a:xfrm>
          <a:prstGeom prst="rect">
            <a:avLst/>
          </a:prstGeom>
        </p:spPr>
        <p:txBody>
          <a:bodyPr wrap="square">
            <a:spAutoFit/>
          </a:bodyPr>
          <a:lstStyle/>
          <a:p>
            <a:pPr algn="ctr"/>
            <a:r>
              <a:rPr lang="ru-RU" sz="3200" b="1" dirty="0" smtClean="0">
                <a:effectLst>
                  <a:outerShdw blurRad="38100" dist="38100" dir="2700000" algn="tl">
                    <a:srgbClr val="000000">
                      <a:alpha val="43137"/>
                    </a:srgbClr>
                  </a:outerShdw>
                </a:effectLst>
                <a:latin typeface="Monotype Corsiva" pitchFamily="66" charset="0"/>
              </a:rPr>
              <a:t>Рубка</a:t>
            </a:r>
            <a:r>
              <a:rPr lang="ru-RU" sz="3200" dirty="0" smtClean="0">
                <a:effectLst>
                  <a:outerShdw blurRad="38100" dist="38100" dir="2700000" algn="tl">
                    <a:srgbClr val="000000">
                      <a:alpha val="43137"/>
                    </a:srgbClr>
                  </a:outerShdw>
                </a:effectLst>
                <a:latin typeface="Monotype Corsiva" pitchFamily="66" charset="0"/>
              </a:rPr>
              <a:t> — модификация </a:t>
            </a:r>
            <a:r>
              <a:rPr lang="ru-RU" sz="3200" dirty="0">
                <a:effectLst>
                  <a:outerShdw blurRad="38100" dist="38100" dir="2700000" algn="tl">
                    <a:srgbClr val="000000">
                      <a:alpha val="43137"/>
                    </a:srgbClr>
                  </a:outerShdw>
                </a:effectLst>
                <a:latin typeface="Monotype Corsiva" pitchFamily="66" charset="0"/>
              </a:rPr>
              <a:t>бисера, представляет короткие трубочки с отверстием для нанизывания.</a:t>
            </a:r>
          </a:p>
        </p:txBody>
      </p:sp>
      <p:pic>
        <p:nvPicPr>
          <p:cNvPr id="3074" name="Picture 2" descr="C:\Users\Пользователь\Desktop\gbs01-116r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2" y="1077218"/>
            <a:ext cx="2971581" cy="29715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Пользователь\Desktop\gbs01-101r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657" y="1916832"/>
            <a:ext cx="2963071" cy="29630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C:\Users\Пользователь\Desktop\gbs01-68r_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5473" y="2852936"/>
            <a:ext cx="2979314" cy="29793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C:\Users\Пользователь\Desktop\gbs01-97r_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046" y="3867585"/>
            <a:ext cx="2990415" cy="29904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637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2530" y="1674985"/>
            <a:ext cx="8844970" cy="2862322"/>
          </a:xfrm>
          <a:prstGeom prst="rect">
            <a:avLst/>
          </a:prstGeom>
        </p:spPr>
        <p:txBody>
          <a:bodyPr wrap="square">
            <a:spAutoFit/>
          </a:bodyPr>
          <a:lstStyle/>
          <a:p>
            <a:pPr algn="ctr"/>
            <a:r>
              <a:rPr lang="ru-RU" sz="6000" dirty="0" smtClean="0">
                <a:latin typeface="Monotype Corsiva" pitchFamily="66" charset="0"/>
              </a:rPr>
              <a:t>Бисер </a:t>
            </a:r>
            <a:r>
              <a:rPr lang="ru-RU" sz="6000" dirty="0">
                <a:latin typeface="Monotype Corsiva" pitchFamily="66" charset="0"/>
              </a:rPr>
              <a:t>по оптическим свойствам </a:t>
            </a:r>
            <a:r>
              <a:rPr lang="ru-RU" sz="6000" dirty="0" smtClean="0">
                <a:latin typeface="Monotype Corsiva" pitchFamily="66" charset="0"/>
              </a:rPr>
              <a:t>делят на: прозрачный и непрозрачный.</a:t>
            </a:r>
            <a:endParaRPr lang="ru-RU" sz="6000" dirty="0">
              <a:latin typeface="Monotype Corsiva" pitchFamily="66" charset="0"/>
            </a:endParaRPr>
          </a:p>
        </p:txBody>
      </p:sp>
    </p:spTree>
    <p:extLst>
      <p:ext uri="{BB962C8B-B14F-4D97-AF65-F5344CB8AC3E}">
        <p14:creationId xmlns:p14="http://schemas.microsoft.com/office/powerpoint/2010/main" val="1193172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974" y="836712"/>
            <a:ext cx="8878470" cy="5078313"/>
          </a:xfrm>
          <a:prstGeom prst="rect">
            <a:avLst/>
          </a:prstGeom>
          <a:noFill/>
        </p:spPr>
        <p:txBody>
          <a:bodyPr wrap="square" rtlCol="0">
            <a:spAutoFit/>
          </a:bodyPr>
          <a:lstStyle/>
          <a:p>
            <a:pPr algn="ctr"/>
            <a:r>
              <a:rPr lang="ru-RU" sz="3600" dirty="0">
                <a:effectLst>
                  <a:outerShdw blurRad="38100" dist="38100" dir="2700000" algn="tl">
                    <a:srgbClr val="000000">
                      <a:alpha val="43137"/>
                    </a:srgbClr>
                  </a:outerShdw>
                </a:effectLst>
                <a:latin typeface="Monotype Corsiva" pitchFamily="66" charset="0"/>
              </a:rPr>
              <a:t>Каждому народу достается в наследство творчество от предыдущих поколений, созданное руками. Все это копилось и сохранялось многие века для того, чтобы потом прорасти в позднем творчестве. Многие секреты старых мастеров, к сожалению, были утрачены, но те, что </a:t>
            </a:r>
            <a:r>
              <a:rPr lang="ru-RU" sz="3600" dirty="0" smtClean="0">
                <a:effectLst>
                  <a:outerShdw blurRad="38100" dist="38100" dir="2700000" algn="tl">
                    <a:srgbClr val="000000">
                      <a:alpha val="43137"/>
                    </a:srgbClr>
                  </a:outerShdw>
                </a:effectLst>
                <a:latin typeface="Monotype Corsiva" pitchFamily="66" charset="0"/>
              </a:rPr>
              <a:t>сохранились, </a:t>
            </a:r>
            <a:r>
              <a:rPr lang="ru-RU" sz="3600" dirty="0">
                <a:effectLst>
                  <a:outerShdw blurRad="38100" dist="38100" dir="2700000" algn="tl">
                    <a:srgbClr val="000000">
                      <a:alpha val="43137"/>
                    </a:srgbClr>
                  </a:outerShdw>
                </a:effectLst>
                <a:latin typeface="Monotype Corsiva" pitchFamily="66" charset="0"/>
              </a:rPr>
              <a:t>и те, что дошли до нас, открывают дивный, неповторимый мир старинного искусства.</a:t>
            </a:r>
          </a:p>
        </p:txBody>
      </p:sp>
    </p:spTree>
    <p:extLst>
      <p:ext uri="{BB962C8B-B14F-4D97-AF65-F5344CB8AC3E}">
        <p14:creationId xmlns:p14="http://schemas.microsoft.com/office/powerpoint/2010/main" val="3073982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1445632">
            <a:off x="946257" y="2822720"/>
            <a:ext cx="7145872" cy="923330"/>
          </a:xfrm>
          <a:prstGeom prst="rect">
            <a:avLst/>
          </a:prstGeom>
          <a:noFill/>
        </p:spPr>
        <p:txBody>
          <a:bodyPr wrap="square" rtlCol="0">
            <a:spAutoFit/>
          </a:bodyPr>
          <a:lstStyle/>
          <a:p>
            <a:pPr algn="ctr"/>
            <a:r>
              <a:rPr lang="ru-RU" sz="5400" dirty="0" smtClean="0">
                <a:solidFill>
                  <a:schemeClr val="bg1"/>
                </a:solidFill>
                <a:effectLst>
                  <a:outerShdw blurRad="38100" dist="38100" dir="2700000" algn="tl">
                    <a:srgbClr val="000000">
                      <a:alpha val="43137"/>
                    </a:srgbClr>
                  </a:outerShdw>
                </a:effectLst>
                <a:latin typeface="Monotype Corsiva" pitchFamily="66" charset="0"/>
              </a:rPr>
              <a:t>Из истории бисера…</a:t>
            </a:r>
            <a:endParaRPr lang="ru-RU" sz="5400" dirty="0">
              <a:solidFill>
                <a:schemeClr val="bg1"/>
              </a:solidFill>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4120964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784976" cy="6001643"/>
          </a:xfrm>
          <a:prstGeom prst="rect">
            <a:avLst/>
          </a:prstGeom>
          <a:noFill/>
        </p:spPr>
        <p:txBody>
          <a:bodyPr wrap="square" rtlCol="0">
            <a:spAutoFit/>
          </a:bodyPr>
          <a:lstStyle/>
          <a:p>
            <a:pPr>
              <a:lnSpc>
                <a:spcPct val="80000"/>
              </a:lnSpc>
              <a:buFont typeface="Wingdings" pitchFamily="2" charset="2"/>
              <a:buChar char="v"/>
            </a:pPr>
            <a:r>
              <a:rPr lang="ru-RU" sz="3200" dirty="0">
                <a:effectLst>
                  <a:outerShdw blurRad="38100" dist="38100" dir="2700000" algn="tl">
                    <a:srgbClr val="000000">
                      <a:alpha val="43137"/>
                    </a:srgbClr>
                  </a:outerShdw>
                </a:effectLst>
                <a:latin typeface="Monotype Corsiva" pitchFamily="66" charset="0"/>
              </a:rPr>
              <a:t>Искусство вышивания имеет многовековую историю. Находки археологов свидетельствуют об этом</a:t>
            </a:r>
            <a:r>
              <a:rPr lang="ru-RU" sz="3200" dirty="0" smtClean="0">
                <a:effectLst>
                  <a:outerShdw blurRad="38100" dist="38100" dir="2700000" algn="tl">
                    <a:srgbClr val="000000">
                      <a:alpha val="43137"/>
                    </a:srgbClr>
                  </a:outerShdw>
                </a:effectLst>
                <a:latin typeface="Monotype Corsiva" pitchFamily="66" charset="0"/>
              </a:rPr>
              <a:t>.</a:t>
            </a:r>
          </a:p>
          <a:p>
            <a:pPr>
              <a:lnSpc>
                <a:spcPct val="80000"/>
              </a:lnSpc>
            </a:pPr>
            <a:endParaRPr lang="ru-RU" sz="3200" dirty="0">
              <a:effectLst>
                <a:outerShdw blurRad="38100" dist="38100" dir="2700000" algn="tl">
                  <a:srgbClr val="000000">
                    <a:alpha val="43137"/>
                  </a:srgbClr>
                </a:outerShdw>
              </a:effectLst>
              <a:latin typeface="Monotype Corsiva" pitchFamily="66" charset="0"/>
            </a:endParaRPr>
          </a:p>
          <a:p>
            <a:pPr>
              <a:lnSpc>
                <a:spcPct val="80000"/>
              </a:lnSpc>
              <a:buFont typeface="Wingdings" pitchFamily="2" charset="2"/>
              <a:buChar char="v"/>
            </a:pPr>
            <a:r>
              <a:rPr lang="ru-RU" sz="3200" dirty="0">
                <a:effectLst>
                  <a:outerShdw blurRad="38100" dist="38100" dir="2700000" algn="tl">
                    <a:srgbClr val="000000">
                      <a:alpha val="43137"/>
                    </a:srgbClr>
                  </a:outerShdw>
                </a:effectLst>
                <a:latin typeface="Monotype Corsiva" pitchFamily="66" charset="0"/>
              </a:rPr>
              <a:t>Вышивальное искусство постоянно развивалось, но оно было распространено, в основном, среди женщин знатных семей и монахинь. Серебряными и </a:t>
            </a:r>
            <a:r>
              <a:rPr lang="ru-RU" sz="3200" dirty="0" smtClean="0">
                <a:effectLst>
                  <a:outerShdw blurRad="38100" dist="38100" dir="2700000" algn="tl">
                    <a:srgbClr val="000000">
                      <a:alpha val="43137"/>
                    </a:srgbClr>
                  </a:outerShdw>
                </a:effectLst>
                <a:latin typeface="Monotype Corsiva" pitchFamily="66" charset="0"/>
              </a:rPr>
              <a:t>золотыми нитями </a:t>
            </a:r>
            <a:r>
              <a:rPr lang="ru-RU" sz="3200" dirty="0">
                <a:effectLst>
                  <a:outerShdw blurRad="38100" dist="38100" dir="2700000" algn="tl">
                    <a:srgbClr val="000000">
                      <a:alpha val="43137"/>
                    </a:srgbClr>
                  </a:outerShdw>
                </a:effectLst>
                <a:latin typeface="Monotype Corsiva" pitchFamily="66" charset="0"/>
              </a:rPr>
              <a:t>в сочетании с самоцветами и жемчугом вышивали богатую одежду царей и бояр, а также церковные облачения. Одежду эту шили из дорогих тканей, шелка и бархата. Это искусство ценилось и входило в круг образовательных наук и обязательных занятий женщин</a:t>
            </a:r>
            <a:r>
              <a:rPr lang="ru-RU" sz="3200" dirty="0" smtClean="0">
                <a:effectLst>
                  <a:outerShdw blurRad="38100" dist="38100" dir="2700000" algn="tl">
                    <a:srgbClr val="000000">
                      <a:alpha val="43137"/>
                    </a:srgbClr>
                  </a:outerShdw>
                </a:effectLst>
                <a:latin typeface="Monotype Corsiva" pitchFamily="66" charset="0"/>
              </a:rPr>
              <a:t>.</a:t>
            </a:r>
          </a:p>
          <a:p>
            <a:pPr>
              <a:lnSpc>
                <a:spcPct val="80000"/>
              </a:lnSpc>
            </a:pPr>
            <a:endParaRPr lang="ru-RU" sz="3200" dirty="0">
              <a:effectLst>
                <a:outerShdw blurRad="38100" dist="38100" dir="2700000" algn="tl">
                  <a:srgbClr val="000000">
                    <a:alpha val="43137"/>
                  </a:srgbClr>
                </a:outerShdw>
              </a:effectLst>
              <a:latin typeface="Monotype Corsiva" pitchFamily="66" charset="0"/>
            </a:endParaRPr>
          </a:p>
          <a:p>
            <a:pPr>
              <a:lnSpc>
                <a:spcPct val="80000"/>
              </a:lnSpc>
              <a:buFont typeface="Wingdings" pitchFamily="2" charset="2"/>
              <a:buChar char="v"/>
            </a:pPr>
            <a:r>
              <a:rPr lang="ru-RU" sz="3200" dirty="0">
                <a:effectLst>
                  <a:outerShdw blurRad="38100" dist="38100" dir="2700000" algn="tl">
                    <a:srgbClr val="000000">
                      <a:alpha val="43137"/>
                    </a:srgbClr>
                  </a:outerShdw>
                </a:effectLst>
                <a:latin typeface="Monotype Corsiva" pitchFamily="66" charset="0"/>
              </a:rPr>
              <a:t>Прилежание к рукоделиям почиталось за особую добродетель.</a:t>
            </a:r>
          </a:p>
        </p:txBody>
      </p:sp>
    </p:spTree>
    <p:extLst>
      <p:ext uri="{BB962C8B-B14F-4D97-AF65-F5344CB8AC3E}">
        <p14:creationId xmlns:p14="http://schemas.microsoft.com/office/powerpoint/2010/main" val="2660929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57609"/>
            <a:ext cx="8784976" cy="6001643"/>
          </a:xfrm>
          <a:prstGeom prst="rect">
            <a:avLst/>
          </a:prstGeom>
          <a:noFill/>
        </p:spPr>
        <p:txBody>
          <a:bodyPr wrap="square" rtlCol="0">
            <a:spAutoFit/>
          </a:bodyPr>
          <a:lstStyle/>
          <a:p>
            <a:pPr marL="285750" indent="-285750">
              <a:lnSpc>
                <a:spcPct val="80000"/>
              </a:lnSpc>
              <a:buFont typeface="Wingdings" pitchFamily="2" charset="2"/>
              <a:buChar char="v"/>
            </a:pPr>
            <a:r>
              <a:rPr lang="ru-RU" sz="3200" dirty="0" smtClean="0">
                <a:effectLst>
                  <a:outerShdw blurRad="38100" dist="38100" dir="2700000" algn="tl">
                    <a:srgbClr val="000000">
                      <a:alpha val="43137"/>
                    </a:srgbClr>
                  </a:outerShdw>
                </a:effectLst>
                <a:latin typeface="Monotype Corsiva" pitchFamily="66" charset="0"/>
              </a:rPr>
              <a:t>Бисером </a:t>
            </a:r>
            <a:r>
              <a:rPr lang="ru-RU" sz="3200" dirty="0">
                <a:effectLst>
                  <a:outerShdw blurRad="38100" dist="38100" dir="2700000" algn="tl">
                    <a:srgbClr val="000000">
                      <a:alpha val="43137"/>
                    </a:srgbClr>
                  </a:outerShdw>
                </a:effectLst>
                <a:latin typeface="Monotype Corsiva" pitchFamily="66" charset="0"/>
              </a:rPr>
              <a:t>оформляли интерьеры дворцовых залов, иногда обивка мебели и даже стены покрывались бисером. Вышитые бисером картины, ризы на иконах, шкатулки, кошельки, переплеты книг и даже подстаканники украшали дома богатых людей и помещичьи усадьбы.</a:t>
            </a:r>
          </a:p>
          <a:p>
            <a:pPr>
              <a:lnSpc>
                <a:spcPct val="80000"/>
              </a:lnSpc>
            </a:pPr>
            <a:endParaRPr lang="ru-RU" sz="3200" dirty="0" smtClean="0">
              <a:effectLst>
                <a:outerShdw blurRad="38100" dist="38100" dir="2700000" algn="tl">
                  <a:srgbClr val="000000">
                    <a:alpha val="43137"/>
                  </a:srgbClr>
                </a:outerShdw>
              </a:effectLst>
              <a:latin typeface="Monotype Corsiva" pitchFamily="66" charset="0"/>
            </a:endParaRPr>
          </a:p>
          <a:p>
            <a:pPr>
              <a:lnSpc>
                <a:spcPct val="80000"/>
              </a:lnSpc>
            </a:pPr>
            <a:endParaRPr lang="ru-RU" sz="3200" dirty="0">
              <a:effectLst>
                <a:outerShdw blurRad="38100" dist="38100" dir="2700000" algn="tl">
                  <a:srgbClr val="000000">
                    <a:alpha val="43137"/>
                  </a:srgbClr>
                </a:outerShdw>
              </a:effectLst>
              <a:latin typeface="Monotype Corsiva" pitchFamily="66" charset="0"/>
            </a:endParaRPr>
          </a:p>
          <a:p>
            <a:pPr marL="285750" indent="-285750">
              <a:lnSpc>
                <a:spcPct val="80000"/>
              </a:lnSpc>
              <a:buFont typeface="Wingdings" pitchFamily="2" charset="2"/>
              <a:buChar char="v"/>
            </a:pPr>
            <a:r>
              <a:rPr lang="ru-RU" sz="3200" dirty="0">
                <a:effectLst>
                  <a:outerShdw blurRad="38100" dist="38100" dir="2700000" algn="tl">
                    <a:srgbClr val="000000">
                      <a:alpha val="43137"/>
                    </a:srgbClr>
                  </a:outerShdw>
                </a:effectLst>
                <a:latin typeface="Monotype Corsiva" pitchFamily="66" charset="0"/>
              </a:rPr>
              <a:t>С XVIII века искусство вышивания проникает во </a:t>
            </a:r>
            <a:r>
              <a:rPr lang="ru-RU" sz="3200" dirty="0" smtClean="0">
                <a:effectLst>
                  <a:outerShdw blurRad="38100" dist="38100" dir="2700000" algn="tl">
                    <a:srgbClr val="000000">
                      <a:alpha val="43137"/>
                    </a:srgbClr>
                  </a:outerShdw>
                </a:effectLst>
                <a:latin typeface="Monotype Corsiva" pitchFamily="66" charset="0"/>
              </a:rPr>
              <a:t>все слои </a:t>
            </a:r>
            <a:r>
              <a:rPr lang="ru-RU" sz="3200" dirty="0">
                <a:effectLst>
                  <a:outerShdw blurRad="38100" dist="38100" dir="2700000" algn="tl">
                    <a:srgbClr val="000000">
                      <a:alpha val="43137"/>
                    </a:srgbClr>
                  </a:outerShdw>
                </a:effectLst>
                <a:latin typeface="Monotype Corsiva" pitchFamily="66" charset="0"/>
              </a:rPr>
              <a:t>населения и становится основным занятием девушек – крестьянок. Принято было считать, что если жена рукодельница, то это – богатство семьи, залог добра, уюта и тепла в доме. Для крестьянской невесты слава хорошей рукодельницы и мастерицы было все равно, что второе приданое.</a:t>
            </a:r>
          </a:p>
        </p:txBody>
      </p:sp>
    </p:spTree>
    <p:extLst>
      <p:ext uri="{BB962C8B-B14F-4D97-AF65-F5344CB8AC3E}">
        <p14:creationId xmlns:p14="http://schemas.microsoft.com/office/powerpoint/2010/main" val="2308724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445632">
            <a:off x="860498" y="2475792"/>
            <a:ext cx="7145872" cy="1754326"/>
          </a:xfrm>
          <a:prstGeom prst="rect">
            <a:avLst/>
          </a:prstGeom>
          <a:noFill/>
        </p:spPr>
        <p:txBody>
          <a:bodyPr wrap="square" rtlCol="0">
            <a:spAutoFit/>
          </a:bodyPr>
          <a:lstStyle/>
          <a:p>
            <a:pPr algn="ctr"/>
            <a:r>
              <a:rPr lang="ru-RU" sz="5400" dirty="0">
                <a:solidFill>
                  <a:schemeClr val="bg1"/>
                </a:solidFill>
                <a:effectLst>
                  <a:outerShdw blurRad="38100" dist="38100" dir="2700000" algn="tl">
                    <a:srgbClr val="000000">
                      <a:alpha val="43137"/>
                    </a:srgbClr>
                  </a:outerShdw>
                </a:effectLst>
                <a:latin typeface="Monotype Corsiva" pitchFamily="66" charset="0"/>
              </a:rPr>
              <a:t>Легенда происхождения бисера</a:t>
            </a:r>
          </a:p>
        </p:txBody>
      </p:sp>
    </p:spTree>
    <p:extLst>
      <p:ext uri="{BB962C8B-B14F-4D97-AF65-F5344CB8AC3E}">
        <p14:creationId xmlns:p14="http://schemas.microsoft.com/office/powerpoint/2010/main" val="302085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2178" y="764703"/>
            <a:ext cx="8280920" cy="5262979"/>
          </a:xfrm>
          <a:prstGeom prst="rect">
            <a:avLst/>
          </a:prstGeom>
        </p:spPr>
        <p:txBody>
          <a:bodyPr wrap="square">
            <a:spAutoFit/>
          </a:bodyPr>
          <a:lstStyle/>
          <a:p>
            <a:pPr algn="ctr"/>
            <a:r>
              <a:rPr lang="ru-RU" sz="2800" dirty="0">
                <a:effectLst>
                  <a:outerShdw blurRad="38100" dist="38100" dir="2700000" algn="tl">
                    <a:srgbClr val="000000">
                      <a:alpha val="43137"/>
                    </a:srgbClr>
                  </a:outerShdw>
                </a:effectLst>
                <a:latin typeface="Monotype Corsiva" pitchFamily="66" charset="0"/>
              </a:rPr>
              <a:t>В легенде о возникновении стеклоделия рассказывается: «Однажды, в очень далекие времена, финикийские купцы везли по Средиземному морю груз добытой в Африке природной соды. На ночлег они высадились на песчаном берегу и стали готовить себе пищу. За неимением под рукой камней обложили костер большими кусками соды. Поутру, разгребая золу, купцы обнаружили чудесный слиток, который был тверд как камень, горел огнем на солнце и был чист и прозрачен как вода. Это было стекло». Эту легенду первым приводит античный историк Плиний Старший в I в., то есть относится она к периоду расцвета стеклоделия, которое переживал в это время Рим.</a:t>
            </a:r>
          </a:p>
        </p:txBody>
      </p:sp>
    </p:spTree>
    <p:extLst>
      <p:ext uri="{BB962C8B-B14F-4D97-AF65-F5344CB8AC3E}">
        <p14:creationId xmlns:p14="http://schemas.microsoft.com/office/powerpoint/2010/main" val="1254625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6124754"/>
          </a:xfrm>
          <a:prstGeom prst="rect">
            <a:avLst/>
          </a:prstGeom>
        </p:spPr>
        <p:txBody>
          <a:bodyPr wrap="square">
            <a:spAutoFit/>
          </a:bodyPr>
          <a:lstStyle/>
          <a:p>
            <a:pPr marL="285750" indent="-285750">
              <a:buFont typeface="Wingdings" pitchFamily="2" charset="2"/>
              <a:buChar char="v"/>
            </a:pPr>
            <a:r>
              <a:rPr lang="ru-RU" sz="2800" dirty="0">
                <a:effectLst>
                  <a:outerShdw blurRad="38100" dist="38100" dir="2700000" algn="tl">
                    <a:srgbClr val="000000">
                      <a:alpha val="43137"/>
                    </a:srgbClr>
                  </a:outerShdw>
                </a:effectLst>
                <a:latin typeface="Monotype Corsiva" pitchFamily="66" charset="0"/>
              </a:rPr>
              <a:t>В 1275 году Сенат запретил вывоз сырья и осколков необработанного стекла - чтобы никто не мог определить состав. Стеклоделы были почитаемы и пользовались неслыханными привилегиями, но за разглашение секретов мастерства к их семьям могли просто подослать наемных убийц. Чтобы стеклоделы не уходили с рабочих мест, им была предоставлена невиданная доселе привилегия - их дочерей можно было выдавать за аристократов, и их внуки становились аристократами. Бежавших стеклоделов возвращали и жестоко наказывали. Часто было очень трудно отличить настоящий хрусталь от подделок, посему в 1445 г. был издан закон, предусматривающий строгое наказание за подделку для изготовителей и распространителей фальшивых украшений.</a:t>
            </a:r>
          </a:p>
        </p:txBody>
      </p:sp>
    </p:spTree>
    <p:extLst>
      <p:ext uri="{BB962C8B-B14F-4D97-AF65-F5344CB8AC3E}">
        <p14:creationId xmlns:p14="http://schemas.microsoft.com/office/powerpoint/2010/main" val="2238736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7" y="0"/>
            <a:ext cx="9101158" cy="6825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85092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Весна</Template>
  <TotalTime>176</TotalTime>
  <Words>899</Words>
  <Application>Microsoft Office PowerPoint</Application>
  <PresentationFormat>Экран (4:3)</PresentationFormat>
  <Paragraphs>25</Paragraphs>
  <Slides>19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Arial</vt:lpstr>
      <vt:lpstr>Courier New</vt:lpstr>
      <vt:lpstr>Monotype Corsiva</vt:lpstr>
      <vt:lpstr>Trebuchet MS</vt:lpstr>
      <vt:lpstr>Verdana</vt:lpstr>
      <vt:lpstr>Wingdings</vt:lpstr>
      <vt:lpstr>Wingdings 2</vt:lpstr>
      <vt:lpstr>Spring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Екатерина</dc:creator>
  <cp:lastModifiedBy>1</cp:lastModifiedBy>
  <cp:revision>28</cp:revision>
  <dcterms:created xsi:type="dcterms:W3CDTF">2013-01-25T10:50:03Z</dcterms:created>
  <dcterms:modified xsi:type="dcterms:W3CDTF">2014-05-12T07:02:50Z</dcterms:modified>
</cp:coreProperties>
</file>