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C9B431-C583-4017-9D2D-7190F036AF4B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6C3BDE-9798-410B-9122-F15998E7D0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Творческий процесс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348301" y="2391873"/>
            <a:ext cx="6586539" cy="772123"/>
          </a:xfrm>
        </p:spPr>
        <p:txBody>
          <a:bodyPr>
            <a:noAutofit/>
          </a:bodyPr>
          <a:lstStyle/>
          <a:p>
            <a:pPr algn="r"/>
            <a:r>
              <a:rPr lang="ru-RU" sz="2000" dirty="0" err="1" smtClean="0"/>
              <a:t>Щучкина</a:t>
            </a:r>
            <a:r>
              <a:rPr lang="ru-RU" sz="2000" dirty="0" smtClean="0"/>
              <a:t> Л.Ю., </a:t>
            </a:r>
          </a:p>
          <a:p>
            <a:pPr algn="r"/>
            <a:r>
              <a:rPr lang="ru-RU" sz="2000" dirty="0" smtClean="0"/>
              <a:t>учитель технологии</a:t>
            </a:r>
          </a:p>
          <a:p>
            <a:pPr algn="r"/>
            <a:r>
              <a:rPr lang="ru-RU" sz="2000" dirty="0" smtClean="0"/>
              <a:t>1 категории</a:t>
            </a:r>
          </a:p>
          <a:p>
            <a:pPr algn="r"/>
            <a:r>
              <a:rPr lang="ru-RU" sz="2000" dirty="0" smtClean="0"/>
              <a:t>Моу </a:t>
            </a:r>
            <a:r>
              <a:rPr lang="ru-RU" sz="2000" dirty="0" err="1" smtClean="0"/>
              <a:t>сош</a:t>
            </a:r>
            <a:r>
              <a:rPr lang="ru-RU" sz="2000" dirty="0" smtClean="0"/>
              <a:t> </a:t>
            </a:r>
            <a:r>
              <a:rPr lang="ru-RU" sz="2000" dirty="0" err="1" smtClean="0"/>
              <a:t>п.первомайский</a:t>
            </a:r>
            <a:r>
              <a:rPr lang="ru-RU" sz="2000" dirty="0" smtClean="0"/>
              <a:t>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6582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Технология: базовый уровень: 10-11 классы: учебник для учащихся общеобразовательных учреждений / </a:t>
            </a:r>
            <a:r>
              <a:rPr lang="en-US" dirty="0" smtClean="0"/>
              <a:t>[</a:t>
            </a:r>
            <a:r>
              <a:rPr lang="ru-RU" dirty="0" smtClean="0"/>
              <a:t>В.Д. Симоненко, О.П. </a:t>
            </a:r>
            <a:r>
              <a:rPr lang="ru-RU" dirty="0" err="1" smtClean="0"/>
              <a:t>Очинин</a:t>
            </a:r>
            <a:r>
              <a:rPr lang="ru-RU" dirty="0" smtClean="0"/>
              <a:t>,             Н.В. </a:t>
            </a:r>
            <a:r>
              <a:rPr lang="ru-RU" dirty="0" err="1" smtClean="0"/>
              <a:t>Матяш</a:t>
            </a:r>
            <a:r>
              <a:rPr lang="en-US" dirty="0" smtClean="0"/>
              <a:t>]</a:t>
            </a:r>
            <a:r>
              <a:rPr lang="ru-RU" dirty="0" smtClean="0"/>
              <a:t>; под ред. В.Д. Симоненко. – М.: </a:t>
            </a:r>
            <a:r>
              <a:rPr lang="ru-RU" dirty="0" err="1" smtClean="0"/>
              <a:t>Вентана</a:t>
            </a:r>
            <a:r>
              <a:rPr lang="ru-RU" dirty="0" smtClean="0"/>
              <a:t>-Граф, 2013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550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Творчество</a:t>
            </a:r>
            <a:r>
              <a:rPr lang="ru-RU" b="1" i="1" dirty="0" smtClean="0"/>
              <a:t>    -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это деятельность, порождающая нечто качественно новое и отличающееся неповторимостью, оригинальностью и общественно-исторической  уникальностью. Творчество специфично для человека, т.к. всегда предполагает творца – субъекта (производителя, носителя) творческой деятельности.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                                                 (Большой энциклопедический словарь)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30261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Этапы творческого процесса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dirty="0" smtClean="0"/>
              <a:t>Формулирование задачи, точное определение цели, сбор информации по  проблеме и начальные этапы ее решения</a:t>
            </a:r>
          </a:p>
          <a:p>
            <a:pPr>
              <a:buAutoNum type="arabicPeriod"/>
            </a:pPr>
            <a:r>
              <a:rPr lang="ru-RU" dirty="0" smtClean="0"/>
              <a:t>Инкубация (вызревание) – отвлечение от задачи после  безуспешных попыток ее решения; при этом проблема остается в подсознании, в то время как человек может заниматься другими делами</a:t>
            </a:r>
          </a:p>
          <a:p>
            <a:pPr>
              <a:buAutoNum type="arabicPeriod"/>
            </a:pPr>
            <a:r>
              <a:rPr lang="ru-RU" dirty="0" smtClean="0"/>
              <a:t>Озарение – возникновение идеи решения, часто предваряемое случайным событием-толчком</a:t>
            </a:r>
          </a:p>
          <a:p>
            <a:pPr>
              <a:buAutoNum type="arabicPeriod"/>
            </a:pPr>
            <a:r>
              <a:rPr lang="ru-RU" dirty="0" smtClean="0"/>
              <a:t>Проверка правильности решения: испытание и (или) реализация идеи</a:t>
            </a:r>
          </a:p>
          <a:p>
            <a:pPr marL="0" indent="0"/>
            <a:r>
              <a:rPr lang="ru-RU" dirty="0" smtClean="0"/>
              <a:t>                                                             (</a:t>
            </a:r>
            <a:r>
              <a:rPr lang="ru-RU" dirty="0" err="1" smtClean="0"/>
              <a:t>Г.Уоллес</a:t>
            </a:r>
            <a:r>
              <a:rPr lang="ru-RU" dirty="0" smtClean="0"/>
              <a:t>, американский психолог, 1926 г.)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0252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rgbClr val="FF0000"/>
                </a:solidFill>
              </a:rPr>
              <a:t>Техническое творчество 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это получение новых результатов в области техники в виде технических идей, рисунков, чертежей, воплощенных в реальных технических объектах.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Техническое творчество включает процедуры проектирования и конструирования.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329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      </a:t>
            </a:r>
            <a:r>
              <a:rPr lang="ru-RU" sz="1800" i="1" dirty="0" smtClean="0">
                <a:solidFill>
                  <a:srgbClr val="FF0000"/>
                </a:solidFill>
              </a:rPr>
              <a:t>Проектирование</a:t>
            </a:r>
            <a:r>
              <a:rPr lang="ru-RU" sz="1800" dirty="0" smtClean="0"/>
              <a:t> –это разработка и обоснование проекта какого-либо объекта, отвлеченного от вещественной формы. </a:t>
            </a:r>
          </a:p>
          <a:p>
            <a:r>
              <a:rPr lang="ru-RU" sz="1800" dirty="0" smtClean="0"/>
              <a:t>Результатом проектирования является проект  разрабатываемого объекта, первоначально представленного в виде текстов, графиков, эскизов, расчетов, моделей и т.д.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      </a:t>
            </a:r>
            <a:r>
              <a:rPr lang="ru-RU" sz="1800" i="1" dirty="0" smtClean="0">
                <a:solidFill>
                  <a:srgbClr val="FF0000"/>
                </a:solidFill>
              </a:rPr>
              <a:t>Конструирование </a:t>
            </a:r>
            <a:r>
              <a:rPr lang="ru-RU" sz="1800" dirty="0" smtClean="0"/>
              <a:t>– это разработка подробной схемы выполнения задуманного объекта (системы) и рабочих чертежей всех его деталей и отдельных частей машины.</a:t>
            </a:r>
          </a:p>
          <a:p>
            <a:r>
              <a:rPr lang="ru-RU" sz="1800" dirty="0" smtClean="0"/>
              <a:t>Результатом конструирования является конкретная конструкция изделия.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Техническое творчество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0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      Защита интеллектуальной собственности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Согласно Конституции РФ каждому в нашей стране гарантируется свобода литературного, художественного, научного, технического и других видов творчества, а также преподавания. Интеллектуальная собственность охраняется законом (статья 44).</a:t>
            </a:r>
          </a:p>
          <a:p>
            <a:r>
              <a:rPr lang="ru-RU" dirty="0" smtClean="0"/>
              <a:t>         К </a:t>
            </a:r>
            <a:r>
              <a:rPr lang="ru-RU" i="1" dirty="0" smtClean="0">
                <a:solidFill>
                  <a:srgbClr val="FF0000"/>
                </a:solidFill>
              </a:rPr>
              <a:t>интеллектуальной собственности </a:t>
            </a:r>
            <a:r>
              <a:rPr lang="ru-RU" dirty="0" smtClean="0"/>
              <a:t>относятся информация, идеи, знания, которые могут быть представлены на материальном носителе (бумаге, дискете, и т.п.) и распространены в неограниченном количестве копий. </a:t>
            </a:r>
            <a:r>
              <a:rPr lang="ru-RU" u="sng" dirty="0" smtClean="0"/>
              <a:t>Собственностью являются не эти копии, а отражаемая в них информация.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9130530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   Объекты интеллектуальной собственности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dirty="0" smtClean="0"/>
              <a:t>Объекты авторского права (произведения науки, литературы и искусства, в том числе базы данных, компьютерные программы)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Объекты смежных прав (исполнения, фонограммы, теле- и радиопередачи)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Объекты патентного права (изобретения, полезные модели, промышленные образцы)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Средства индивидуализации (товарные знаки и </a:t>
            </a:r>
            <a:r>
              <a:rPr lang="ru-RU" dirty="0" smtClean="0"/>
              <a:t>знаки обслуживания, фирменные наименования, наименования мест происхождения товаров)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Нетрадиционные объекты (селекционные достижения, открытия, рационализаторские предложения)</a:t>
            </a:r>
          </a:p>
          <a:p>
            <a:pPr>
              <a:buFont typeface="Arial" charset="0"/>
              <a:buChar char="•"/>
            </a:pPr>
            <a:endParaRPr lang="ru-RU" dirty="0"/>
          </a:p>
          <a:p>
            <a:pPr marL="0" indent="0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4989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    Формы защиты интеллектуальной собственности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dirty="0" smtClean="0"/>
              <a:t>Публикация в печати (указывается автор публикации, дата выхода в свет)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Патент  на изобретение (срок  действия – 20 лет), свидетельство на полезную модель - 5 лет, на промышленной образец – 10 лет. 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/>
              <a:t> </a:t>
            </a:r>
            <a:r>
              <a:rPr lang="ru-RU" dirty="0" smtClean="0"/>
              <a:t> Впервые в России охранные документы (привилегии) стали выдавать при Петре </a:t>
            </a:r>
            <a:r>
              <a:rPr lang="en-US" dirty="0" smtClean="0"/>
              <a:t>I</a:t>
            </a:r>
            <a:r>
              <a:rPr lang="ru-RU" dirty="0" smtClean="0"/>
              <a:t>. </a:t>
            </a:r>
          </a:p>
          <a:p>
            <a:pPr marL="0" indent="0"/>
            <a:r>
              <a:rPr lang="ru-RU" dirty="0" smtClean="0"/>
              <a:t>  С 14 октября 1992 года вступил в силу Патентный закон Российской Федерации.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5225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Разработайте варианты товарного знака для предприятия, выпускающего   любой выбранный вами объект. </a:t>
            </a:r>
          </a:p>
          <a:p>
            <a:r>
              <a:rPr lang="ru-RU" dirty="0"/>
              <a:t> </a:t>
            </a:r>
            <a:r>
              <a:rPr lang="ru-RU" dirty="0" smtClean="0"/>
              <a:t>         Товарный знак может представлять собой эмблему, состоящую из букв, слов, рисунков или их комбинации. Рисунок может определять характер деятельности фирмы, а слово – наименование продукции.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7213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</TotalTime>
  <Words>576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Творческий процесс</vt:lpstr>
      <vt:lpstr>                         Творчество    - </vt:lpstr>
      <vt:lpstr>      Этапы творческого процесса</vt:lpstr>
      <vt:lpstr>            Техническое творчество - </vt:lpstr>
      <vt:lpstr>             Техническое творчество</vt:lpstr>
      <vt:lpstr>      Защита интеллектуальной собственности</vt:lpstr>
      <vt:lpstr>   Объекты интеллектуальной собственности</vt:lpstr>
      <vt:lpstr>    Формы защиты интеллектуальной собственности</vt:lpstr>
      <vt:lpstr>            Практическая работа</vt:lpstr>
      <vt:lpstr>                            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процесс</dc:title>
  <dc:creator>Administrator</dc:creator>
  <cp:lastModifiedBy>Administrator</cp:lastModifiedBy>
  <cp:revision>9</cp:revision>
  <dcterms:created xsi:type="dcterms:W3CDTF">2014-04-20T15:46:50Z</dcterms:created>
  <dcterms:modified xsi:type="dcterms:W3CDTF">2014-04-20T17:07:48Z</dcterms:modified>
</cp:coreProperties>
</file>