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7" r:id="rId6"/>
    <p:sldId id="264" r:id="rId7"/>
    <p:sldId id="262" r:id="rId8"/>
    <p:sldId id="275" r:id="rId9"/>
    <p:sldId id="265" r:id="rId10"/>
    <p:sldId id="260" r:id="rId11"/>
    <p:sldId id="258" r:id="rId12"/>
    <p:sldId id="259" r:id="rId13"/>
    <p:sldId id="261" r:id="rId14"/>
    <p:sldId id="266" r:id="rId15"/>
    <p:sldId id="267" r:id="rId16"/>
    <p:sldId id="268" r:id="rId17"/>
    <p:sldId id="270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1C5A-200A-4E60-9829-72EA4BC48073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9E8B-AE33-470D-BDC4-1BAA765F9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casaweb.google.com/lh/photo/2p9Q5NVF-Y9ZZZlseTKHRQ?feat=embedwebsi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45506">
            <a:off x="-431698" y="760882"/>
            <a:ext cx="10513849" cy="3889714"/>
          </a:xfrm>
        </p:spPr>
        <p:txBody>
          <a:bodyPr>
            <a:normAutofit fontScale="90000"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3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600" b="1" dirty="0" err="1" smtClean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16600" b="1" dirty="0" err="1" smtClean="0">
                <a:solidFill>
                  <a:srgbClr val="FFC000"/>
                </a:solidFill>
                <a:latin typeface="Monotype Corsiva" pitchFamily="66" charset="0"/>
              </a:rPr>
              <a:t>в</a:t>
            </a:r>
            <a:r>
              <a:rPr lang="ru-RU" sz="16600" b="1" dirty="0" err="1" smtClean="0">
                <a:solidFill>
                  <a:srgbClr val="7030A0"/>
                </a:solidFill>
                <a:latin typeface="Monotype Corsiva" pitchFamily="66" charset="0"/>
              </a:rPr>
              <a:t>и</a:t>
            </a:r>
            <a:r>
              <a:rPr lang="ru-RU" sz="16600" b="1" dirty="0" err="1" smtClean="0">
                <a:solidFill>
                  <a:srgbClr val="002060"/>
                </a:solidFill>
                <a:latin typeface="Monotype Corsiva" pitchFamily="66" charset="0"/>
              </a:rPr>
              <a:t>л</a:t>
            </a:r>
            <a:r>
              <a:rPr lang="ru-RU" sz="16600" b="1" dirty="0" err="1" smtClean="0">
                <a:solidFill>
                  <a:srgbClr val="006600"/>
                </a:solidFill>
                <a:latin typeface="Monotype Corsiva" pitchFamily="66" charset="0"/>
              </a:rPr>
              <a:t>л</a:t>
            </a:r>
            <a:r>
              <a:rPr lang="ru-RU" sz="16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16600" b="1" dirty="0" err="1" smtClean="0">
                <a:solidFill>
                  <a:srgbClr val="7030A0"/>
                </a:solidFill>
                <a:latin typeface="Monotype Corsiva" pitchFamily="66" charset="0"/>
              </a:rPr>
              <a:t>н</a:t>
            </a:r>
            <a:r>
              <a:rPr lang="ru-RU" sz="16600" b="1" dirty="0" err="1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16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13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27372">
            <a:off x="3109816" y="3904644"/>
            <a:ext cx="51051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«птичье перо»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4.81481E-6 L -0.00173 -0.07454 " pathEditMode="relative" rAng="0" ptsTypes="AA">
                                      <p:cBhvr>
                                        <p:cTn id="15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7"/>
                                    </p:animMotion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[][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183050"/>
            <a:ext cx="4143436" cy="33739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Содержимое 6" descr="Ромашки и васельки 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71472" y="500042"/>
            <a:ext cx="4040188" cy="303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IMG_0765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184751" y="642919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IMG_3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65482"/>
            <a:ext cx="5486400" cy="3692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_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29124" y="3287315"/>
            <a:ext cx="4391025" cy="3293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48536127_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445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48535993_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85728"/>
            <a:ext cx="4445000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синие цветы крупно   п.д. 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4071942"/>
            <a:ext cx="30480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e58259cd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3375445" cy="4500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48537869_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16" y="1500174"/>
            <a:ext cx="2071702" cy="50735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ict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14290"/>
            <a:ext cx="3214710" cy="24064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мч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2643182"/>
            <a:ext cx="3166729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71993">
            <a:off x="-14435" y="41940"/>
            <a:ext cx="3300742" cy="3373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3-18small_M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0" y="3071810"/>
            <a:ext cx="4040188" cy="3560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3509612_1241637319_foto_0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20" y="3786190"/>
            <a:ext cx="428628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8538191_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959201">
            <a:off x="5597260" y="21839"/>
            <a:ext cx="3417594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46546329_main1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2500298" y="857232"/>
            <a:ext cx="4041775" cy="3880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97Mvc-798s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1179422">
            <a:off x="4572000" y="71435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оршгщш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2857496"/>
            <a:ext cx="3000396" cy="378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Содержимое 4" descr="0_bb43_d73b7270_L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85720" y="42860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48538345_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214290"/>
            <a:ext cx="3850489" cy="47148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MG_37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3143248"/>
            <a:ext cx="3429024" cy="3412888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Содержимое 3" descr="IMG_4210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57158" y="285729"/>
            <a:ext cx="3653353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яйц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786058"/>
            <a:ext cx="5124450" cy="38473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 descr="1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785794"/>
            <a:ext cx="3071802" cy="40957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ff7520d6ac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0"/>
            <a:ext cx="3643338" cy="461236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Объемный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квиллинг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233519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824759">
            <a:off x="4127105" y="2620793"/>
            <a:ext cx="3357586" cy="4476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x_61b0104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0628" y="357166"/>
            <a:ext cx="4357718" cy="3050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75492093_si853152_izmen.razm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071546"/>
            <a:ext cx="4732768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ор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 rot="20463729">
            <a:off x="4086339" y="2763702"/>
            <a:ext cx="4244151" cy="318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5396691__51228_47785__50630_510202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20420320">
            <a:off x="606360" y="567983"/>
            <a:ext cx="3897098" cy="3005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_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14282" y="1571612"/>
            <a:ext cx="3790963" cy="505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e22ba234157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57488" y="0"/>
            <a:ext cx="5143536" cy="3031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p28924_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45413">
            <a:off x="5100516" y="2154055"/>
            <a:ext cx="3257444" cy="434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1538" y="857232"/>
            <a:ext cx="7572428" cy="53149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/>
              <a:t>На английском языке это рукоделие называется </a:t>
            </a:r>
            <a:r>
              <a:rPr lang="ru-RU" sz="2600" i="1" dirty="0"/>
              <a:t>«</a:t>
            </a:r>
            <a:r>
              <a:rPr lang="en-US" sz="2600" i="1" dirty="0" err="1"/>
              <a:t>quilling</a:t>
            </a:r>
            <a:r>
              <a:rPr lang="ru-RU" sz="2600" i="1" dirty="0"/>
              <a:t>»</a:t>
            </a:r>
            <a:r>
              <a:rPr lang="ru-RU" sz="2600" dirty="0"/>
              <a:t> — от</a:t>
            </a:r>
            <a:r>
              <a:rPr lang="en-US" sz="2600" dirty="0"/>
              <a:t> </a:t>
            </a:r>
            <a:r>
              <a:rPr lang="ru-RU" sz="2600" dirty="0"/>
              <a:t>слова </a:t>
            </a:r>
            <a:r>
              <a:rPr lang="ru-RU" sz="2600" i="1" dirty="0"/>
              <a:t>«</a:t>
            </a:r>
            <a:r>
              <a:rPr lang="en-US" sz="2600" i="1" dirty="0"/>
              <a:t>quill</a:t>
            </a:r>
            <a:r>
              <a:rPr lang="ru-RU" sz="2600" i="1" dirty="0"/>
              <a:t>»</a:t>
            </a:r>
            <a:r>
              <a:rPr lang="ru-RU" sz="2600" dirty="0"/>
              <a:t> или </a:t>
            </a:r>
            <a:r>
              <a:rPr lang="ru-RU" sz="2600" i="1" dirty="0"/>
              <a:t>«птичье перо».</a:t>
            </a:r>
            <a:r>
              <a:rPr lang="ru-RU" sz="2600" dirty="0"/>
              <a:t> В</a:t>
            </a:r>
            <a:r>
              <a:rPr lang="en-US" sz="2600" dirty="0"/>
              <a:t> </a:t>
            </a:r>
            <a:r>
              <a:rPr lang="ru-RU" sz="2600" dirty="0"/>
              <a:t>отличие от</a:t>
            </a:r>
            <a:r>
              <a:rPr lang="en-US" sz="2600" dirty="0"/>
              <a:t> </a:t>
            </a:r>
            <a:r>
              <a:rPr lang="ru-RU" sz="2600" dirty="0"/>
              <a:t>оригами, родиной которого является Япония, </a:t>
            </a:r>
            <a:r>
              <a:rPr lang="ru-RU" sz="2600" i="1" dirty="0"/>
              <a:t>искусство </a:t>
            </a:r>
            <a:r>
              <a:rPr lang="ru-RU" sz="2600" b="1" i="1" dirty="0" err="1">
                <a:solidFill>
                  <a:srgbClr val="002060"/>
                </a:solidFill>
              </a:rPr>
              <a:t>бумагокручения</a:t>
            </a:r>
            <a:r>
              <a:rPr lang="ru-RU" sz="2600" dirty="0"/>
              <a:t> возникло в Европе в</a:t>
            </a:r>
            <a:r>
              <a:rPr lang="en-US" sz="2600" dirty="0"/>
              <a:t> </a:t>
            </a:r>
            <a:r>
              <a:rPr lang="ru-RU" sz="2600" dirty="0"/>
              <a:t>конце 14</a:t>
            </a:r>
            <a:r>
              <a:rPr lang="en-US" sz="2600" dirty="0"/>
              <a:t> </a:t>
            </a:r>
            <a:r>
              <a:rPr lang="ru-RU" sz="2600" dirty="0"/>
              <a:t>— начале 15</a:t>
            </a:r>
            <a:r>
              <a:rPr lang="en-US" sz="2600" dirty="0"/>
              <a:t> </a:t>
            </a:r>
            <a:r>
              <a:rPr lang="ru-RU" sz="2600" dirty="0"/>
              <a:t>века. В</a:t>
            </a:r>
            <a:r>
              <a:rPr lang="en-US" sz="2600" dirty="0"/>
              <a:t> </a:t>
            </a:r>
            <a:r>
              <a:rPr lang="ru-RU" sz="2600" dirty="0"/>
              <a:t>средневековой Европе монахини создавали изящные медальоны, закручивая на</a:t>
            </a:r>
            <a:r>
              <a:rPr lang="en-US" sz="2600" dirty="0"/>
              <a:t> </a:t>
            </a:r>
            <a:r>
              <a:rPr lang="ru-RU" sz="2600" dirty="0"/>
              <a:t>кончике птичьего пера бумагу с</a:t>
            </a:r>
            <a:r>
              <a:rPr lang="en-US" sz="2600" dirty="0"/>
              <a:t> </a:t>
            </a:r>
            <a:r>
              <a:rPr lang="ru-RU" sz="2600" dirty="0"/>
              <a:t>позолоченными краями. При близком рассмотрении эти миниатюрные бумажные шедевры создавали полную иллюзию того, что они изготовлены из</a:t>
            </a:r>
            <a:r>
              <a:rPr lang="en-US" sz="2600" dirty="0"/>
              <a:t> </a:t>
            </a:r>
            <a:r>
              <a:rPr lang="ru-RU" sz="2600" dirty="0"/>
              <a:t>тонких золотых полосок. К сожалению, бумага</a:t>
            </a:r>
            <a:r>
              <a:rPr lang="en-US" sz="2600" dirty="0"/>
              <a:t> </a:t>
            </a:r>
            <a:r>
              <a:rPr lang="ru-RU" sz="2600" dirty="0"/>
              <a:t>— недолговечный материал и</a:t>
            </a:r>
            <a:r>
              <a:rPr lang="en-US" sz="2600" dirty="0"/>
              <a:t> </a:t>
            </a:r>
            <a:r>
              <a:rPr lang="ru-RU" sz="2600" dirty="0"/>
              <a:t>мало что сохранилось от средневековых шедевров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642918"/>
            <a:ext cx="7000924" cy="552928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15</a:t>
            </a:r>
            <a:r>
              <a:rPr lang="en-US" sz="2800" dirty="0"/>
              <a:t> </a:t>
            </a:r>
            <a:r>
              <a:rPr lang="ru-RU" sz="2800" dirty="0"/>
              <a:t>веке </a:t>
            </a:r>
            <a:r>
              <a:rPr lang="ru-RU" sz="2800" dirty="0" smtClean="0"/>
              <a:t>направление «</a:t>
            </a:r>
            <a:r>
              <a:rPr lang="ru-RU" sz="2800" dirty="0" err="1" smtClean="0"/>
              <a:t>Квиллиг</a:t>
            </a:r>
            <a:r>
              <a:rPr lang="ru-RU" sz="2800" dirty="0" smtClean="0"/>
              <a:t>» </a:t>
            </a:r>
            <a:r>
              <a:rPr lang="ru-RU" sz="2800" dirty="0"/>
              <a:t>считалось искусством. В</a:t>
            </a:r>
            <a:r>
              <a:rPr lang="en-US" sz="2800" dirty="0"/>
              <a:t> </a:t>
            </a:r>
            <a:r>
              <a:rPr lang="ru-RU" sz="2800" dirty="0"/>
              <a:t>19 — дамским развлечением. Большую часть 20</a:t>
            </a:r>
            <a:r>
              <a:rPr lang="en-US" sz="2800" dirty="0"/>
              <a:t> </a:t>
            </a:r>
            <a:r>
              <a:rPr lang="ru-RU" sz="2800" dirty="0"/>
              <a:t>века оно было забыто. </a:t>
            </a:r>
            <a:endParaRPr lang="ru-RU" sz="2800" dirty="0" smtClean="0"/>
          </a:p>
          <a:p>
            <a:pPr algn="ctr"/>
            <a:r>
              <a:rPr lang="ru-RU" sz="2800" dirty="0" smtClean="0"/>
              <a:t>И</a:t>
            </a:r>
            <a:r>
              <a:rPr lang="en-US" sz="2800" dirty="0"/>
              <a:t> </a:t>
            </a:r>
            <a:r>
              <a:rPr lang="ru-RU" sz="2800" dirty="0"/>
              <a:t>только в</a:t>
            </a:r>
            <a:r>
              <a:rPr lang="en-US" sz="2800" dirty="0"/>
              <a:t> </a:t>
            </a:r>
            <a:r>
              <a:rPr lang="ru-RU" sz="2800" dirty="0"/>
              <a:t>конце прошлого столетия </a:t>
            </a:r>
            <a:r>
              <a:rPr lang="ru-RU" sz="2800" dirty="0" err="1"/>
              <a:t>квиллинг</a:t>
            </a:r>
            <a:r>
              <a:rPr lang="ru-RU" sz="2800" dirty="0"/>
              <a:t> снова стал превращаться в</a:t>
            </a:r>
            <a:r>
              <a:rPr lang="en-US" sz="2800" dirty="0"/>
              <a:t> </a:t>
            </a:r>
            <a:r>
              <a:rPr lang="ru-RU" sz="2800" dirty="0"/>
              <a:t>искусство.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-web.jpg"/>
          <p:cNvPicPr/>
          <p:nvPr/>
        </p:nvPicPr>
        <p:blipFill>
          <a:blip r:embed="rId2" cstate="email"/>
          <a:stretch>
            <a:fillRect/>
          </a:stretch>
        </p:blipFill>
        <p:spPr>
          <a:xfrm rot="438858">
            <a:off x="6233179" y="3110247"/>
            <a:ext cx="2693194" cy="3590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Применение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3971924" cy="4929221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Технику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квилинг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бумажная филигрань) применяют для изготовления объёмных открыток, украшения предметов, создания декоративных панно и даже объёмных скульптур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объёмную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подставку можно поставить, к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примеру, чашку или положить тяжелую книгу, 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один завиток бумажного кружева при этом 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пострадает. Можно собрать из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бумажных элементов вазу для конфет 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спокойно использовать её по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назначению — 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развалится 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сломается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Астра в цветочном горшке (квиллинг)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928802"/>
            <a:ext cx="254317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9469">
            <a:off x="5752764" y="212298"/>
            <a:ext cx="3390721" cy="3916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57224" y="542926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общем,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это возможность увидеть необычные возможности обычной бумаги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655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Инструменты для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квиллинга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4257676" cy="55721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Пинцет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/>
              <a:t>Кончики должны быть острыми, точно совмещёнными. Для выполнения работ высокой точности. </a:t>
            </a:r>
            <a:r>
              <a:rPr lang="ru-RU" dirty="0" err="1"/>
              <a:t>Зазубринки</a:t>
            </a:r>
            <a:r>
              <a:rPr lang="ru-RU" dirty="0"/>
              <a:t> на конце нежелательны, т.к. могут оставлять следы на бумаге. Усилие при сжатии должно быть удобным для Ваших рук, обеспечивая надёжный захват с наименьшим давлением.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Ножницы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/>
              <a:t> Как и пинцет, должны иметь заострённые концы. Для максимально точной нарезки бахромы.</a:t>
            </a:r>
            <a:r>
              <a:rPr lang="en-US" dirty="0"/>
              <a:t> 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Канцелярский  зажим.</a:t>
            </a:r>
            <a:r>
              <a:rPr lang="ru-RU" b="1" dirty="0"/>
              <a:t> </a:t>
            </a:r>
            <a:r>
              <a:rPr lang="ru-RU" dirty="0"/>
              <a:t>Для изготовления бахромчатых цветов.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/>
              <a:t> Особых рекомендаций нет. Однако он должен достаточно быстро высыхать и не оставлять следов. Попробуйте начать с ПВА. 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Линейка. </a:t>
            </a:r>
            <a:r>
              <a:rPr lang="ru-RU" dirty="0"/>
              <a:t>При нашей работе нам необходима линейка, так как мы пользуемся не готовыми полосками бумаги, а изготавливаем их сами. Применять обычную линейку я не советую, т.к каждый раз необходимо будет высчитывать миллиметры. Советую взять достаточно твердый картон и с помощью обычной линейки сделать на нем нужные пометки на 3 мм, 5 мм, 7 мм. </a:t>
            </a:r>
          </a:p>
          <a:p>
            <a:pPr algn="just"/>
            <a:r>
              <a:rPr lang="ru-RU" dirty="0"/>
              <a:t>Если у вас будут такие самодельные линеечки, вы   сократите время при нарезке полосок.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Простой карандаш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/>
              <a:t>Должен быть хорошо отточен.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Канцелярский нож </a:t>
            </a:r>
            <a:r>
              <a:rPr lang="ru-RU" b="1" dirty="0"/>
              <a:t>– </a:t>
            </a:r>
            <a:r>
              <a:rPr lang="ru-RU" dirty="0"/>
              <a:t>для удобства нарезания полосок бумаги.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Фанера</a:t>
            </a:r>
            <a:r>
              <a:rPr lang="ru-RU" dirty="0"/>
              <a:t> размером  30 на 30.  На ней мы будем резать полоски бумаги.</a:t>
            </a:r>
          </a:p>
          <a:p>
            <a:endParaRPr lang="ru-RU" dirty="0"/>
          </a:p>
        </p:txBody>
      </p:sp>
      <p:pic>
        <p:nvPicPr>
          <p:cNvPr id="3" name="img_1" descr="http://moikompas.ru/img/compas/2009-03-16/quilling/778352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4143372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Формы завитков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scrap-info.ru/images/scrap/osn/quilling/a05aa17ad6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x_f3e5c0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5917">
            <a:off x="5984848" y="1198617"/>
            <a:ext cx="3974868" cy="57531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329510" cy="8636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Monotype Corsiva" pitchFamily="66" charset="0"/>
              </a:rPr>
              <a:t>Бумага</a:t>
            </a:r>
            <a:r>
              <a:rPr lang="en-US" sz="4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Monotype Corsiva" pitchFamily="66" charset="0"/>
              </a:rPr>
              <a:t>для</a:t>
            </a:r>
            <a:r>
              <a:rPr lang="en-US" sz="40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Monotype Corsiva" pitchFamily="66" charset="0"/>
              </a:rPr>
              <a:t>квиллинга</a:t>
            </a:r>
            <a: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img_2" descr="http://moikompas.ru/img/compas/2009-03-16/quilling/303906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3571876"/>
            <a:ext cx="35719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3175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5900750" cy="378621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Готовые нарезанные полоски бумаги можно купить в специальных магазинах, где продаются товары для открыток и т.д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Если такой </a:t>
            </a:r>
            <a:r>
              <a:rPr lang="ru-RU" sz="2400" smtClean="0"/>
              <a:t>бумаги нет, то </a:t>
            </a:r>
            <a:r>
              <a:rPr lang="ru-RU" sz="2400" dirty="0" smtClean="0"/>
              <a:t>ее можно нарезать самим, шириной 3-5 мм.</a:t>
            </a:r>
          </a:p>
          <a:p>
            <a:r>
              <a:rPr lang="ru-RU" sz="2400" dirty="0"/>
              <a:t>Хорошо подходить цветная бумага для принтера, она довольно плотная и очень яркая. (формат А4).</a:t>
            </a:r>
          </a:p>
          <a:p>
            <a:r>
              <a:rPr lang="ru-RU" sz="2400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Вот такие замечательные работы можно сделать по технике «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Квиллинг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jo[o-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703787">
            <a:off x="685883" y="2280437"/>
            <a:ext cx="2696153" cy="3982011"/>
          </a:xfrm>
          <a:prstGeom prst="rect">
            <a:avLst/>
          </a:prstGeom>
        </p:spPr>
      </p:pic>
      <p:pic>
        <p:nvPicPr>
          <p:cNvPr id="4" name="Рисунок 3" descr="x_a4f8e8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18313">
            <a:off x="5578561" y="2213684"/>
            <a:ext cx="2899077" cy="403679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7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24478">
            <a:off x="540204" y="106980"/>
            <a:ext cx="3740438" cy="4915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ormarviimtas_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45207">
            <a:off x="4862778" y="883671"/>
            <a:ext cx="3799256" cy="4811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ormarviimtas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071538" y="3214686"/>
            <a:ext cx="4681542" cy="340312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168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Квиллинг </vt:lpstr>
      <vt:lpstr>Слайд 2</vt:lpstr>
      <vt:lpstr>Слайд 3</vt:lpstr>
      <vt:lpstr>Применение </vt:lpstr>
      <vt:lpstr>Инструменты для квиллинга</vt:lpstr>
      <vt:lpstr>Формы завитков</vt:lpstr>
      <vt:lpstr>             Бумага для квиллинга </vt:lpstr>
      <vt:lpstr>Вот такие замечательные работы можно сделать по технике «Квиллинг»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Объемный квиллинг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</dc:title>
  <dc:creator>Admin</dc:creator>
  <cp:lastModifiedBy>Мася</cp:lastModifiedBy>
  <cp:revision>22</cp:revision>
  <dcterms:created xsi:type="dcterms:W3CDTF">2011-11-23T14:02:24Z</dcterms:created>
  <dcterms:modified xsi:type="dcterms:W3CDTF">2014-06-12T20:28:32Z</dcterms:modified>
</cp:coreProperties>
</file>