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2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06B74662-EB0C-44FB-8D93-1ACC176FCECF}" type="datetimeFigureOut">
              <a:rPr lang="ru-RU" smtClean="0"/>
              <a:pPr>
                <a:defRPr/>
              </a:pPr>
              <a:t>18.12.2014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C35796D-6EE5-42FD-A887-3DD6FC1A2F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pPr>
              <a:defRPr/>
            </a:pPr>
            <a:fld id="{E82B646B-7E70-458F-A753-B3D5296D2CAD}" type="datetimeFigureOut">
              <a:rPr lang="ru-RU" smtClean="0"/>
              <a:pPr>
                <a:defRPr/>
              </a:pPr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942BA3-BA90-41BE-992B-E5512931063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pPr>
              <a:defRPr/>
            </a:pPr>
            <a:fld id="{4F1711B8-2004-4148-A9B6-107FAB2112A3}" type="datetimeFigureOut">
              <a:rPr lang="ru-RU" smtClean="0"/>
              <a:pPr>
                <a:defRPr/>
              </a:pPr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pPr>
              <a:defRPr/>
            </a:pPr>
            <a:fld id="{FD370548-ADF1-4D76-AC95-0E2C40070E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>
              <a:defRPr/>
            </a:pPr>
            <a:fld id="{66171367-B52C-4129-9982-97DEF2C300E7}" type="datetimeFigureOut">
              <a:rPr lang="ru-RU" smtClean="0"/>
              <a:pPr>
                <a:defRPr/>
              </a:pPr>
              <a:t>18.12.2014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>
              <a:defRPr/>
            </a:pPr>
            <a:fld id="{6AF8EC3D-140C-49AD-A31E-A2CFC0A5A68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pPr>
              <a:defRPr/>
            </a:pPr>
            <a:fld id="{69CF3DED-EA3E-40EC-A9C5-7C3FEBCBA17B}" type="datetimeFigureOut">
              <a:rPr lang="ru-RU" smtClean="0"/>
              <a:pPr>
                <a:defRPr/>
              </a:pPr>
              <a:t>18.12.2014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C27B8C9-5114-47A6-A88D-2FB11590E1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4F0273-5D79-4686-A1DD-91316D4B8D5D}" type="datetimeFigureOut">
              <a:rPr lang="ru-RU" smtClean="0"/>
              <a:pPr>
                <a:defRPr/>
              </a:pPr>
              <a:t>18.12.2014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98DBD8-240B-423F-9837-796AC1705E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>
              <a:defRPr/>
            </a:pPr>
            <a:fld id="{635D77E1-61F8-422B-9B20-70AC0C9761AB}" type="datetimeFigureOut">
              <a:rPr lang="ru-RU" smtClean="0"/>
              <a:pPr>
                <a:defRPr/>
              </a:pPr>
              <a:t>18.12.2014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>
              <a:defRPr/>
            </a:pPr>
            <a:fld id="{6E0F3D06-F428-40F3-AB1C-6A67D81109C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9CF097D-6EC8-44C5-98C0-6C8EF2E1A4BB}" type="datetimeFigureOut">
              <a:rPr lang="ru-RU" smtClean="0"/>
              <a:pPr>
                <a:defRPr/>
              </a:pPr>
              <a:t>18.12.2014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97291B71-90F7-4282-8E9D-F2FC667FF8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8C0EFE5E-EFF9-449C-BE72-6DC3067636E6}" type="datetimeFigureOut">
              <a:rPr lang="ru-RU" smtClean="0"/>
              <a:pPr>
                <a:defRPr/>
              </a:pPr>
              <a:t>18.12.2014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5DB41C82-6499-48AB-9675-4B9A77912B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0FC97B-DFAE-421D-AAAB-728DC2FBF24D}" type="datetimeFigureOut">
              <a:rPr lang="ru-RU" smtClean="0"/>
              <a:pPr>
                <a:defRPr/>
              </a:pPr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7FDB4C-E8DB-4484-916B-F72C3E0CDD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F1CE47-9A53-44D4-B46A-C8EE846C3AEB}" type="datetimeFigureOut">
              <a:rPr lang="ru-RU" smtClean="0"/>
              <a:pPr>
                <a:defRPr/>
              </a:pPr>
              <a:t>18.12.2014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BC4887-203B-4C75-89EB-93AA67BAC44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6C32D6C-E154-47FA-99A4-49BB9660903E}" type="datetimeFigureOut">
              <a:rPr lang="ru-RU" smtClean="0"/>
              <a:pPr>
                <a:defRPr/>
              </a:pPr>
              <a:t>18.12.2014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B2730A5-C648-41F2-ACA5-41F5D3379B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24544" y="764704"/>
            <a:ext cx="4355976" cy="3456384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100" b="1" dirty="0" smtClean="0">
                <a:solidFill>
                  <a:srgbClr val="0070C0"/>
                </a:solidFill>
              </a:rPr>
              <a:t>ПОРТФОЛИО</a:t>
            </a:r>
            <a:r>
              <a:rPr lang="ru-RU" sz="3100" dirty="0" smtClean="0">
                <a:solidFill>
                  <a:srgbClr val="0070C0"/>
                </a:solidFill>
              </a:rPr>
              <a:t/>
            </a:r>
            <a:br>
              <a:rPr lang="ru-RU" sz="3100" dirty="0" smtClean="0">
                <a:solidFill>
                  <a:srgbClr val="0070C0"/>
                </a:solidFill>
              </a:rPr>
            </a:br>
            <a:r>
              <a:rPr lang="ru-RU" sz="3100" dirty="0" smtClean="0">
                <a:solidFill>
                  <a:srgbClr val="FFFF00"/>
                </a:solidFill>
              </a:rPr>
              <a:t>Павловой Натальи</a:t>
            </a:r>
            <a:br>
              <a:rPr lang="ru-RU" sz="3100" dirty="0" smtClean="0">
                <a:solidFill>
                  <a:srgbClr val="FFFF00"/>
                </a:solidFill>
              </a:rPr>
            </a:br>
            <a:r>
              <a:rPr lang="ru-RU" sz="3100" dirty="0" smtClean="0">
                <a:solidFill>
                  <a:srgbClr val="FFFF00"/>
                </a:solidFill>
              </a:rPr>
              <a:t>Викторовны</a:t>
            </a:r>
            <a:br>
              <a:rPr lang="ru-RU" sz="3100" dirty="0" smtClean="0">
                <a:solidFill>
                  <a:srgbClr val="FFFF00"/>
                </a:solidFill>
              </a:rPr>
            </a:br>
            <a:r>
              <a:rPr lang="ru-RU" sz="2700" dirty="0" smtClean="0">
                <a:solidFill>
                  <a:srgbClr val="FFFF00"/>
                </a:solidFill>
              </a:rPr>
              <a:t>мастера производственного обучения </a:t>
            </a:r>
            <a:r>
              <a:rPr lang="ru-RU" sz="2700" i="1" dirty="0" smtClean="0">
                <a:solidFill>
                  <a:srgbClr val="FFFF00"/>
                </a:solidFill>
              </a:rPr>
              <a:t/>
            </a:r>
            <a:br>
              <a:rPr lang="ru-RU" sz="2700" i="1" dirty="0" smtClean="0">
                <a:solidFill>
                  <a:srgbClr val="FFFF00"/>
                </a:solidFill>
              </a:rPr>
            </a:br>
            <a:r>
              <a:rPr lang="ru-RU" sz="2700" i="1" dirty="0" smtClean="0">
                <a:solidFill>
                  <a:srgbClr val="FFFF00"/>
                </a:solidFill>
              </a:rPr>
              <a:t>ГБПОУ СО «ОЛСТ и С»</a:t>
            </a:r>
            <a:r>
              <a:rPr lang="ru-RU" sz="2700" i="1" dirty="0" smtClean="0">
                <a:solidFill>
                  <a:srgbClr val="0070C0"/>
                </a:solidFill>
              </a:rPr>
              <a:t/>
            </a:r>
            <a:br>
              <a:rPr lang="ru-RU" sz="2700" i="1" dirty="0" smtClean="0">
                <a:solidFill>
                  <a:srgbClr val="0070C0"/>
                </a:solidFill>
              </a:rPr>
            </a:br>
            <a:endParaRPr lang="ru-RU" sz="2700" i="1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005064"/>
            <a:ext cx="2088232" cy="2572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620688"/>
            <a:ext cx="4752528" cy="3456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7024687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Визитная карточка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844675"/>
            <a:ext cx="7633345" cy="4248150"/>
          </a:xfrm>
        </p:spPr>
        <p:txBody>
          <a:bodyPr rtlCol="0">
            <a:normAutofit fontScale="70000" lnSpcReduction="20000"/>
          </a:bodyPr>
          <a:lstStyle/>
          <a:p>
            <a:pPr indent="-274320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FF00"/>
                </a:solidFill>
              </a:rPr>
              <a:t>Образование</a:t>
            </a:r>
            <a:r>
              <a:rPr lang="ru-RU" b="1" dirty="0" smtClean="0"/>
              <a:t>: специальное профессиональное ,высшее</a:t>
            </a:r>
          </a:p>
          <a:p>
            <a:pPr indent="-274320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FF00"/>
                </a:solidFill>
              </a:rPr>
              <a:t>Должность</a:t>
            </a:r>
            <a:r>
              <a:rPr lang="ru-RU" b="1" dirty="0" smtClean="0"/>
              <a:t>: </a:t>
            </a:r>
            <a:r>
              <a:rPr lang="ru-RU" b="1" dirty="0" smtClean="0"/>
              <a:t>мастер производственного обучения</a:t>
            </a:r>
            <a:endParaRPr lang="ru-RU" b="1" dirty="0" smtClean="0"/>
          </a:p>
          <a:p>
            <a:pPr indent="-274320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FF00"/>
                </a:solidFill>
              </a:rPr>
              <a:t>Преподаваемый предмет</a:t>
            </a:r>
            <a:r>
              <a:rPr lang="ru-RU" b="1" dirty="0" smtClean="0"/>
              <a:t>: </a:t>
            </a:r>
            <a:r>
              <a:rPr lang="ru-RU" b="1" dirty="0" smtClean="0"/>
              <a:t>специальные предметы по парикмахерскому делу</a:t>
            </a:r>
            <a:endParaRPr lang="ru-RU" b="1" dirty="0" smtClean="0"/>
          </a:p>
          <a:p>
            <a:pPr indent="-274320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FF00"/>
                </a:solidFill>
              </a:rPr>
              <a:t>Педагогический стаж</a:t>
            </a:r>
            <a:r>
              <a:rPr lang="ru-RU" b="1" dirty="0" smtClean="0"/>
              <a:t>: </a:t>
            </a:r>
            <a:r>
              <a:rPr lang="ru-RU" b="1" dirty="0" smtClean="0"/>
              <a:t>3 года</a:t>
            </a:r>
            <a:endParaRPr lang="ru-RU" b="1" dirty="0" smtClean="0"/>
          </a:p>
          <a:p>
            <a:pPr indent="-274320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FF00"/>
                </a:solidFill>
              </a:rPr>
              <a:t>Место работы</a:t>
            </a:r>
            <a:r>
              <a:rPr lang="ru-RU" b="1" dirty="0" smtClean="0"/>
              <a:t>: ГБПОУ СО «ОЛСТ и С»</a:t>
            </a:r>
          </a:p>
          <a:p>
            <a:pPr indent="-274320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ru-RU" b="1" dirty="0"/>
          </a:p>
          <a:p>
            <a:pPr indent="-274320">
              <a:lnSpc>
                <a:spcPct val="120000"/>
              </a:lnSpc>
              <a:defRPr/>
            </a:pPr>
            <a:r>
              <a:rPr lang="ru-RU" b="1" dirty="0" smtClean="0">
                <a:solidFill>
                  <a:srgbClr val="FFFF00"/>
                </a:solidFill>
              </a:rPr>
              <a:t>Персональный мини- сайт: </a:t>
            </a:r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nsportal.ru/ </a:t>
            </a:r>
            <a:r>
              <a:rPr lang="en-US" dirty="0" err="1" smtClean="0"/>
              <a:t>pavlova-natali-viktorovna</a:t>
            </a:r>
            <a:endParaRPr lang="ru-RU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/>
              <a:t>Страницы </a:t>
            </a:r>
            <a:r>
              <a:rPr lang="ru-RU" altLang="ru-RU" dirty="0" err="1" smtClean="0"/>
              <a:t>портфолио</a:t>
            </a:r>
            <a:endParaRPr lang="ru-RU" altLang="ru-RU" dirty="0" smtClean="0"/>
          </a:p>
        </p:txBody>
      </p:sp>
      <p:sp>
        <p:nvSpPr>
          <p:cNvPr id="717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b="1" i="1" smtClean="0"/>
              <a:t>Общие сведения о преподавателе</a:t>
            </a:r>
          </a:p>
          <a:p>
            <a:pPr eaLnBrk="1" hangingPunct="1"/>
            <a:r>
              <a:rPr lang="ru-RU" altLang="ru-RU" b="1" i="1" smtClean="0"/>
              <a:t>Результаты педагогической деятельности</a:t>
            </a:r>
          </a:p>
          <a:p>
            <a:pPr eaLnBrk="1" hangingPunct="1"/>
            <a:r>
              <a:rPr lang="ru-RU" altLang="ru-RU" b="1" i="1" smtClean="0"/>
              <a:t>Научно – методическая деятельность</a:t>
            </a:r>
          </a:p>
          <a:p>
            <a:pPr eaLnBrk="1" hangingPunct="1"/>
            <a:r>
              <a:rPr lang="ru-RU" altLang="ru-RU" b="1" i="1" smtClean="0"/>
              <a:t>Внеурочная деятельность по предмету</a:t>
            </a:r>
          </a:p>
          <a:p>
            <a:pPr eaLnBrk="1" hangingPunct="1"/>
            <a:r>
              <a:rPr lang="ru-RU" altLang="ru-RU" b="1" i="1" smtClean="0"/>
              <a:t>Учебно– материальная база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611188" y="692150"/>
            <a:ext cx="7993062" cy="74612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b="1" smtClean="0"/>
              <a:t>Повышение квалификации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6013" y="1628775"/>
            <a:ext cx="7200403" cy="4104481"/>
          </a:xfrm>
        </p:spPr>
        <p:txBody>
          <a:bodyPr rtlCol="0">
            <a:normAutofit fontScale="55000" lnSpcReduction="20000"/>
          </a:bodyPr>
          <a:lstStyle/>
          <a:p>
            <a:pPr indent="-342900" algn="just">
              <a:lnSpc>
                <a:spcPct val="115000"/>
              </a:lnSpc>
              <a:spcAft>
                <a:spcPts val="1000"/>
              </a:spcAft>
              <a:buFont typeface="Wingdings"/>
              <a:buChar char=""/>
              <a:defRPr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полный курс  теоретической и практической подготовки в Образовательном центре «Успех» по программе «Парикмахерское дело» 2013г., </a:t>
            </a:r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 indent="-342900" algn="just">
              <a:lnSpc>
                <a:spcPct val="115000"/>
              </a:lnSpc>
              <a:spcAft>
                <a:spcPts val="1000"/>
              </a:spcAft>
              <a:buFont typeface="Wingdings"/>
              <a:buChar char=""/>
              <a:defRPr/>
            </a:pPr>
            <a:r>
              <a:rPr lang="ru-RU" sz="4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в </a:t>
            </a:r>
            <a:r>
              <a:rPr lang="ru-RU" sz="4200" dirty="0">
                <a:latin typeface="Times New Roman" pitchFamily="18" charset="0"/>
                <a:ea typeface="Times New Roman"/>
                <a:cs typeface="Times New Roman" pitchFamily="18" charset="0"/>
              </a:rPr>
              <a:t>ноябре 2014 прошла обучение повышения квалификации в Государственном автономном учреждении дополнительного профессионального образования «Саратовский областной институт развития образования» по дополнительной профессиональной программе «Инновационные тенденции в профессиональном образовании» в объёме 72 часов.</a:t>
            </a:r>
            <a:endParaRPr lang="ru-RU" sz="42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-274320"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36712"/>
            <a:ext cx="9144000" cy="11430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err="1" smtClean="0">
                <a:solidFill>
                  <a:srgbClr val="FFFF00"/>
                </a:solidFill>
              </a:rPr>
              <a:t>Общепрофессиональные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</a:rPr>
              <a:t>дисциплины </a:t>
            </a:r>
            <a:br>
              <a:rPr lang="ru-RU" sz="2800" b="1" dirty="0" smtClean="0">
                <a:solidFill>
                  <a:srgbClr val="FFFF00"/>
                </a:solidFill>
              </a:rPr>
            </a:br>
            <a:r>
              <a:rPr lang="ru-RU" sz="2800" b="1" dirty="0" smtClean="0">
                <a:solidFill>
                  <a:srgbClr val="FFFF00"/>
                </a:solidFill>
              </a:rPr>
              <a:t>результаты </a:t>
            </a:r>
            <a:r>
              <a:rPr lang="ru-RU" sz="2800" b="1" dirty="0" smtClean="0">
                <a:solidFill>
                  <a:srgbClr val="FFFF00"/>
                </a:solidFill>
              </a:rPr>
              <a:t>педагогической </a:t>
            </a:r>
            <a:r>
              <a:rPr lang="ru-RU" sz="2800" b="1" dirty="0" smtClean="0">
                <a:solidFill>
                  <a:srgbClr val="FFFF00"/>
                </a:solidFill>
              </a:rPr>
              <a:t>деятельности</a:t>
            </a:r>
            <a:endParaRPr lang="ru-RU" sz="2800" b="1" dirty="0">
              <a:solidFill>
                <a:srgbClr val="FFFF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75656" y="2780928"/>
          <a:ext cx="6076950" cy="132426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{3C2FFA5D-87B4-456A-9821-1D502468CF0F}</a:tableStyleId>
              </a:tblPr>
              <a:tblGrid>
                <a:gridCol w="1507490"/>
                <a:gridCol w="1485900"/>
                <a:gridCol w="1714500"/>
                <a:gridCol w="1369060"/>
              </a:tblGrid>
              <a:tr h="349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2011-2012 г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2012-2013 г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2013-2014 г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6996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Качество знаний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51%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56%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68%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2748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Успеваемость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100%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100%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100%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9750" y="115888"/>
            <a:ext cx="7920038" cy="70802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defRPr/>
            </a:pPr>
            <a:r>
              <a:rPr lang="ru-RU" altLang="ru-RU" sz="20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Использования различных образовательных технологий в образовательном процессе</a:t>
            </a:r>
            <a:endParaRPr lang="ru-RU" altLang="ru-RU" sz="2000" smtClean="0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7024687" cy="1143000"/>
          </a:xfrm>
        </p:spPr>
        <p:txBody>
          <a:bodyPr/>
          <a:lstStyle/>
          <a:p>
            <a:pPr eaLnBrk="1" hangingPunct="1"/>
            <a:r>
              <a:rPr lang="ru-RU" altLang="ru-RU" sz="2800" b="1" dirty="0" smtClean="0"/>
              <a:t>Мои учащиеся</a:t>
            </a:r>
            <a:br>
              <a:rPr lang="ru-RU" altLang="ru-RU" sz="2800" b="1" dirty="0" smtClean="0"/>
            </a:br>
            <a:r>
              <a:rPr lang="ru-RU" altLang="ru-RU" sz="2800" b="1" dirty="0" smtClean="0"/>
              <a:t>конкурсы, олимпиады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6" y="1556791"/>
          <a:ext cx="8424936" cy="4968553"/>
        </p:xfrm>
        <a:graphic>
          <a:graphicData uri="http://schemas.openxmlformats.org/drawingml/2006/table">
            <a:tbl>
              <a:tblPr/>
              <a:tblGrid>
                <a:gridCol w="641313"/>
                <a:gridCol w="1086879"/>
                <a:gridCol w="1706652"/>
                <a:gridCol w="1629971"/>
                <a:gridCol w="1745752"/>
                <a:gridCol w="1614369"/>
              </a:tblGrid>
              <a:tr h="9033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Группа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Ф.И.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Мероприятие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Уровень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Результа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тивность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135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Куангалиева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А.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Ермакова В.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Давлатова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Д.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Конкурс рефератов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лицейский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 1 место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 2 место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 3 место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135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Строганова Н.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Давлатова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Д.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Грибанова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Т.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олимпиады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Лицейский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 место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2 место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3 место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135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Масленникова А.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Строганова Н.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Свитко М.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Конкурс исследовательских работ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Лицейский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 место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 место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3 место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692150"/>
            <a:ext cx="4103688" cy="11430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i="1" dirty="0"/>
              <a:t>В</a:t>
            </a:r>
            <a:r>
              <a:rPr lang="ru-RU" sz="3200" b="1" i="1" dirty="0" smtClean="0"/>
              <a:t>неурочная деятельность по </a:t>
            </a:r>
            <a:r>
              <a:rPr lang="ru-RU" sz="3200" b="1" i="1" dirty="0"/>
              <a:t>предмету</a:t>
            </a:r>
            <a:endParaRPr lang="ru-RU" sz="32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>
          <a:xfrm>
            <a:off x="511175" y="1844675"/>
            <a:ext cx="6777038" cy="5715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dirty="0" smtClean="0"/>
              <a:t>Кружок </a:t>
            </a:r>
            <a:r>
              <a:rPr lang="ru-RU" altLang="ru-RU" dirty="0" smtClean="0"/>
              <a:t>«Модница»</a:t>
            </a:r>
            <a:endParaRPr lang="ru-RU" altLang="ru-RU" dirty="0" smtClean="0"/>
          </a:p>
        </p:txBody>
      </p:sp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5256076" y="584684"/>
            <a:ext cx="360040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Безымянный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4293096"/>
            <a:ext cx="3513583" cy="2293375"/>
          </a:xfrm>
          <a:prstGeom prst="rect">
            <a:avLst/>
          </a:prstGeom>
        </p:spPr>
      </p:pic>
      <p:pic>
        <p:nvPicPr>
          <p:cNvPr id="12" name="Рисунок 11" descr="DSC_045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3068960"/>
            <a:ext cx="4752726" cy="33882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4175695" cy="10527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/>
              <a:t>Проектно-исследовательская деятельность </a:t>
            </a:r>
            <a:r>
              <a:rPr lang="ru-RU" sz="2000" b="1" dirty="0" smtClean="0"/>
              <a:t>учащихся</a:t>
            </a:r>
            <a:endParaRPr lang="ru-RU" dirty="0"/>
          </a:p>
        </p:txBody>
      </p:sp>
      <p:pic>
        <p:nvPicPr>
          <p:cNvPr id="5" name="Рисунок 4" descr="DSC_04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6316" y="4221088"/>
            <a:ext cx="3668172" cy="2429569"/>
          </a:xfrm>
          <a:prstGeom prst="rect">
            <a:avLst/>
          </a:prstGeom>
        </p:spPr>
      </p:pic>
      <p:pic>
        <p:nvPicPr>
          <p:cNvPr id="6" name="Рисунок 5" descr="DSC_03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808" y="1988841"/>
            <a:ext cx="2421471" cy="2160240"/>
          </a:xfrm>
          <a:prstGeom prst="rect">
            <a:avLst/>
          </a:prstGeom>
        </p:spPr>
      </p:pic>
      <p:pic>
        <p:nvPicPr>
          <p:cNvPr id="7" name="Рисунок 6" descr="P11102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-505372" y="3652836"/>
            <a:ext cx="3710536" cy="2699792"/>
          </a:xfrm>
          <a:prstGeom prst="rect">
            <a:avLst/>
          </a:prstGeom>
        </p:spPr>
      </p:pic>
      <p:pic>
        <p:nvPicPr>
          <p:cNvPr id="8" name="Рисунок 7" descr="P111022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8104" y="188640"/>
            <a:ext cx="3419872" cy="273630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7024687" cy="7572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000" b="1" dirty="0" smtClean="0">
                <a:solidFill>
                  <a:srgbClr val="FFFF00"/>
                </a:solidFill>
              </a:rPr>
              <a:t>Организации педагогической деятельности с учетом индивидуальных особенностей учащихся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65188" y="1628775"/>
            <a:ext cx="7416800" cy="33432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Font typeface="Symbol"/>
              <a:buChar char=""/>
              <a:tabLst>
                <a:tab pos="457200" algn="l"/>
              </a:tabLst>
              <a:defRPr/>
            </a:pPr>
            <a:r>
              <a:rPr lang="ru-RU" dirty="0">
                <a:latin typeface="Times New Roman"/>
                <a:ea typeface="Times New Roman"/>
                <a:cs typeface="Symbol"/>
              </a:rPr>
              <a:t>Использование субъективного опыта ребенка, способствующего пониманию и усвоению новых знаний;</a:t>
            </a:r>
            <a:endParaRPr lang="ru-RU" sz="1400" dirty="0">
              <a:latin typeface="Calibri"/>
              <a:ea typeface="Times New Roman"/>
              <a:cs typeface="Symbol"/>
            </a:endParaRP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Font typeface="Symbol"/>
              <a:buChar char=""/>
              <a:tabLst>
                <a:tab pos="457200" algn="l"/>
              </a:tabLst>
              <a:defRPr/>
            </a:pPr>
            <a:r>
              <a:rPr lang="ru-RU" dirty="0">
                <a:latin typeface="Times New Roman"/>
                <a:ea typeface="Times New Roman"/>
                <a:cs typeface="Symbol"/>
              </a:rPr>
              <a:t>Вариативность заданий, предоставление ребенку свободы выбора при их выполнении, использование наиболее значимых для него  способов выполнения учебного материала;</a:t>
            </a:r>
            <a:endParaRPr lang="ru-RU" sz="1400" dirty="0">
              <a:latin typeface="Calibri"/>
              <a:ea typeface="Times New Roman"/>
              <a:cs typeface="Symbol"/>
            </a:endParaRP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Font typeface="Symbol"/>
              <a:buChar char=""/>
              <a:tabLst>
                <a:tab pos="457200" algn="l"/>
              </a:tabLst>
              <a:defRPr/>
            </a:pPr>
            <a:r>
              <a:rPr lang="ru-RU" dirty="0">
                <a:latin typeface="Times New Roman"/>
                <a:ea typeface="Times New Roman"/>
                <a:cs typeface="Symbol"/>
              </a:rPr>
              <a:t>Обеспечение на уроке личностно значимого эмоционального контакта учителя и учеников на основе сотрудничества, сотворчества;</a:t>
            </a:r>
            <a:endParaRPr lang="ru-RU" sz="1400" dirty="0">
              <a:latin typeface="Calibri"/>
              <a:ea typeface="Times New Roman"/>
              <a:cs typeface="Symbol"/>
            </a:endParaRP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bg2">
                  <a:lumMod val="50000"/>
                </a:schemeClr>
              </a:buClr>
              <a:buFont typeface="Symbol"/>
              <a:buChar char=""/>
              <a:tabLst>
                <a:tab pos="457200" algn="l"/>
              </a:tabLst>
              <a:defRPr/>
            </a:pPr>
            <a:r>
              <a:rPr lang="ru-RU" dirty="0">
                <a:latin typeface="Times New Roman"/>
                <a:ea typeface="Times New Roman"/>
                <a:cs typeface="Symbol"/>
              </a:rPr>
              <a:t>Формирование мотивации достижения успеха через анализ не только результата, но и процесса его достижения.</a:t>
            </a:r>
            <a:endParaRPr lang="ru-RU" sz="1400" dirty="0">
              <a:latin typeface="Calibri"/>
              <a:ea typeface="Times New Roman"/>
              <a:cs typeface="Symbo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3"/>
          <p:cNvSpPr>
            <a:spLocks noChangeArrowheads="1"/>
          </p:cNvSpPr>
          <p:nvPr/>
        </p:nvSpPr>
        <p:spPr bwMode="auto">
          <a:xfrm>
            <a:off x="539750" y="720725"/>
            <a:ext cx="8280400" cy="5539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altLang="ru-RU" sz="2400" b="1" i="1" dirty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Calibri" pitchFamily="34" charset="0"/>
              </a:rPr>
              <a:t>Обобщение и распространение собственного педагогического опыта</a:t>
            </a:r>
            <a:endParaRPr lang="ru-RU" altLang="ru-RU" sz="2400" dirty="0">
              <a:solidFill>
                <a:srgbClr val="FFFF00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altLang="ru-RU" sz="2400" dirty="0" smtClean="0">
              <a:latin typeface="Times New Roman" pitchFamily="18" charset="0"/>
              <a:ea typeface="Times New Roman" pitchFamily="18" charset="0"/>
              <a:cs typeface="Calibri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altLang="ru-RU" sz="2400" dirty="0" smtClean="0">
                <a:latin typeface="Times New Roman" pitchFamily="18" charset="0"/>
                <a:ea typeface="Times New Roman" pitchFamily="18" charset="0"/>
                <a:cs typeface="Calibri" pitchFamily="34" charset="0"/>
              </a:rPr>
              <a:t>Имею  </a:t>
            </a:r>
            <a:r>
              <a:rPr lang="ru-RU" altLang="ru-RU" sz="2400" dirty="0">
                <a:latin typeface="Times New Roman" pitchFamily="18" charset="0"/>
                <a:ea typeface="Times New Roman" pitchFamily="18" charset="0"/>
                <a:cs typeface="Calibri" pitchFamily="34" charset="0"/>
              </a:rPr>
              <a:t>педагогический стаж </a:t>
            </a:r>
            <a:r>
              <a:rPr lang="ru-RU" altLang="ru-RU" sz="2400" dirty="0" smtClean="0">
                <a:latin typeface="Times New Roman" pitchFamily="18" charset="0"/>
                <a:ea typeface="Times New Roman" pitchFamily="18" charset="0"/>
                <a:cs typeface="Calibri" pitchFamily="34" charset="0"/>
              </a:rPr>
              <a:t>3 года, </a:t>
            </a:r>
            <a:r>
              <a:rPr lang="ru-RU" altLang="ru-RU" sz="2400" dirty="0">
                <a:latin typeface="Times New Roman" pitchFamily="18" charset="0"/>
                <a:ea typeface="Times New Roman" pitchFamily="18" charset="0"/>
                <a:cs typeface="Calibri" pitchFamily="34" charset="0"/>
              </a:rPr>
              <a:t>делюсь своим опытом с коллегами, выступаю с обобщением и распространением собственного педагогического опыта на семинарах различного уровня , педагогических советах,  заседаниях методической комиссии </a:t>
            </a:r>
            <a:r>
              <a:rPr lang="ru-RU" altLang="ru-RU" sz="2400" dirty="0" smtClean="0">
                <a:latin typeface="Times New Roman" pitchFamily="18" charset="0"/>
                <a:ea typeface="Times New Roman" pitchFamily="18" charset="0"/>
                <a:cs typeface="Calibri" pitchFamily="34" charset="0"/>
              </a:rPr>
              <a:t>«Специальные дисциплины», </a:t>
            </a:r>
            <a:r>
              <a:rPr lang="ru-RU" altLang="ru-RU" sz="2400" dirty="0">
                <a:latin typeface="Times New Roman" pitchFamily="18" charset="0"/>
                <a:ea typeface="Times New Roman" pitchFamily="18" charset="0"/>
                <a:cs typeface="Calibri" pitchFamily="34" charset="0"/>
              </a:rPr>
              <a:t>«Воспитательная </a:t>
            </a:r>
            <a:r>
              <a:rPr lang="ru-RU" altLang="ru-RU" sz="2400" dirty="0" smtClean="0">
                <a:latin typeface="Times New Roman" pitchFamily="18" charset="0"/>
                <a:ea typeface="Times New Roman" pitchFamily="18" charset="0"/>
                <a:cs typeface="Calibri" pitchFamily="34" charset="0"/>
              </a:rPr>
              <a:t>работа».</a:t>
            </a:r>
            <a:endParaRPr lang="ru-RU" altLang="ru-RU" sz="2400" dirty="0">
              <a:latin typeface="Times New Roman" pitchFamily="18" charset="0"/>
              <a:ea typeface="Times New Roman" pitchFamily="18" charset="0"/>
              <a:cs typeface="Calibri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altLang="ru-RU" sz="2400" dirty="0" smtClean="0">
                <a:latin typeface="Times New Roman" pitchFamily="18" charset="0"/>
                <a:ea typeface="Times New Roman" pitchFamily="18" charset="0"/>
                <a:cs typeface="Calibri" pitchFamily="34" charset="0"/>
              </a:rPr>
              <a:t>Принимаю </a:t>
            </a:r>
            <a:r>
              <a:rPr lang="ru-RU" altLang="ru-RU" sz="2400" dirty="0">
                <a:latin typeface="Times New Roman" pitchFamily="18" charset="0"/>
                <a:ea typeface="Times New Roman" pitchFamily="18" charset="0"/>
                <a:cs typeface="Calibri" pitchFamily="34" charset="0"/>
              </a:rPr>
              <a:t>участие в конференциях муниципального уровня, ежегодно провожу открытые уроки , открытые внеклассные </a:t>
            </a:r>
            <a:r>
              <a:rPr lang="ru-RU" altLang="ru-RU" sz="2400" dirty="0" smtClean="0">
                <a:latin typeface="Times New Roman" pitchFamily="18" charset="0"/>
                <a:ea typeface="Times New Roman" pitchFamily="18" charset="0"/>
                <a:cs typeface="Calibri" pitchFamily="34" charset="0"/>
              </a:rPr>
              <a:t>мероприятия.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517232"/>
            <a:ext cx="1700539" cy="137337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189</TotalTime>
  <Words>382</Words>
  <Application>Microsoft Office PowerPoint</Application>
  <PresentationFormat>Экран (4:3)</PresentationFormat>
  <Paragraphs>89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Century Gothic</vt:lpstr>
      <vt:lpstr>Arial</vt:lpstr>
      <vt:lpstr>Wingdings 2</vt:lpstr>
      <vt:lpstr>Calibri</vt:lpstr>
      <vt:lpstr>Times New Roman</vt:lpstr>
      <vt:lpstr>Wingdings</vt:lpstr>
      <vt:lpstr>Symbol</vt:lpstr>
      <vt:lpstr>Яркая</vt:lpstr>
      <vt:lpstr>ПОРТФОЛИО Павловой Натальи Викторовны мастера производственного обучения  ГБПОУ СО «ОЛСТ и С» </vt:lpstr>
      <vt:lpstr>Визитная карточка</vt:lpstr>
      <vt:lpstr>Страницы портфолио</vt:lpstr>
      <vt:lpstr>Повышение квалификации</vt:lpstr>
      <vt:lpstr>Общепрофессиональные дисциплины  результаты педагогической деятельности</vt:lpstr>
      <vt:lpstr>Слайд 6</vt:lpstr>
      <vt:lpstr>Мои учащиеся конкурсы, олимпиады</vt:lpstr>
      <vt:lpstr>Внеурочная деятельность по предмету</vt:lpstr>
      <vt:lpstr>Проектно-исследовательская деятельность учащихся</vt:lpstr>
      <vt:lpstr>Организации педагогической деятельности с учетом индивидуальных особенностей учащихся</vt:lpstr>
      <vt:lpstr>Слайд 11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 Колбаса Ирины Николаевна преподавателя информатики ГБПОУ СО «ОЛСТ и С»</dc:title>
  <dc:creator>User</dc:creator>
  <cp:lastModifiedBy>P</cp:lastModifiedBy>
  <cp:revision>24</cp:revision>
  <dcterms:created xsi:type="dcterms:W3CDTF">2014-12-12T14:04:57Z</dcterms:created>
  <dcterms:modified xsi:type="dcterms:W3CDTF">2014-12-18T21:30:37Z</dcterms:modified>
</cp:coreProperties>
</file>