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6" autoAdjust="0"/>
    <p:restoredTop sz="94648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CCE5-03E9-4D67-80F3-F66DB87834D3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DD61-7022-45F7-9AD1-174D215CC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57189"/>
          </a:xfrm>
        </p:spPr>
        <p:txBody>
          <a:bodyPr>
            <a:noAutofit/>
          </a:bodyPr>
          <a:lstStyle/>
          <a:p>
            <a:r>
              <a:rPr lang="ru-RU" sz="1400" dirty="0" smtClean="0"/>
              <a:t>Муниципальное бюджетное образовательное учреждение </a:t>
            </a:r>
            <a:r>
              <a:rPr lang="ru-RU" sz="1400" dirty="0" smtClean="0"/>
              <a:t>«</a:t>
            </a:r>
            <a:r>
              <a:rPr lang="ru-RU" sz="1400" dirty="0" smtClean="0"/>
              <a:t>С</a:t>
            </a:r>
            <a:r>
              <a:rPr lang="ru-RU" sz="1400" dirty="0" smtClean="0"/>
              <a:t>редняя </a:t>
            </a:r>
            <a:r>
              <a:rPr lang="ru-RU" sz="1400" dirty="0" smtClean="0"/>
              <a:t>образовательная школа №</a:t>
            </a:r>
            <a:r>
              <a:rPr lang="ru-RU" sz="1400" dirty="0" smtClean="0"/>
              <a:t>117».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8143932" cy="521497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«Компьютерная зависимость»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Интерактивная беседа  для 5-9классов.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     социальный педагог</a:t>
            </a:r>
          </a:p>
          <a:p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        МБОУ СОШ №117</a:t>
            </a:r>
          </a:p>
          <a:p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          Горбунова Н.А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2012г.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214554"/>
            <a:ext cx="371477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4000" dirty="0" smtClean="0"/>
              <a:t>« </a:t>
            </a:r>
            <a:r>
              <a:rPr lang="ru-RU" sz="4000" dirty="0"/>
              <a:t>К</a:t>
            </a:r>
            <a:r>
              <a:rPr lang="ru-RU" sz="4000" dirty="0" smtClean="0"/>
              <a:t>омпьютерная зависимость»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8001056" cy="4643470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Цель: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Профилактика компьютерной зависимости.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Задачи: 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 дать информацию как формируется компьютерная зависимость;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ать рекомендации по безопасности работы на компьютере.</a:t>
            </a: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  Компьютер </a:t>
            </a:r>
            <a:r>
              <a:rPr lang="ru-RU" sz="2000" dirty="0"/>
              <a:t>помогает человеку при решении многих задач, облегчает труд, открывает новые горизонты для мысли и действий, предоставляет новые возможности. Но не стоит забывать о том, что существует и оборотная сторона медали. Длительная работа за компьютером негативно сказывается на многих функциях нашего организма: нервной деятельности, эндокринной, иммунной и репродуктивной системах, на зрении и костно-мышечном аппарате человека и т.д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    </a:t>
            </a:r>
            <a:r>
              <a:rPr lang="ru-RU" sz="2400" b="1" dirty="0" smtClean="0"/>
              <a:t>Статистика.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48,2 % детей в возрасте 12-15 лет  общаются в социальных сетях.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12 %  играют в компьютерные игры 30 часов в неделю.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3,5 % посещают </a:t>
            </a:r>
            <a:r>
              <a:rPr lang="ru-RU" sz="2000" dirty="0"/>
              <a:t>п</a:t>
            </a:r>
            <a:r>
              <a:rPr lang="ru-RU" sz="2000" dirty="0" smtClean="0"/>
              <a:t>ознавательные сайты в Интернете.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14,9% скачивают фильмы и музыку.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21.4% несколько вариантов из приведенных выше. 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30% увлекающихся компьютерными играми,  злоупотребляют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нахождением в виртуальности.</a:t>
            </a:r>
          </a:p>
          <a:p>
            <a:pPr>
              <a:buNone/>
            </a:pPr>
            <a:r>
              <a:rPr lang="ru-RU" sz="2000" dirty="0" smtClean="0"/>
              <a:t> 10%   из них находятся в стадии  психологической  зависимости.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/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57189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Классификация компьютерных игр: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358246" cy="542928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Ролевые компьютерные игры</a:t>
            </a:r>
            <a:r>
              <a:rPr lang="ru-RU" sz="5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их особенность - принятия роли и ухода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реальности.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Игры с видом "из глаз" 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"своего" компьютерного героя. 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Специфика здесь в том, что вид "из глаз" провоцирует играющего к полной идентификации с компьютерным персонажем, к полному вхождению в роль.  Играющий может совершенно серьезно воспринимать виртуальный мир и действия своего героя считает своими. </a:t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Игры с видом извне на "своего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компьютерного героя.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Играющий видит "себя" со стороны, управляя действиями этого героя. </a:t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Руководительские игры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Играющему предоставляется право руководить деятельностью подчиненных ему компьютерных персонажей.  При этом человек не видит на экране своего компьютерного героя, а сам придумывает себе роль. </a:t>
            </a:r>
          </a:p>
          <a:p>
            <a:pPr algn="l"/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5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Неролевые</a:t>
            </a: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компьютерные </a:t>
            </a:r>
            <a:r>
              <a:rPr lang="ru-RU" sz="5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игры. 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Играющий не принимает на себя роль компьютерного персонажа.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Мотивация   игровой деятельности основана на азарте "прохождения" и (или) набирания очков. 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Аркадные игры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Все, что нужно делать играющему - быстро передвигаться, стрелять и собирать различные призы, управляя компьютерным персонажем или транспортным средством.  </a:t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Головоломки.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 этому типу игр относятся компьютерные варианты различных настольных игр (шахматы, шашки, нарды и т.д.), а также разного рода головоломки, реализованные в виде компьютерных программ. </a:t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Игры на быстроту реакции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Играющему нужно проявлять ловкость и быстроту реакции. Отличие от аркад в том, что они совсем не имеют сюжета и, как правило, совершенно абстрактны, никак не связаны с реальной жизнью.  Главное  "пройти" игру, набрать большее количество очков. </a:t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Традиционно азартные игры</a:t>
            </a:r>
            <a:r>
              <a:rPr lang="ru-RU" sz="5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Сюда входят компьютерные варианты карточных игр, рулетки, имитаторы игровых автоматов, одним словом - компьютерные варианты игрового репертуара казино.  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Говорят врачи: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i="1" dirty="0" smtClean="0"/>
              <a:t>        Синдром </a:t>
            </a:r>
            <a:r>
              <a:rPr lang="ru-RU" sz="2200" b="1" i="1" dirty="0"/>
              <a:t>компьютерного стресса (СКС</a:t>
            </a:r>
            <a:r>
              <a:rPr lang="ru-RU" sz="1800" b="1" i="1" dirty="0" smtClean="0"/>
              <a:t>): </a:t>
            </a:r>
            <a:endParaRPr lang="ru-RU" sz="2000" b="1" i="1" dirty="0"/>
          </a:p>
          <a:p>
            <a:pPr>
              <a:buFont typeface="Wingdings" pitchFamily="2" charset="2"/>
              <a:buChar char="§"/>
            </a:pPr>
            <a:r>
              <a:rPr lang="ru-RU" sz="2000" b="1" dirty="0" smtClean="0"/>
              <a:t>сонливость</a:t>
            </a:r>
            <a:r>
              <a:rPr lang="ru-RU" sz="2000" b="1" dirty="0"/>
              <a:t>, утомляемость, </a:t>
            </a:r>
            <a:r>
              <a:rPr lang="ru-RU" sz="2000" b="1" dirty="0" smtClean="0"/>
              <a:t>головные </a:t>
            </a:r>
            <a:r>
              <a:rPr lang="ru-RU" sz="2000" b="1" dirty="0"/>
              <a:t>боли </a:t>
            </a:r>
            <a:r>
              <a:rPr lang="ru-RU" sz="2000" dirty="0"/>
              <a:t>после работы; </a:t>
            </a:r>
            <a:r>
              <a:rPr lang="ru-RU" sz="2000" dirty="0" smtClean="0"/>
              <a:t> </a:t>
            </a:r>
            <a:r>
              <a:rPr lang="ru-RU" sz="2000" b="1" dirty="0"/>
              <a:t>боли в нижней части спины, </a:t>
            </a:r>
            <a:r>
              <a:rPr lang="ru-RU" sz="2000" b="1" dirty="0" smtClean="0"/>
              <a:t>в </a:t>
            </a:r>
            <a:r>
              <a:rPr lang="ru-RU" sz="2000" b="1" dirty="0"/>
              <a:t>ногах;</a:t>
            </a:r>
            <a:r>
              <a:rPr lang="ru-RU" sz="2000" dirty="0"/>
              <a:t> чувство покалывания, онемения, </a:t>
            </a:r>
            <a:r>
              <a:rPr lang="ru-RU" sz="2000" b="1" dirty="0"/>
              <a:t>боли в </a:t>
            </a:r>
            <a:r>
              <a:rPr lang="ru-RU" sz="2000" b="1" dirty="0" smtClean="0"/>
              <a:t>руках; напряженность</a:t>
            </a:r>
            <a:r>
              <a:rPr lang="ru-RU" sz="2000" dirty="0" smtClean="0"/>
              <a:t> </a:t>
            </a:r>
            <a:r>
              <a:rPr lang="ru-RU" sz="2000" dirty="0"/>
              <a:t>мышц верхней части туловища (</a:t>
            </a:r>
            <a:r>
              <a:rPr lang="ru-RU" sz="2000" b="1" dirty="0"/>
              <a:t>шея, спина, плечи, руки).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/>
              <a:t>з</a:t>
            </a:r>
            <a:r>
              <a:rPr lang="ru-RU" sz="2000" b="1" dirty="0" smtClean="0"/>
              <a:t>аболевания </a:t>
            </a:r>
            <a:r>
              <a:rPr lang="ru-RU" sz="2000" b="1" dirty="0"/>
              <a:t>глаз: </a:t>
            </a:r>
            <a:r>
              <a:rPr lang="ru-RU" sz="2000" dirty="0"/>
              <a:t>быстрая утомляемость, чувство острой боли, жжение, зуд, </a:t>
            </a:r>
            <a:r>
              <a:rPr lang="ru-RU" sz="2000" dirty="0" smtClean="0"/>
              <a:t>слезливость, частое </a:t>
            </a:r>
            <a:r>
              <a:rPr lang="ru-RU" sz="2000" dirty="0"/>
              <a:t>моргание, ощущение </a:t>
            </a:r>
            <a:r>
              <a:rPr lang="ru-RU" sz="2000" dirty="0" smtClean="0"/>
              <a:t> </a:t>
            </a:r>
            <a:r>
              <a:rPr lang="ru-RU" sz="2000" dirty="0" err="1" smtClean="0"/>
              <a:t>натертости</a:t>
            </a:r>
            <a:r>
              <a:rPr lang="ru-RU" sz="20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/>
              <a:t>н</a:t>
            </a:r>
            <a:r>
              <a:rPr lang="ru-RU" sz="2000" b="1" dirty="0" smtClean="0"/>
              <a:t>арушения </a:t>
            </a:r>
            <a:r>
              <a:rPr lang="ru-RU" sz="2000" b="1" dirty="0"/>
              <a:t>визуального восприятия: </a:t>
            </a:r>
            <a:r>
              <a:rPr lang="ru-RU" sz="2000" dirty="0"/>
              <a:t>неясность зрения на дальнем расстоянии </a:t>
            </a:r>
            <a:r>
              <a:rPr lang="ru-RU" sz="2000" dirty="0" smtClean="0"/>
              <a:t>(«</a:t>
            </a:r>
            <a:r>
              <a:rPr lang="ru-RU" sz="2000" dirty="0"/>
              <a:t>пелена перед глазами»); неясность зрения на близком расстоянии (изображение на экране плохо фокусируется); </a:t>
            </a:r>
            <a:r>
              <a:rPr lang="ru-RU" sz="2000" b="1" dirty="0" smtClean="0"/>
              <a:t>двоение </a:t>
            </a:r>
            <a:r>
              <a:rPr lang="ru-RU" sz="2000" b="1" dirty="0"/>
              <a:t>в </a:t>
            </a:r>
            <a:r>
              <a:rPr lang="ru-RU" sz="2000" b="1" dirty="0" smtClean="0"/>
              <a:t>глазах, очки </a:t>
            </a:r>
            <a:r>
              <a:rPr lang="ru-RU" sz="2000" b="1" dirty="0"/>
              <a:t>становятся «слабыми»</a:t>
            </a:r>
            <a:r>
              <a:rPr lang="ru-RU" sz="2000" dirty="0"/>
              <a:t> ,</a:t>
            </a:r>
            <a:r>
              <a:rPr lang="ru-RU" sz="2000" dirty="0" smtClean="0"/>
              <a:t>медленная  </a:t>
            </a:r>
            <a:r>
              <a:rPr lang="ru-RU" sz="2000" dirty="0" err="1" smtClean="0"/>
              <a:t>рефокусировка</a:t>
            </a:r>
            <a:r>
              <a:rPr lang="ru-RU" sz="2000" dirty="0" smtClean="0"/>
              <a:t>, </a:t>
            </a:r>
            <a:r>
              <a:rPr lang="ru-RU" sz="2000" b="1" dirty="0" smtClean="0"/>
              <a:t>косоглазие</a:t>
            </a:r>
            <a:r>
              <a:rPr lang="ru-RU" sz="2000" b="1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у</a:t>
            </a:r>
            <a:r>
              <a:rPr lang="ru-RU" sz="2000" dirty="0" smtClean="0"/>
              <a:t>худшение </a:t>
            </a:r>
            <a:r>
              <a:rPr lang="ru-RU" sz="2000" dirty="0"/>
              <a:t>сосредоточенности и работоспособности (очень часто оказывается следствием визуальных нарушений): </a:t>
            </a:r>
            <a:r>
              <a:rPr lang="ru-RU" sz="2000" b="1" dirty="0"/>
              <a:t>невозможность сконцентрироваться в течение длительного времени; </a:t>
            </a:r>
            <a:r>
              <a:rPr lang="ru-RU" sz="2000" dirty="0"/>
              <a:t>раздражительность во время и после работы</a:t>
            </a:r>
            <a:r>
              <a:rPr lang="ru-RU" sz="2000" dirty="0" smtClean="0"/>
              <a:t>; </a:t>
            </a:r>
            <a:r>
              <a:rPr lang="ru-RU" sz="2000" dirty="0"/>
              <a:t>пропуски строк, слов, ввод повторных строк; ошибки при заполнении колонок («непопадание»), перестановка слов или цифр местами.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800" b="1" dirty="0" smtClean="0"/>
              <a:t>Признаки  компьютерной зависимости.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500726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Нежелание отвлечься от игры;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аздражение при вынужденном  отвлечении;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моциональный подъем во время игры;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меньшается общение  с друзьями;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абывание о домашних  делах;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ренебрежение собственным здоровьем, гигиеной, сном, режимом питания;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лоупотребление  кофе  или  другими    </a:t>
            </a:r>
            <a:r>
              <a:rPr lang="ru-RU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психостимуляторами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капризность, эгоизм, раздражительность,  доходящая до плохо контролируемой агрессии;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реальный мир кажется  чужим, полным   опасностей;</a:t>
            </a:r>
          </a:p>
          <a:p>
            <a:pPr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ухудшается зрение, появляется искривление  позвоночника.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pic>
        <p:nvPicPr>
          <p:cNvPr id="12" name="Picture 5" descr="E:\Мама\аттестация\Новая папка\компьютерная зависимость\c6deb58913277498e307b87b5d46de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14876" y="1500174"/>
            <a:ext cx="4214842" cy="3929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Советы по безопасной работе на компьютере: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/>
              <a:t>н</a:t>
            </a:r>
            <a:r>
              <a:rPr lang="ru-RU" sz="2000" dirty="0" smtClean="0"/>
              <a:t>аходиться за компьютером непрерывно 15 мин., а в день 1,5 часа.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 с</a:t>
            </a:r>
            <a:r>
              <a:rPr lang="ru-RU" sz="2000" dirty="0" smtClean="0"/>
              <a:t>охраняйте правильную осанку. Спинка стула не должна быть жестко закреплена, не мешая движениям и </a:t>
            </a:r>
            <a:r>
              <a:rPr lang="ru-RU" sz="2000" dirty="0"/>
              <a:t> </a:t>
            </a:r>
            <a:r>
              <a:rPr lang="ru-RU" sz="2000" dirty="0" smtClean="0"/>
              <a:t>поддерживать нижнюю часть спины;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с</a:t>
            </a:r>
            <a:r>
              <a:rPr lang="ru-RU" sz="2000" dirty="0" smtClean="0"/>
              <a:t>тол высотой 75-85 см от пола;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п</a:t>
            </a:r>
            <a:r>
              <a:rPr lang="ru-RU" sz="2000" dirty="0" smtClean="0"/>
              <a:t>лечи расслаблены,  а  руки согнуты  под углом 90 градусов;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проветривайте помещение</a:t>
            </a:r>
            <a:r>
              <a:rPr lang="ru-RU" sz="2000" dirty="0"/>
              <a:t> </a:t>
            </a:r>
            <a:r>
              <a:rPr lang="ru-RU" sz="2000" dirty="0" smtClean="0"/>
              <a:t>по 15 минут  один раз  в  час;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ч</a:t>
            </a:r>
            <a:r>
              <a:rPr lang="ru-RU" sz="2000" dirty="0" smtClean="0"/>
              <a:t>ерез 1-1,5 часов делайте перерыв 10минут в виде прогулки по комнате на четвереньках;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р</a:t>
            </a:r>
            <a:r>
              <a:rPr lang="ru-RU" sz="2000" dirty="0" smtClean="0"/>
              <a:t>иск  шейного  </a:t>
            </a:r>
            <a:r>
              <a:rPr lang="ru-RU" sz="2000" dirty="0" err="1" smtClean="0"/>
              <a:t>хондроза</a:t>
            </a:r>
            <a:r>
              <a:rPr lang="ru-RU" sz="2000" dirty="0" smtClean="0"/>
              <a:t>  уменьшит правильное расположение монитора - смотреть на монитор лучше немного сверху; поможет упражнение: сомкните руки на затылке и одновременно руками пытайтесь тянуть голову </a:t>
            </a:r>
            <a:r>
              <a:rPr lang="ru-RU" sz="2000" dirty="0"/>
              <a:t> </a:t>
            </a:r>
            <a:r>
              <a:rPr lang="ru-RU" sz="2000" dirty="0" smtClean="0"/>
              <a:t>вперед, а  головой наоборот, пытайтесь откинуться назад;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/>
              <a:t> </a:t>
            </a:r>
            <a:r>
              <a:rPr lang="ru-RU" sz="2000" dirty="0" smtClean="0"/>
              <a:t>двигайтесь на стуле, меняя позу, встряхивая руками. Упражнения для пальцев: сжать в кулаки – разжать, сдвинуть  пальцы – раздвинуть; для запястий – вращайте  кистями в разные стороны.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600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Муниципальное бюджетное образовательное учреждение «Средняя образовательная школа №117».</vt:lpstr>
      <vt:lpstr> « Компьютерная зависимость»</vt:lpstr>
      <vt:lpstr>Слайд 3</vt:lpstr>
      <vt:lpstr>Классификация компьютерных игр:</vt:lpstr>
      <vt:lpstr>Говорят врачи:</vt:lpstr>
      <vt:lpstr>  Признаки  компьютерной зависимости.</vt:lpstr>
      <vt:lpstr>Советы по безопасной работе на компьютере: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</cp:revision>
  <dcterms:created xsi:type="dcterms:W3CDTF">2012-10-06T04:59:45Z</dcterms:created>
  <dcterms:modified xsi:type="dcterms:W3CDTF">2012-10-13T16:35:26Z</dcterms:modified>
</cp:coreProperties>
</file>