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18.05.2014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18.05.2014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18.05.2014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81000"/>
            <a:ext cx="7772400" cy="2615952"/>
          </a:xfrm>
        </p:spPr>
        <p:txBody>
          <a:bodyPr>
            <a:noAutofit/>
          </a:bodyPr>
          <a:lstStyle/>
          <a:p>
            <a:r>
              <a:rPr lang="ru-RU" sz="4800" b="1" dirty="0" smtClean="0">
                <a:solidFill>
                  <a:srgbClr val="7030A0"/>
                </a:solidFill>
              </a:rPr>
              <a:t>Интерьер жилого дома. Композиция в интерьере </a:t>
            </a:r>
            <a:br>
              <a:rPr lang="ru-RU" sz="4800" b="1" dirty="0" smtClean="0">
                <a:solidFill>
                  <a:srgbClr val="7030A0"/>
                </a:solidFill>
              </a:rPr>
            </a:br>
            <a:endParaRPr lang="ru-RU" sz="4800" b="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208912" cy="1200329"/>
          </a:xfrm>
          <a:prstGeom prst="rect">
            <a:avLst/>
          </a:prstGeom>
        </p:spPr>
        <p:txBody>
          <a:bodyPr wrap="square">
            <a:spAutoFit/>
          </a:bodyPr>
          <a:lstStyle/>
          <a:p>
            <a:r>
              <a:rPr lang="ru-RU" i="1" dirty="0" smtClean="0"/>
              <a:t>Стиль</a:t>
            </a:r>
            <a:r>
              <a:rPr lang="ru-RU" b="1" i="1" dirty="0" smtClean="0"/>
              <a:t> </a:t>
            </a:r>
            <a:r>
              <a:rPr lang="ru-RU" dirty="0" smtClean="0"/>
              <a:t>– это язык архитектуры, проекта, композиции и как любой другой живой язык, перенимает языки, отдельные слова из других направлений. Отсюда переплетение стилей, их родство. Здесь требуются знания композиции, архитектуры, наличие вкуса, знание строительных и отделочных материалов. </a:t>
            </a:r>
            <a:endParaRPr lang="ru-RU" dirty="0"/>
          </a:p>
        </p:txBody>
      </p:sp>
      <p:pic>
        <p:nvPicPr>
          <p:cNvPr id="12290" name="Picture 2" descr="http://s52.radikal.ru/i135/1112/aa/05ad3827db52.jpg"/>
          <p:cNvPicPr>
            <a:picLocks noChangeAspect="1" noChangeArrowheads="1"/>
          </p:cNvPicPr>
          <p:nvPr/>
        </p:nvPicPr>
        <p:blipFill>
          <a:blip r:embed="rId2" cstate="print"/>
          <a:srcRect/>
          <a:stretch>
            <a:fillRect/>
          </a:stretch>
        </p:blipFill>
        <p:spPr bwMode="auto">
          <a:xfrm>
            <a:off x="1619672" y="1916832"/>
            <a:ext cx="6096000" cy="4572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692697"/>
            <a:ext cx="4572000" cy="646331"/>
          </a:xfrm>
          <a:prstGeom prst="rect">
            <a:avLst/>
          </a:prstGeom>
        </p:spPr>
        <p:txBody>
          <a:bodyPr wrap="square">
            <a:spAutoFit/>
          </a:bodyPr>
          <a:lstStyle/>
          <a:p>
            <a:r>
              <a:rPr lang="ru-RU" dirty="0" smtClean="0"/>
              <a:t>Перечислите, какие стили интерьеров вы знаете? </a:t>
            </a:r>
            <a:endParaRPr lang="ru-RU" dirty="0"/>
          </a:p>
        </p:txBody>
      </p:sp>
      <p:pic>
        <p:nvPicPr>
          <p:cNvPr id="11266" name="Picture 2" descr="http://cs312823.vk.me/v312823915/1efb/sZ204Kro_Lg.jpg"/>
          <p:cNvPicPr>
            <a:picLocks noChangeAspect="1" noChangeArrowheads="1"/>
          </p:cNvPicPr>
          <p:nvPr/>
        </p:nvPicPr>
        <p:blipFill>
          <a:blip r:embed="rId2" cstate="print"/>
          <a:srcRect/>
          <a:stretch>
            <a:fillRect/>
          </a:stretch>
        </p:blipFill>
        <p:spPr bwMode="auto">
          <a:xfrm>
            <a:off x="2483768" y="1556792"/>
            <a:ext cx="4876800" cy="48768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424936" cy="1200329"/>
          </a:xfrm>
          <a:prstGeom prst="rect">
            <a:avLst/>
          </a:prstGeom>
        </p:spPr>
        <p:txBody>
          <a:bodyPr wrap="square">
            <a:spAutoFit/>
          </a:bodyPr>
          <a:lstStyle/>
          <a:p>
            <a:r>
              <a:rPr lang="ru-RU" i="1" dirty="0" smtClean="0"/>
              <a:t>Античность.</a:t>
            </a:r>
            <a:r>
              <a:rPr lang="ru-RU" dirty="0" smtClean="0"/>
              <a:t> Взят из архитектуры Древней Греции и Рима. Особенностью стиля является наличие триумфальных арок, колонн, цилиндрических сводов, скульптуры. В интерьере преобладают теплые гармоничные цвета: белый, оливковый, цвета слоновой кости, разные оттенки коричневого.</a:t>
            </a:r>
            <a:endParaRPr lang="ru-RU" dirty="0"/>
          </a:p>
        </p:txBody>
      </p:sp>
      <p:pic>
        <p:nvPicPr>
          <p:cNvPr id="10242" name="Picture 2" descr="http://gif-and-jpeg.ru/d/68549-2/030939.jpg"/>
          <p:cNvPicPr>
            <a:picLocks noChangeAspect="1" noChangeArrowheads="1"/>
          </p:cNvPicPr>
          <p:nvPr/>
        </p:nvPicPr>
        <p:blipFill>
          <a:blip r:embed="rId2" cstate="print"/>
          <a:srcRect/>
          <a:stretch>
            <a:fillRect/>
          </a:stretch>
        </p:blipFill>
        <p:spPr bwMode="auto">
          <a:xfrm>
            <a:off x="1907704" y="1700808"/>
            <a:ext cx="6096000" cy="49339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5"/>
            <a:ext cx="8496944" cy="1477328"/>
          </a:xfrm>
          <a:prstGeom prst="rect">
            <a:avLst/>
          </a:prstGeom>
        </p:spPr>
        <p:txBody>
          <a:bodyPr wrap="square">
            <a:spAutoFit/>
          </a:bodyPr>
          <a:lstStyle/>
          <a:p>
            <a:r>
              <a:rPr lang="ru-RU" i="1" dirty="0" smtClean="0"/>
              <a:t>Готика.</a:t>
            </a:r>
            <a:r>
              <a:rPr lang="ru-RU" dirty="0" smtClean="0"/>
              <a:t> Заимствован из Средневековья(2 пол.12-15 вв.). Особенностью стиля являются огромные окна, многоцветные витражи, световые эффекты. Гигантские ажурные башни, подчеркнутая вертикальность всех конструктивных элементов. Этот стиль характерен разнообразием цветовой гаммы, преобладают в нем холодные оттенки. </a:t>
            </a:r>
            <a:endParaRPr lang="ru-RU" dirty="0"/>
          </a:p>
        </p:txBody>
      </p:sp>
      <p:pic>
        <p:nvPicPr>
          <p:cNvPr id="9218" name="Picture 2" descr="http://s57.radikal.ru/i156/1011/12/6be47e74f36d.jpg"/>
          <p:cNvPicPr>
            <a:picLocks noChangeAspect="1" noChangeArrowheads="1"/>
          </p:cNvPicPr>
          <p:nvPr/>
        </p:nvPicPr>
        <p:blipFill>
          <a:blip r:embed="rId2" cstate="print"/>
          <a:srcRect/>
          <a:stretch>
            <a:fillRect/>
          </a:stretch>
        </p:blipFill>
        <p:spPr bwMode="auto">
          <a:xfrm>
            <a:off x="251520" y="1844824"/>
            <a:ext cx="6096000" cy="4133850"/>
          </a:xfrm>
          <a:prstGeom prst="rect">
            <a:avLst/>
          </a:prstGeom>
          <a:noFill/>
        </p:spPr>
      </p:pic>
      <p:pic>
        <p:nvPicPr>
          <p:cNvPr id="9220" name="Picture 4" descr="http://img1.liveinternet.ru/images/attach/c/7/95/926/95926095_232f3342d9b0.jpg"/>
          <p:cNvPicPr>
            <a:picLocks noChangeAspect="1" noChangeArrowheads="1"/>
          </p:cNvPicPr>
          <p:nvPr/>
        </p:nvPicPr>
        <p:blipFill>
          <a:blip r:embed="rId3" cstate="print"/>
          <a:srcRect/>
          <a:stretch>
            <a:fillRect/>
          </a:stretch>
        </p:blipFill>
        <p:spPr bwMode="auto">
          <a:xfrm>
            <a:off x="6012160" y="2636912"/>
            <a:ext cx="2895600" cy="39338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7"/>
            <a:ext cx="8280920" cy="1477328"/>
          </a:xfrm>
          <a:prstGeom prst="rect">
            <a:avLst/>
          </a:prstGeom>
        </p:spPr>
        <p:txBody>
          <a:bodyPr wrap="square">
            <a:spAutoFit/>
          </a:bodyPr>
          <a:lstStyle/>
          <a:p>
            <a:r>
              <a:rPr lang="ru-RU" i="1" dirty="0" smtClean="0"/>
              <a:t>Барокко.</a:t>
            </a:r>
            <a:r>
              <a:rPr lang="ru-RU" dirty="0" smtClean="0"/>
              <a:t> В интерьере появляется нарочитая усложненность, скругленные углы, множество зеркал, позолоченная лепнина, росписи потолков. Стилю присущи пышность, величие, размах. Фасады украшены барельефами, декоративными элементами. Цветовая гамма насыщена золотыми, желтыми, белыми, всеми оттенками теплых тонов.</a:t>
            </a:r>
            <a:endParaRPr lang="ru-RU" dirty="0"/>
          </a:p>
        </p:txBody>
      </p:sp>
      <p:pic>
        <p:nvPicPr>
          <p:cNvPr id="8194" name="Picture 2" descr="http://mediasubs.ru/group/uploads/re/remont-otdelka/image2/ZDhhNjEtO.jpg"/>
          <p:cNvPicPr>
            <a:picLocks noChangeAspect="1" noChangeArrowheads="1"/>
          </p:cNvPicPr>
          <p:nvPr/>
        </p:nvPicPr>
        <p:blipFill>
          <a:blip r:embed="rId2" cstate="print"/>
          <a:srcRect/>
          <a:stretch>
            <a:fillRect/>
          </a:stretch>
        </p:blipFill>
        <p:spPr bwMode="auto">
          <a:xfrm>
            <a:off x="1475656" y="1916832"/>
            <a:ext cx="6238875" cy="43719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7992888" cy="1200329"/>
          </a:xfrm>
          <a:prstGeom prst="rect">
            <a:avLst/>
          </a:prstGeom>
        </p:spPr>
        <p:txBody>
          <a:bodyPr wrap="square">
            <a:spAutoFit/>
          </a:bodyPr>
          <a:lstStyle/>
          <a:p>
            <a:r>
              <a:rPr lang="ru-RU" i="1" dirty="0" smtClean="0"/>
              <a:t>Классицизм.</a:t>
            </a:r>
            <a:r>
              <a:rPr lang="ru-RU" dirty="0" smtClean="0"/>
              <a:t> Основные признаки – симметрия и простота. Гладкая поверхность стен, ограниченные четкие объемы, не скрывающие структуры. Этому стилю свойственны красивые геометрические формы, сдержанный декор, дорогие материалы. Присутствие цвета натуральных оттенков.</a:t>
            </a:r>
            <a:endParaRPr lang="ru-RU" dirty="0"/>
          </a:p>
        </p:txBody>
      </p:sp>
      <p:pic>
        <p:nvPicPr>
          <p:cNvPr id="7170" name="Picture 2" descr="http://dizain-flat.ru/img/cont/im_143.jpg"/>
          <p:cNvPicPr>
            <a:picLocks noChangeAspect="1" noChangeArrowheads="1"/>
          </p:cNvPicPr>
          <p:nvPr/>
        </p:nvPicPr>
        <p:blipFill>
          <a:blip r:embed="rId2" cstate="print"/>
          <a:srcRect/>
          <a:stretch>
            <a:fillRect/>
          </a:stretch>
        </p:blipFill>
        <p:spPr bwMode="auto">
          <a:xfrm>
            <a:off x="1403648" y="1844824"/>
            <a:ext cx="6191250" cy="46386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96944" cy="2308324"/>
          </a:xfrm>
          <a:prstGeom prst="rect">
            <a:avLst/>
          </a:prstGeom>
        </p:spPr>
        <p:txBody>
          <a:bodyPr wrap="square">
            <a:spAutoFit/>
          </a:bodyPr>
          <a:lstStyle/>
          <a:p>
            <a:r>
              <a:rPr lang="ru-RU" i="1" dirty="0" smtClean="0"/>
              <a:t>Модерн.</a:t>
            </a:r>
            <a:r>
              <a:rPr lang="ru-RU" dirty="0" smtClean="0"/>
              <a:t> Возник на рубеже 19 -20 веков. У стиля есть символ – это изощренная форма цветка цикламена. Свободная планировка, разные уровни пола, большие оконные проемы. Стены помещения красочные, часто декорируются плоскорельефной гипсовой пластикой. Мебель украшается стилизованным растительным орнаментом. Вводится функциональное зонирование. Форма окон, дверей, лестниц разнообразна до бесконечности. Часто используется керамическая облицовка, кованое железо, оконные и дверные флористические витражи. Цвета яркие, насыщенные.</a:t>
            </a:r>
            <a:endParaRPr lang="ru-RU" dirty="0"/>
          </a:p>
        </p:txBody>
      </p:sp>
      <p:pic>
        <p:nvPicPr>
          <p:cNvPr id="6146" name="Picture 2" descr="http://www.dekorasyonbul.com/images/c/salon-tasarimi-ornekleri-4.jpg"/>
          <p:cNvPicPr>
            <a:picLocks noChangeAspect="1" noChangeArrowheads="1"/>
          </p:cNvPicPr>
          <p:nvPr/>
        </p:nvPicPr>
        <p:blipFill>
          <a:blip r:embed="rId2" cstate="print"/>
          <a:srcRect/>
          <a:stretch>
            <a:fillRect/>
          </a:stretch>
        </p:blipFill>
        <p:spPr bwMode="auto">
          <a:xfrm>
            <a:off x="3203848" y="2492896"/>
            <a:ext cx="5543178" cy="4161648"/>
          </a:xfrm>
          <a:prstGeom prst="rect">
            <a:avLst/>
          </a:prstGeom>
          <a:noFill/>
        </p:spPr>
      </p:pic>
      <p:pic>
        <p:nvPicPr>
          <p:cNvPr id="6148" name="Picture 4" descr="http://content.foto.mail.ru/mail/gellachara/_blogs/i-35123.jpg"/>
          <p:cNvPicPr>
            <a:picLocks noChangeAspect="1" noChangeArrowheads="1"/>
          </p:cNvPicPr>
          <p:nvPr/>
        </p:nvPicPr>
        <p:blipFill>
          <a:blip r:embed="rId3" cstate="print"/>
          <a:srcRect/>
          <a:stretch>
            <a:fillRect/>
          </a:stretch>
        </p:blipFill>
        <p:spPr bwMode="auto">
          <a:xfrm>
            <a:off x="251520" y="3077326"/>
            <a:ext cx="2808312" cy="351039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96944" cy="1754326"/>
          </a:xfrm>
          <a:prstGeom prst="rect">
            <a:avLst/>
          </a:prstGeom>
        </p:spPr>
        <p:txBody>
          <a:bodyPr wrap="square">
            <a:spAutoFit/>
          </a:bodyPr>
          <a:lstStyle/>
          <a:p>
            <a:r>
              <a:rPr lang="ru-RU" i="1" dirty="0" smtClean="0"/>
              <a:t>АРТ – </a:t>
            </a:r>
            <a:r>
              <a:rPr lang="ru-RU" i="1" dirty="0" err="1" smtClean="0"/>
              <a:t>деко</a:t>
            </a:r>
            <a:r>
              <a:rPr lang="ru-RU" i="1" dirty="0" smtClean="0"/>
              <a:t>.</a:t>
            </a:r>
            <a:r>
              <a:rPr lang="ru-RU" b="1" dirty="0" smtClean="0"/>
              <a:t> </a:t>
            </a:r>
            <a:r>
              <a:rPr lang="ru-RU" dirty="0" smtClean="0"/>
              <a:t>Смешение элементов египетского искусства, американской, индейской экзотики и африканского примитивного искусства. Эталоном стиля выступают стильные роскошные интерьеры океанских лайнеров и дорогих отелей. Для мебели характерно применение декоративных элементов в форме зигзагов, окружностей, треугольников, солнц. В цветовой гамме используются насыщенные коричневые тона, цвета слоновой кости, все оттенки золотого.</a:t>
            </a:r>
            <a:endParaRPr lang="ru-RU" dirty="0"/>
          </a:p>
        </p:txBody>
      </p:sp>
      <p:pic>
        <p:nvPicPr>
          <p:cNvPr id="5122" name="Picture 2" descr="http://st2-fashiony.ru/pic/interior/pic/68395/20.jpg"/>
          <p:cNvPicPr>
            <a:picLocks noChangeAspect="1" noChangeArrowheads="1"/>
          </p:cNvPicPr>
          <p:nvPr/>
        </p:nvPicPr>
        <p:blipFill>
          <a:blip r:embed="rId2" cstate="print"/>
          <a:srcRect/>
          <a:stretch>
            <a:fillRect/>
          </a:stretch>
        </p:blipFill>
        <p:spPr bwMode="auto">
          <a:xfrm>
            <a:off x="4381500" y="2420888"/>
            <a:ext cx="4762500" cy="4000501"/>
          </a:xfrm>
          <a:prstGeom prst="rect">
            <a:avLst/>
          </a:prstGeom>
          <a:noFill/>
        </p:spPr>
      </p:pic>
      <p:pic>
        <p:nvPicPr>
          <p:cNvPr id="5124" name="Picture 4" descr="http://mebelnavoi.com/uploads/posts/2013-06/1370332861_art-deko-v-interere.jpg"/>
          <p:cNvPicPr>
            <a:picLocks noChangeAspect="1" noChangeArrowheads="1"/>
          </p:cNvPicPr>
          <p:nvPr/>
        </p:nvPicPr>
        <p:blipFill>
          <a:blip r:embed="rId3" cstate="print"/>
          <a:srcRect b="14485"/>
          <a:stretch>
            <a:fillRect/>
          </a:stretch>
        </p:blipFill>
        <p:spPr bwMode="auto">
          <a:xfrm>
            <a:off x="251520" y="2780928"/>
            <a:ext cx="4680520" cy="2664296"/>
          </a:xfrm>
          <a:prstGeom prst="rect">
            <a:avLst/>
          </a:prstGeom>
          <a:noFill/>
          <a:ln>
            <a:solidFill>
              <a:srgbClr val="FFFF00"/>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08912" cy="1477328"/>
          </a:xfrm>
          <a:prstGeom prst="rect">
            <a:avLst/>
          </a:prstGeom>
        </p:spPr>
        <p:txBody>
          <a:bodyPr wrap="square">
            <a:spAutoFit/>
          </a:bodyPr>
          <a:lstStyle/>
          <a:p>
            <a:r>
              <a:rPr lang="ru-RU" i="1" dirty="0" smtClean="0"/>
              <a:t>Минимализм.</a:t>
            </a:r>
            <a:r>
              <a:rPr lang="ru-RU" dirty="0" smtClean="0"/>
              <a:t> Лаконичность форм, сведение их в основном к геометрическим фигурам. В дизайне культивируются открытые пространства, подчеркивается эстетика простоты и точности, все элементы быта тщательно спрятаны. Полное отсутствие декора, орнаментов, ясность композиции. Сдержанная графическая гамма стен и пола может сочетаться с яркими предметами интерьера.</a:t>
            </a:r>
            <a:endParaRPr lang="ru-RU" dirty="0"/>
          </a:p>
        </p:txBody>
      </p:sp>
      <p:pic>
        <p:nvPicPr>
          <p:cNvPr id="4098" name="Picture 2" descr="http://poremontu.ru/media/ck/blogs/images/1327306272.jpg"/>
          <p:cNvPicPr>
            <a:picLocks noChangeAspect="1" noChangeArrowheads="1"/>
          </p:cNvPicPr>
          <p:nvPr/>
        </p:nvPicPr>
        <p:blipFill>
          <a:blip r:embed="rId2" cstate="print"/>
          <a:srcRect/>
          <a:stretch>
            <a:fillRect/>
          </a:stretch>
        </p:blipFill>
        <p:spPr bwMode="auto">
          <a:xfrm>
            <a:off x="1547664" y="1844824"/>
            <a:ext cx="6238875" cy="47910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08912" cy="1754326"/>
          </a:xfrm>
          <a:prstGeom prst="rect">
            <a:avLst/>
          </a:prstGeom>
        </p:spPr>
        <p:txBody>
          <a:bodyPr wrap="square">
            <a:spAutoFit/>
          </a:bodyPr>
          <a:lstStyle/>
          <a:p>
            <a:r>
              <a:rPr lang="ru-RU" i="1" dirty="0" smtClean="0"/>
              <a:t>Кантри</a:t>
            </a:r>
            <a:r>
              <a:rPr lang="ru-RU" b="1" i="1" dirty="0" smtClean="0"/>
              <a:t> </a:t>
            </a:r>
            <a:r>
              <a:rPr lang="ru-RU" b="1" dirty="0" smtClean="0"/>
              <a:t>–</a:t>
            </a:r>
            <a:r>
              <a:rPr lang="ru-RU" dirty="0" smtClean="0"/>
              <a:t> с англ. </a:t>
            </a:r>
            <a:r>
              <a:rPr lang="ru-RU" i="1" dirty="0" smtClean="0"/>
              <a:t>Деревня</a:t>
            </a:r>
            <a:r>
              <a:rPr lang="ru-RU" b="1" dirty="0" smtClean="0"/>
              <a:t>. </a:t>
            </a:r>
            <a:r>
              <a:rPr lang="ru-RU" dirty="0" smtClean="0"/>
              <a:t>Характерны естественность и простота, отсутствие вычурности. В интерьере присутствуют естественные для загородной жизни кирпич, дерево. Популярны ковбойские мотивы, ткани в клетку или мелкий цветочек и т.д. Цветовая гамма сдержанная: оттенки зеленоватых, бежевых, различных коричневых тонов могут сочетаться с красными и зелеными включениями.</a:t>
            </a:r>
            <a:endParaRPr lang="ru-RU" dirty="0"/>
          </a:p>
        </p:txBody>
      </p:sp>
      <p:pic>
        <p:nvPicPr>
          <p:cNvPr id="3074" name="Picture 2" descr="http://www.kvartirniy-vopros.com/images/kvartirniy-vopros818.jpeg"/>
          <p:cNvPicPr>
            <a:picLocks noChangeAspect="1" noChangeArrowheads="1"/>
          </p:cNvPicPr>
          <p:nvPr/>
        </p:nvPicPr>
        <p:blipFill>
          <a:blip r:embed="rId2" cstate="print"/>
          <a:srcRect b="8016"/>
          <a:stretch>
            <a:fillRect/>
          </a:stretch>
        </p:blipFill>
        <p:spPr bwMode="auto">
          <a:xfrm>
            <a:off x="2339752" y="1916832"/>
            <a:ext cx="6096000" cy="46435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692697"/>
            <a:ext cx="3582144" cy="369332"/>
          </a:xfrm>
          <a:prstGeom prst="rect">
            <a:avLst/>
          </a:prstGeom>
        </p:spPr>
        <p:txBody>
          <a:bodyPr wrap="square">
            <a:spAutoFit/>
          </a:bodyPr>
          <a:lstStyle/>
          <a:p>
            <a:r>
              <a:rPr lang="ru-RU" dirty="0" smtClean="0"/>
              <a:t>Что такое интерьер? </a:t>
            </a:r>
            <a:endParaRPr lang="ru-RU" dirty="0"/>
          </a:p>
        </p:txBody>
      </p:sp>
      <p:pic>
        <p:nvPicPr>
          <p:cNvPr id="11266" name="Picture 2" descr="http://cs312823.vk.me/v312823915/1efb/sZ204Kro_Lg.jpg"/>
          <p:cNvPicPr>
            <a:picLocks noChangeAspect="1" noChangeArrowheads="1"/>
          </p:cNvPicPr>
          <p:nvPr/>
        </p:nvPicPr>
        <p:blipFill>
          <a:blip r:embed="rId2" cstate="print"/>
          <a:srcRect/>
          <a:stretch>
            <a:fillRect/>
          </a:stretch>
        </p:blipFill>
        <p:spPr bwMode="auto">
          <a:xfrm>
            <a:off x="2483768" y="1556792"/>
            <a:ext cx="4876800" cy="48768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5"/>
            <a:ext cx="8280920" cy="2585323"/>
          </a:xfrm>
          <a:prstGeom prst="rect">
            <a:avLst/>
          </a:prstGeom>
        </p:spPr>
        <p:txBody>
          <a:bodyPr wrap="square">
            <a:spAutoFit/>
          </a:bodyPr>
          <a:lstStyle/>
          <a:p>
            <a:r>
              <a:rPr lang="ru-RU" i="1" dirty="0" smtClean="0"/>
              <a:t>Хай – тек.</a:t>
            </a:r>
            <a:r>
              <a:rPr lang="ru-RU" b="1" dirty="0" smtClean="0"/>
              <a:t> </a:t>
            </a:r>
            <a:r>
              <a:rPr lang="ru-RU" dirty="0" smtClean="0"/>
              <a:t>Называют стилем рационалистов, интерьер в этом стиле всегда отличается строгостью, лаконизмом форм и полным отсутствием декора. Роль последнего, по сути, играет материал, то есть продукт высоких технологий, который уже сам по себе демонстрируется как достижение дизайна. Хай – тек, часто называют не столько стилем, сколько уровнем, определяющим стандарт высочайших технологий. Практически полное отсутствие декора здесь компенсируется "рабочей фактуры”: игрой света на стекле, блеском хромированных и металлических поверхностей, рисунком натуральной древесины.</a:t>
            </a:r>
            <a:endParaRPr lang="ru-RU" dirty="0"/>
          </a:p>
        </p:txBody>
      </p:sp>
      <p:pic>
        <p:nvPicPr>
          <p:cNvPr id="2050" name="Picture 2" descr="http://a.photos.kr.kcdn.kz/a8/bb5733ffc99e5c974703e2744fced5/1-full.jpg"/>
          <p:cNvPicPr>
            <a:picLocks noChangeAspect="1" noChangeArrowheads="1"/>
          </p:cNvPicPr>
          <p:nvPr/>
        </p:nvPicPr>
        <p:blipFill>
          <a:blip r:embed="rId2" cstate="print"/>
          <a:srcRect/>
          <a:stretch>
            <a:fillRect/>
          </a:stretch>
        </p:blipFill>
        <p:spPr bwMode="auto">
          <a:xfrm>
            <a:off x="4067944" y="2852936"/>
            <a:ext cx="4536504" cy="3750177"/>
          </a:xfrm>
          <a:prstGeom prst="rect">
            <a:avLst/>
          </a:prstGeom>
          <a:noFill/>
        </p:spPr>
      </p:pic>
      <p:pic>
        <p:nvPicPr>
          <p:cNvPr id="2052" name="Picture 4" descr="http://i.archi.ru/i/650/12234.jpg"/>
          <p:cNvPicPr>
            <a:picLocks noChangeAspect="1" noChangeArrowheads="1"/>
          </p:cNvPicPr>
          <p:nvPr/>
        </p:nvPicPr>
        <p:blipFill>
          <a:blip r:embed="rId3" cstate="print"/>
          <a:srcRect/>
          <a:stretch>
            <a:fillRect/>
          </a:stretch>
        </p:blipFill>
        <p:spPr bwMode="auto">
          <a:xfrm>
            <a:off x="323528" y="3212976"/>
            <a:ext cx="3707904" cy="278092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Практические советы</a:t>
            </a:r>
            <a:endParaRPr lang="ru-RU" dirty="0"/>
          </a:p>
        </p:txBody>
      </p:sp>
      <p:sp>
        <p:nvSpPr>
          <p:cNvPr id="3" name="Rectangle 1"/>
          <p:cNvSpPr>
            <a:spLocks noChangeArrowheads="1"/>
          </p:cNvSpPr>
          <p:nvPr/>
        </p:nvSpPr>
        <p:spPr bwMode="auto">
          <a:xfrm>
            <a:off x="1115616" y="1466384"/>
            <a:ext cx="727280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при светлой окраске стен помещение кажется шире и выше;</a:t>
            </a:r>
            <a:endPar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темные контрастные стены визуально сужают вашу комнату;</a:t>
            </a:r>
            <a:endPar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потолок будет выглядеть выше, если он окрашен светлее стен и ниже, если темнее;</a:t>
            </a:r>
            <a:endPar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обои с вертикальными элементами узора, делают комнату более высокой.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3632448"/>
          </a:xfrm>
        </p:spPr>
        <p:txBody>
          <a:bodyPr>
            <a:normAutofit/>
          </a:bodyPr>
          <a:lstStyle/>
          <a:p>
            <a:r>
              <a:rPr lang="ru-RU" b="1" dirty="0" smtClean="0"/>
              <a:t>Домашнее задание</a:t>
            </a:r>
            <a:r>
              <a:rPr lang="ru-RU" dirty="0" smtClean="0"/>
              <a:t/>
            </a:r>
            <a:br>
              <a:rPr lang="ru-RU" dirty="0" smtClean="0"/>
            </a:br>
            <a:r>
              <a:rPr lang="ru-RU" dirty="0" smtClean="0"/>
              <a:t>описать дом вашей мечты (стиль, использование драпировки)</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352928" cy="1200329"/>
          </a:xfrm>
          <a:prstGeom prst="rect">
            <a:avLst/>
          </a:prstGeom>
        </p:spPr>
        <p:txBody>
          <a:bodyPr wrap="square">
            <a:spAutoFit/>
          </a:bodyPr>
          <a:lstStyle/>
          <a:p>
            <a:r>
              <a:rPr lang="ru-RU" i="1" dirty="0" smtClean="0"/>
              <a:t>Дом</a:t>
            </a:r>
            <a:r>
              <a:rPr lang="ru-RU" dirty="0" smtClean="0"/>
              <a:t> - это отражение душ людей, которые в нем живут. Каким бы он ни был – четырехэтажным особняком или типовой квартирой в панельном доме, для любого человека должен быть тем единственным и неповторимым местом, в котором всегда комфортно, уютно. </a:t>
            </a:r>
            <a:endParaRPr lang="ru-RU" dirty="0"/>
          </a:p>
        </p:txBody>
      </p:sp>
      <p:pic>
        <p:nvPicPr>
          <p:cNvPr id="19458" name="Picture 2" descr="http://www.dreamhomesource.com/house-plans/media/catalog/product/cache/3/image/612x459/9df78eab33525d08d6e5fb8d27136e95/D/R/DRA505-FR-RE-CO-LG.JPG"/>
          <p:cNvPicPr>
            <a:picLocks noChangeAspect="1" noChangeArrowheads="1"/>
          </p:cNvPicPr>
          <p:nvPr/>
        </p:nvPicPr>
        <p:blipFill>
          <a:blip r:embed="rId2" cstate="print"/>
          <a:srcRect/>
          <a:stretch>
            <a:fillRect/>
          </a:stretch>
        </p:blipFill>
        <p:spPr bwMode="auto">
          <a:xfrm>
            <a:off x="395536" y="1700808"/>
            <a:ext cx="4965204" cy="3723903"/>
          </a:xfrm>
          <a:prstGeom prst="rect">
            <a:avLst/>
          </a:prstGeom>
          <a:noFill/>
        </p:spPr>
      </p:pic>
      <p:pic>
        <p:nvPicPr>
          <p:cNvPr id="19460" name="Picture 4" descr="http://www.archalliance.ru/userfile/svetlana2.jpg"/>
          <p:cNvPicPr>
            <a:picLocks noChangeAspect="1" noChangeArrowheads="1"/>
          </p:cNvPicPr>
          <p:nvPr/>
        </p:nvPicPr>
        <p:blipFill>
          <a:blip r:embed="rId3" cstate="print"/>
          <a:srcRect/>
          <a:stretch>
            <a:fillRect/>
          </a:stretch>
        </p:blipFill>
        <p:spPr bwMode="auto">
          <a:xfrm>
            <a:off x="4716016" y="3284984"/>
            <a:ext cx="4248472" cy="3223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04665"/>
            <a:ext cx="4572000" cy="646331"/>
          </a:xfrm>
          <a:prstGeom prst="rect">
            <a:avLst/>
          </a:prstGeom>
        </p:spPr>
        <p:txBody>
          <a:bodyPr wrap="square">
            <a:spAutoFit/>
          </a:bodyPr>
          <a:lstStyle/>
          <a:p>
            <a:r>
              <a:rPr lang="ru-RU" dirty="0" smtClean="0"/>
              <a:t>Существует целая наука о том, как вести дом – </a:t>
            </a:r>
            <a:r>
              <a:rPr lang="ru-RU" i="1" dirty="0" smtClean="0"/>
              <a:t>домоводство</a:t>
            </a:r>
            <a:endParaRPr lang="ru-RU" dirty="0"/>
          </a:p>
        </p:txBody>
      </p:sp>
      <p:sp>
        <p:nvSpPr>
          <p:cNvPr id="3" name="Прямоугольник 2"/>
          <p:cNvSpPr/>
          <p:nvPr/>
        </p:nvSpPr>
        <p:spPr>
          <a:xfrm>
            <a:off x="2286000" y="1124744"/>
            <a:ext cx="4572000" cy="1200329"/>
          </a:xfrm>
          <a:prstGeom prst="rect">
            <a:avLst/>
          </a:prstGeom>
        </p:spPr>
        <p:txBody>
          <a:bodyPr wrap="square">
            <a:spAutoFit/>
          </a:bodyPr>
          <a:lstStyle/>
          <a:p>
            <a:r>
              <a:rPr lang="ru-RU" dirty="0" smtClean="0"/>
              <a:t>В толковом словаре В.И.Даля это слово объясняется как "домохозяйство, то есть забота о добром порядке всего домашнего обихода”</a:t>
            </a:r>
            <a:r>
              <a:rPr lang="ru-RU" b="1" dirty="0" smtClean="0"/>
              <a:t>.</a:t>
            </a:r>
            <a:endParaRPr lang="ru-RU" dirty="0"/>
          </a:p>
        </p:txBody>
      </p:sp>
      <p:pic>
        <p:nvPicPr>
          <p:cNvPr id="18434" name="Picture 2" descr="http://dos.krasby.ru/upload/normal/krasnoyarsk-srochno_kuplyu_vashu_kvartiru_6270.jpeg"/>
          <p:cNvPicPr>
            <a:picLocks noChangeAspect="1" noChangeArrowheads="1"/>
          </p:cNvPicPr>
          <p:nvPr/>
        </p:nvPicPr>
        <p:blipFill>
          <a:blip r:embed="rId2" cstate="print"/>
          <a:srcRect b="18328"/>
          <a:stretch>
            <a:fillRect/>
          </a:stretch>
        </p:blipFill>
        <p:spPr bwMode="auto">
          <a:xfrm>
            <a:off x="1907704" y="2420888"/>
            <a:ext cx="6290408" cy="33843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65575" y="404664"/>
            <a:ext cx="3167214" cy="369332"/>
          </a:xfrm>
          <a:prstGeom prst="rect">
            <a:avLst/>
          </a:prstGeom>
        </p:spPr>
        <p:txBody>
          <a:bodyPr wrap="square">
            <a:spAutoFit/>
          </a:bodyPr>
          <a:lstStyle/>
          <a:p>
            <a:r>
              <a:rPr lang="ru-RU" dirty="0" smtClean="0"/>
              <a:t>Основные качеств интерьера</a:t>
            </a:r>
            <a:endParaRPr lang="ru-RU" dirty="0"/>
          </a:p>
        </p:txBody>
      </p:sp>
      <p:pic>
        <p:nvPicPr>
          <p:cNvPr id="17410" name="Picture 2" descr="http://img-fotki.yandex.ru/get/6004/137227015.2a/0_5cbbe_ac59f093_XL"/>
          <p:cNvPicPr>
            <a:picLocks noChangeAspect="1" noChangeArrowheads="1"/>
          </p:cNvPicPr>
          <p:nvPr/>
        </p:nvPicPr>
        <p:blipFill>
          <a:blip r:embed="rId2" cstate="print"/>
          <a:srcRect/>
          <a:stretch>
            <a:fillRect/>
          </a:stretch>
        </p:blipFill>
        <p:spPr bwMode="auto">
          <a:xfrm>
            <a:off x="1619672" y="1628800"/>
            <a:ext cx="6238875" cy="41624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548680"/>
            <a:ext cx="7632848" cy="923330"/>
          </a:xfrm>
          <a:prstGeom prst="rect">
            <a:avLst/>
          </a:prstGeom>
        </p:spPr>
        <p:txBody>
          <a:bodyPr wrap="square">
            <a:spAutoFit/>
          </a:bodyPr>
          <a:lstStyle/>
          <a:p>
            <a:r>
              <a:rPr lang="ru-RU" i="1" dirty="0" smtClean="0"/>
              <a:t>Функциональность</a:t>
            </a:r>
            <a:r>
              <a:rPr lang="ru-RU" b="1" i="1" dirty="0" smtClean="0"/>
              <a:t> </a:t>
            </a:r>
            <a:r>
              <a:rPr lang="ru-RU" i="1" dirty="0" smtClean="0"/>
              <a:t>–</a:t>
            </a:r>
            <a:r>
              <a:rPr lang="ru-RU" dirty="0" smtClean="0"/>
              <a:t> способствует нормальным условиям проживания. У каждого помещения квартиры есть свое назначение (функция): кухня, спальня, гостиная, столовая, детская.</a:t>
            </a:r>
            <a:endParaRPr lang="ru-RU" dirty="0"/>
          </a:p>
        </p:txBody>
      </p:sp>
      <p:pic>
        <p:nvPicPr>
          <p:cNvPr id="16386" name="Picture 2" descr="http://www.archrevue.ru/images/tb/11506/13449258799863_w800h500.jpg"/>
          <p:cNvPicPr>
            <a:picLocks noChangeAspect="1" noChangeArrowheads="1"/>
          </p:cNvPicPr>
          <p:nvPr/>
        </p:nvPicPr>
        <p:blipFill>
          <a:blip r:embed="rId2" cstate="print"/>
          <a:srcRect/>
          <a:stretch>
            <a:fillRect/>
          </a:stretch>
        </p:blipFill>
        <p:spPr bwMode="auto">
          <a:xfrm>
            <a:off x="1619672" y="1844824"/>
            <a:ext cx="5953125" cy="4762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920880" cy="923330"/>
          </a:xfrm>
          <a:prstGeom prst="rect">
            <a:avLst/>
          </a:prstGeom>
        </p:spPr>
        <p:txBody>
          <a:bodyPr wrap="square">
            <a:spAutoFit/>
          </a:bodyPr>
          <a:lstStyle/>
          <a:p>
            <a:r>
              <a:rPr lang="ru-RU" i="1" dirty="0" smtClean="0"/>
              <a:t>Гигиеничность</a:t>
            </a:r>
            <a:r>
              <a:rPr lang="ru-RU" b="1" i="1" dirty="0" smtClean="0"/>
              <a:t> </a:t>
            </a:r>
            <a:r>
              <a:rPr lang="ru-RU" i="1" dirty="0" smtClean="0"/>
              <a:t>–</a:t>
            </a:r>
            <a:r>
              <a:rPr lang="ru-RU" dirty="0" smtClean="0"/>
              <a:t> совокупность таких качеств, которые учитываются при строительстве: звукоизоляция, воздухообмен, теплозащитные качества, работа санитарно – гигиенического оборудования.</a:t>
            </a:r>
            <a:endParaRPr lang="ru-RU" dirty="0"/>
          </a:p>
        </p:txBody>
      </p:sp>
      <p:pic>
        <p:nvPicPr>
          <p:cNvPr id="15362" name="Picture 2" descr="http://39-duimov.ru/uploads/posts/2013-05/1368491551_uteplenie-plit-perekritiya.png"/>
          <p:cNvPicPr>
            <a:picLocks noChangeAspect="1" noChangeArrowheads="1"/>
          </p:cNvPicPr>
          <p:nvPr/>
        </p:nvPicPr>
        <p:blipFill>
          <a:blip r:embed="rId2" cstate="print"/>
          <a:srcRect/>
          <a:stretch>
            <a:fillRect/>
          </a:stretch>
        </p:blipFill>
        <p:spPr bwMode="auto">
          <a:xfrm>
            <a:off x="323528" y="1628800"/>
            <a:ext cx="4762500" cy="3571875"/>
          </a:xfrm>
          <a:prstGeom prst="rect">
            <a:avLst/>
          </a:prstGeom>
          <a:noFill/>
        </p:spPr>
      </p:pic>
      <p:pic>
        <p:nvPicPr>
          <p:cNvPr id="15364" name="Picture 4" descr="http://tovarsbox.ru/files/2013/03/zvukoizoljacionnye-otdelochnye-materialy-1.jpe"/>
          <p:cNvPicPr>
            <a:picLocks noChangeAspect="1" noChangeArrowheads="1"/>
          </p:cNvPicPr>
          <p:nvPr/>
        </p:nvPicPr>
        <p:blipFill>
          <a:blip r:embed="rId3" cstate="print"/>
          <a:srcRect/>
          <a:stretch>
            <a:fillRect/>
          </a:stretch>
        </p:blipFill>
        <p:spPr bwMode="auto">
          <a:xfrm>
            <a:off x="4644008" y="2708920"/>
            <a:ext cx="4229100" cy="36385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136904" cy="1200329"/>
          </a:xfrm>
          <a:prstGeom prst="rect">
            <a:avLst/>
          </a:prstGeom>
        </p:spPr>
        <p:txBody>
          <a:bodyPr wrap="square">
            <a:spAutoFit/>
          </a:bodyPr>
          <a:lstStyle/>
          <a:p>
            <a:r>
              <a:rPr lang="ru-RU" i="1" dirty="0" smtClean="0"/>
              <a:t>Эстетичность –</a:t>
            </a:r>
            <a:r>
              <a:rPr lang="ru-RU" dirty="0" smtClean="0"/>
              <a:t> расположение предметов интерьера в пространстве, их соотношение друг другу, отделка поверхностей, цветовое и световое оформление, формы и характер оборудования, декоративное убранство, озеленение.</a:t>
            </a:r>
            <a:endParaRPr lang="ru-RU" dirty="0"/>
          </a:p>
        </p:txBody>
      </p:sp>
      <p:pic>
        <p:nvPicPr>
          <p:cNvPr id="14338" name="Picture 2" descr="http://stat17.privet.ru/lr/0a0bce458ab3b9811ccaf19e58b90f86"/>
          <p:cNvPicPr>
            <a:picLocks noChangeAspect="1" noChangeArrowheads="1"/>
          </p:cNvPicPr>
          <p:nvPr/>
        </p:nvPicPr>
        <p:blipFill>
          <a:blip r:embed="rId2" cstate="print"/>
          <a:srcRect/>
          <a:stretch>
            <a:fillRect/>
          </a:stretch>
        </p:blipFill>
        <p:spPr bwMode="auto">
          <a:xfrm>
            <a:off x="395536" y="1700808"/>
            <a:ext cx="4273005" cy="3208041"/>
          </a:xfrm>
          <a:prstGeom prst="rect">
            <a:avLst/>
          </a:prstGeom>
          <a:noFill/>
        </p:spPr>
      </p:pic>
      <p:pic>
        <p:nvPicPr>
          <p:cNvPr id="14340" name="Picture 4" descr="http://gazetos.com/uploads/images/00/56/26/2013/11/19/f5fc92.jpg"/>
          <p:cNvPicPr>
            <a:picLocks noChangeAspect="1" noChangeArrowheads="1"/>
          </p:cNvPicPr>
          <p:nvPr/>
        </p:nvPicPr>
        <p:blipFill>
          <a:blip r:embed="rId3" cstate="print"/>
          <a:srcRect/>
          <a:stretch>
            <a:fillRect/>
          </a:stretch>
        </p:blipFill>
        <p:spPr bwMode="auto">
          <a:xfrm>
            <a:off x="4283968" y="2924944"/>
            <a:ext cx="4608512" cy="34563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280920" cy="646331"/>
          </a:xfrm>
          <a:prstGeom prst="rect">
            <a:avLst/>
          </a:prstGeom>
        </p:spPr>
        <p:txBody>
          <a:bodyPr wrap="square">
            <a:spAutoFit/>
          </a:bodyPr>
          <a:lstStyle/>
          <a:p>
            <a:r>
              <a:rPr lang="ru-RU" i="1" dirty="0" smtClean="0"/>
              <a:t>Композиция интерьера –</a:t>
            </a:r>
            <a:r>
              <a:rPr lang="ru-RU" dirty="0" smtClean="0"/>
              <a:t> это особое расположение и соотношение его составных частей: мебели, светильников, бытового оборудования, функциональных зон. </a:t>
            </a:r>
            <a:endParaRPr lang="ru-RU" dirty="0"/>
          </a:p>
        </p:txBody>
      </p:sp>
      <p:pic>
        <p:nvPicPr>
          <p:cNvPr id="13314" name="Picture 2" descr="http://www.uastroy.info/i2/294_1.jpg"/>
          <p:cNvPicPr>
            <a:picLocks noChangeAspect="1" noChangeArrowheads="1"/>
          </p:cNvPicPr>
          <p:nvPr/>
        </p:nvPicPr>
        <p:blipFill>
          <a:blip r:embed="rId2" cstate="print"/>
          <a:srcRect/>
          <a:stretch>
            <a:fillRect/>
          </a:stretch>
        </p:blipFill>
        <p:spPr bwMode="auto">
          <a:xfrm>
            <a:off x="251520" y="2492896"/>
            <a:ext cx="4751851" cy="3563888"/>
          </a:xfrm>
          <a:prstGeom prst="rect">
            <a:avLst/>
          </a:prstGeom>
          <a:noFill/>
        </p:spPr>
      </p:pic>
      <p:pic>
        <p:nvPicPr>
          <p:cNvPr id="13316" name="Picture 4" descr="http://www.wonderlight.ru/wm/wm_element.php?id=49074"/>
          <p:cNvPicPr>
            <a:picLocks noChangeAspect="1" noChangeArrowheads="1"/>
          </p:cNvPicPr>
          <p:nvPr/>
        </p:nvPicPr>
        <p:blipFill>
          <a:blip r:embed="rId3" cstate="print"/>
          <a:srcRect/>
          <a:stretch>
            <a:fillRect/>
          </a:stretch>
        </p:blipFill>
        <p:spPr bwMode="auto">
          <a:xfrm>
            <a:off x="4860032" y="1268760"/>
            <a:ext cx="4104456" cy="410445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TotalTime>
  <Words>820</Words>
  <Application>Microsoft Office PowerPoint</Application>
  <PresentationFormat>Экран (4:3)</PresentationFormat>
  <Paragraphs>28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Официальная</vt:lpstr>
      <vt:lpstr>Интерьер жилого дома. Композиция в интерьере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Практические советы</vt:lpstr>
      <vt:lpstr>Домашнее задание описать дом вашей мечты (стиль, использование драпировки)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Kazak</dc:creator>
  <cp:lastModifiedBy>Kazak</cp:lastModifiedBy>
  <cp:revision>6</cp:revision>
  <dcterms:created xsi:type="dcterms:W3CDTF">2014-05-11T19:02:13Z</dcterms:created>
  <dcterms:modified xsi:type="dcterms:W3CDTF">2014-05-18T16:03:05Z</dcterms:modified>
</cp:coreProperties>
</file>