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</p:sldMasterIdLst>
  <p:notesMasterIdLst>
    <p:notesMasterId r:id="rId20"/>
  </p:notesMasterIdLst>
  <p:sldIdLst>
    <p:sldId id="256" r:id="rId7"/>
    <p:sldId id="258" r:id="rId8"/>
    <p:sldId id="280" r:id="rId9"/>
    <p:sldId id="283" r:id="rId10"/>
    <p:sldId id="284" r:id="rId11"/>
    <p:sldId id="286" r:id="rId12"/>
    <p:sldId id="287" r:id="rId13"/>
    <p:sldId id="288" r:id="rId14"/>
    <p:sldId id="290" r:id="rId15"/>
    <p:sldId id="289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1609"/>
    <a:srgbClr val="000000"/>
    <a:srgbClr val="4C2E20"/>
    <a:srgbClr val="1F6B37"/>
    <a:srgbClr val="660066"/>
    <a:srgbClr val="FF0066"/>
    <a:srgbClr val="2737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92BC1B8-55F0-4029-A108-22D7C06A1791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50C0456-30E8-4A5B-8AF5-1DC0B7E8E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181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DF1892-E3D2-4C1F-BF1D-D65D1F9DE00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B9F9-10B1-4C9F-9754-A40543F48C74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463A-A7A8-451B-B11F-73764D062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CAE7-FD58-4038-9F61-1C24D77F3314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9653-DBDA-4227-A810-41842546AC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AC-9CE3-4E27-A04A-317CDF4CD94A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482B-1B13-455B-B7B8-56D931B7F7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B9F9-10B1-4C9F-9754-A40543F48C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463A-A7A8-451B-B11F-73764D062A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01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4B6D-0BFF-4DF9-B926-223A55E1BB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647-18E2-4E79-AD9E-214F8DA0D3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4561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ED96-3767-4E85-8861-F968950CBE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2F1F-6C39-4C73-B2B1-51C24BB581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540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8733-7BAE-4AF5-90D7-A216A1075A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1BA-4FC9-4DA1-9DB6-94211D6D5D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8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380F-EFCC-46A9-93F4-74442FE24E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E8B4-4408-4881-B4D3-4E15021A40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48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869E-1F5E-4D48-B659-D737D55D83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8A19-07DE-4EC8-803A-FEE59E0208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7006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A74A-BF69-4A41-8521-AFF1E1F7EE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0A6C-B094-4838-9A53-7D8683D6D4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1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3248-805B-49A7-B7CB-2E3F8489BEB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B4B7-498C-4491-A91E-0D7F93DE44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69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4B6D-0BFF-4DF9-B926-223A55E1BB4B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647-18E2-4E79-AD9E-214F8DA0D3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45AA-FB63-463B-B9AA-F4B206159B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4BBE-0338-46B0-A319-3C4448EC231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4048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CAE7-FD58-4038-9F61-1C24D77F33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9653-DBDA-4227-A810-41842546AC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8764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AC-9CE3-4E27-A04A-317CDF4CD94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482B-1B13-455B-B7B8-56D931B7F7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876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B9F9-10B1-4C9F-9754-A40543F48C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463A-A7A8-451B-B11F-73764D062A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8613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4B6D-0BFF-4DF9-B926-223A55E1BB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647-18E2-4E79-AD9E-214F8DA0D3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258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ED96-3767-4E85-8861-F968950CBE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2F1F-6C39-4C73-B2B1-51C24BB581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431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8733-7BAE-4AF5-90D7-A216A1075A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1BA-4FC9-4DA1-9DB6-94211D6D5D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2053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380F-EFCC-46A9-93F4-74442FE24E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E8B4-4408-4881-B4D3-4E15021A40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5408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869E-1F5E-4D48-B659-D737D55D83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8A19-07DE-4EC8-803A-FEE59E0208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04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A74A-BF69-4A41-8521-AFF1E1F7EE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0A6C-B094-4838-9A53-7D8683D6D4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3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ED96-3767-4E85-8861-F968950CBE38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2F1F-6C39-4C73-B2B1-51C24BB58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3248-805B-49A7-B7CB-2E3F8489BEB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B4B7-498C-4491-A91E-0D7F93DE44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0587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45AA-FB63-463B-B9AA-F4B206159B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4BBE-0338-46B0-A319-3C4448EC231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714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CAE7-FD58-4038-9F61-1C24D77F33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9653-DBDA-4227-A810-41842546AC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277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AC-9CE3-4E27-A04A-317CDF4CD94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482B-1B13-455B-B7B8-56D931B7F7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1970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B9F9-10B1-4C9F-9754-A40543F48C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463A-A7A8-451B-B11F-73764D062A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797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4B6D-0BFF-4DF9-B926-223A55E1BB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647-18E2-4E79-AD9E-214F8DA0D3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0488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ED96-3767-4E85-8861-F968950CBE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2F1F-6C39-4C73-B2B1-51C24BB581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5868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8733-7BAE-4AF5-90D7-A216A1075A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1BA-4FC9-4DA1-9DB6-94211D6D5D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471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380F-EFCC-46A9-93F4-74442FE24E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E8B4-4408-4881-B4D3-4E15021A40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7736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869E-1F5E-4D48-B659-D737D55D83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8A19-07DE-4EC8-803A-FEE59E0208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3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8733-7BAE-4AF5-90D7-A216A1075A94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1BA-4FC9-4DA1-9DB6-94211D6D5D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A74A-BF69-4A41-8521-AFF1E1F7EE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0A6C-B094-4838-9A53-7D8683D6D4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191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3248-805B-49A7-B7CB-2E3F8489BEB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B4B7-498C-4491-A91E-0D7F93DE44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5166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45AA-FB63-463B-B9AA-F4B206159B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4BBE-0338-46B0-A319-3C4448EC231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210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CAE7-FD58-4038-9F61-1C24D77F33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9653-DBDA-4227-A810-41842546AC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1726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AC-9CE3-4E27-A04A-317CDF4CD94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482B-1B13-455B-B7B8-56D931B7F7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7517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B9F9-10B1-4C9F-9754-A40543F48C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463A-A7A8-451B-B11F-73764D062A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542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4B6D-0BFF-4DF9-B926-223A55E1BB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647-18E2-4E79-AD9E-214F8DA0D3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978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ED96-3767-4E85-8861-F968950CBE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2F1F-6C39-4C73-B2B1-51C24BB581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08941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8733-7BAE-4AF5-90D7-A216A1075A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1BA-4FC9-4DA1-9DB6-94211D6D5D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7022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380F-EFCC-46A9-93F4-74442FE24E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E8B4-4408-4881-B4D3-4E15021A40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557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380F-EFCC-46A9-93F4-74442FE24E78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E8B4-4408-4881-B4D3-4E15021A4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869E-1F5E-4D48-B659-D737D55D83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8A19-07DE-4EC8-803A-FEE59E0208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1780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A74A-BF69-4A41-8521-AFF1E1F7EE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0A6C-B094-4838-9A53-7D8683D6D4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890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3248-805B-49A7-B7CB-2E3F8489BEB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B4B7-498C-4491-A91E-0D7F93DE44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778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45AA-FB63-463B-B9AA-F4B206159B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4BBE-0338-46B0-A319-3C4448EC231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0741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CAE7-FD58-4038-9F61-1C24D77F33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9653-DBDA-4227-A810-41842546AC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80980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AC-9CE3-4E27-A04A-317CDF4CD94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482B-1B13-455B-B7B8-56D931B7F7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2445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B9F9-10B1-4C9F-9754-A40543F48C7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B463A-A7A8-451B-B11F-73764D062A5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170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4B6D-0BFF-4DF9-B926-223A55E1BB4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36647-18E2-4E79-AD9E-214F8DA0D33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5387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ED96-3767-4E85-8861-F968950CBE3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A2F1F-6C39-4C73-B2B1-51C24BB581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1425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C8733-7BAE-4AF5-90D7-A216A1075A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AF1BA-4FC9-4DA1-9DB6-94211D6D5D7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82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869E-1F5E-4D48-B659-D737D55D83AA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8A19-07DE-4EC8-803A-FEE59E020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1380F-EFCC-46A9-93F4-74442FE24E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5E8B4-4408-4881-B4D3-4E15021A401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7250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7869E-1F5E-4D48-B659-D737D55D83A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58A19-07DE-4EC8-803A-FEE59E0208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42341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A74A-BF69-4A41-8521-AFF1E1F7EE3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0A6C-B094-4838-9A53-7D8683D6D4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3021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3248-805B-49A7-B7CB-2E3F8489BEB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B4B7-498C-4491-A91E-0D7F93DE444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91485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45AA-FB63-463B-B9AA-F4B206159B45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4BBE-0338-46B0-A319-3C4448EC231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75882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2CAE7-FD58-4038-9F61-1C24D77F331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A9653-DBDA-4227-A810-41842546AC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23121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AC-9CE3-4E27-A04A-317CDF4CD94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7482B-1B13-455B-B7B8-56D931B7F7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8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BA74A-BF69-4A41-8521-AFF1E1F7EE36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B0A6C-B094-4838-9A53-7D8683D6D4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D3248-805B-49A7-B7CB-2E3F8489BEB8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0B4B7-498C-4491-A91E-0D7F93DE44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845AA-FB63-463B-B9AA-F4B206159B45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F4BBE-0338-46B0-A319-3C4448EC23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02F43-A6B7-4A81-AB7E-60893F36468E}" type="datetimeFigureOut">
              <a:rPr lang="ru-RU"/>
              <a:pPr>
                <a:defRPr/>
              </a:pPr>
              <a:t>27.02.2014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D747C-2A1C-4C2A-978B-A242294CA0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02F43-A6B7-4A81-AB7E-60893F3646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D747C-2A1C-4C2A-978B-A242294CA0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3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02F43-A6B7-4A81-AB7E-60893F3646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D747C-2A1C-4C2A-978B-A242294CA0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61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02F43-A6B7-4A81-AB7E-60893F3646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D747C-2A1C-4C2A-978B-A242294CA0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01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02F43-A6B7-4A81-AB7E-60893F3646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D747C-2A1C-4C2A-978B-A242294CA0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8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A02F43-A6B7-4A81-AB7E-60893F3646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27.02.2014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78D747C-2A1C-4C2A-978B-A242294CA01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0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1.xml"/><Relationship Id="rId6" Type="http://schemas.openxmlformats.org/officeDocument/2006/relationships/slide" Target="slide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8.xml"/><Relationship Id="rId6" Type="http://schemas.openxmlformats.org/officeDocument/2006/relationships/slide" Target="slide8.xml"/><Relationship Id="rId11" Type="http://schemas.openxmlformats.org/officeDocument/2006/relationships/image" Target="../media/image16.jpeg"/><Relationship Id="rId5" Type="http://schemas.openxmlformats.org/officeDocument/2006/relationships/slide" Target="slide7.xml"/><Relationship Id="rId10" Type="http://schemas.openxmlformats.org/officeDocument/2006/relationships/image" Target="../media/image15.jpeg"/><Relationship Id="rId4" Type="http://schemas.openxmlformats.org/officeDocument/2006/relationships/slide" Target="slide5.xml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wmf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9.xml"/><Relationship Id="rId6" Type="http://schemas.openxmlformats.org/officeDocument/2006/relationships/slide" Target="slide3.xml"/><Relationship Id="rId5" Type="http://schemas.openxmlformats.org/officeDocument/2006/relationships/image" Target="../media/image18.wmf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19.gif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20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0.xml"/><Relationship Id="rId6" Type="http://schemas.openxmlformats.org/officeDocument/2006/relationships/slide" Target="slide3.xml"/><Relationship Id="rId5" Type="http://schemas.openxmlformats.org/officeDocument/2006/relationships/image" Target="../media/image21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2571736" y="1142984"/>
            <a:ext cx="5214974" cy="2071702"/>
          </a:xfrm>
          <a:prstGeom prst="flowChartPunchedTape">
            <a:avLst/>
          </a:prstGeom>
          <a:gradFill flip="none" rotWithShape="1">
            <a:gsLst>
              <a:gs pos="0">
                <a:schemeClr val="bg2">
                  <a:lumMod val="75000"/>
                  <a:tint val="66000"/>
                  <a:satMod val="160000"/>
                </a:schemeClr>
              </a:gs>
              <a:gs pos="50000">
                <a:schemeClr val="bg2">
                  <a:lumMod val="75000"/>
                  <a:tint val="44500"/>
                  <a:satMod val="160000"/>
                </a:schemeClr>
              </a:gs>
              <a:gs pos="100000">
                <a:schemeClr val="bg2">
                  <a:lumMod val="7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i="1" dirty="0"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математическое кафе</a:t>
            </a:r>
          </a:p>
        </p:txBody>
      </p:sp>
      <p:sp>
        <p:nvSpPr>
          <p:cNvPr id="7" name="Овал 6"/>
          <p:cNvSpPr/>
          <p:nvPr/>
        </p:nvSpPr>
        <p:spPr>
          <a:xfrm>
            <a:off x="4250531" y="142875"/>
            <a:ext cx="1285875" cy="1143000"/>
          </a:xfrm>
          <a:prstGeom prst="ellipse">
            <a:avLst/>
          </a:prstGeom>
          <a:solidFill>
            <a:srgbClr val="FFFF0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4357688" y="142875"/>
            <a:ext cx="1060450" cy="914400"/>
          </a:xfrm>
          <a:prstGeom prst="triangle">
            <a:avLst/>
          </a:prstGeom>
          <a:solidFill>
            <a:schemeClr val="accent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43438" y="642938"/>
            <a:ext cx="500062" cy="428625"/>
          </a:xfrm>
          <a:prstGeom prst="rect">
            <a:avLst/>
          </a:prstGeom>
          <a:solidFill>
            <a:srgbClr val="92D050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Капля 9"/>
          <p:cNvSpPr/>
          <p:nvPr/>
        </p:nvSpPr>
        <p:spPr>
          <a:xfrm>
            <a:off x="4643438" y="642938"/>
            <a:ext cx="428625" cy="428625"/>
          </a:xfrm>
          <a:prstGeom prst="teardrop">
            <a:avLst/>
          </a:prstGeom>
          <a:blipFill>
            <a:blip r:embed="rId4" cstate="print"/>
            <a:stretch>
              <a:fillRect/>
            </a:stretch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 rot="21393182">
            <a:off x="598121" y="1312952"/>
            <a:ext cx="928694" cy="914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858148" y="1142984"/>
            <a:ext cx="914400" cy="914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214563" y="3786188"/>
            <a:ext cx="642937" cy="914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1352936">
            <a:off x="6929438" y="3571875"/>
            <a:ext cx="571500" cy="78581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71472" y="3071810"/>
            <a:ext cx="1000132" cy="228601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7979434" y="2838091"/>
            <a:ext cx="879894" cy="2277373"/>
          </a:xfrm>
          <a:custGeom>
            <a:avLst/>
            <a:gdLst>
              <a:gd name="connsiteX0" fmla="*/ 0 w 879894"/>
              <a:gd name="connsiteY0" fmla="*/ 17252 h 2277373"/>
              <a:gd name="connsiteX1" fmla="*/ 715992 w 879894"/>
              <a:gd name="connsiteY1" fmla="*/ 0 h 2277373"/>
              <a:gd name="connsiteX2" fmla="*/ 879894 w 879894"/>
              <a:gd name="connsiteY2" fmla="*/ 2242867 h 2277373"/>
              <a:gd name="connsiteX3" fmla="*/ 112143 w 879894"/>
              <a:gd name="connsiteY3" fmla="*/ 2277373 h 2277373"/>
              <a:gd name="connsiteX4" fmla="*/ 0 w 879894"/>
              <a:gd name="connsiteY4" fmla="*/ 17252 h 2277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9894" h="2277373">
                <a:moveTo>
                  <a:pt x="0" y="17252"/>
                </a:moveTo>
                <a:lnTo>
                  <a:pt x="715992" y="0"/>
                </a:lnTo>
                <a:lnTo>
                  <a:pt x="879894" y="2242867"/>
                </a:lnTo>
                <a:lnTo>
                  <a:pt x="112143" y="2277373"/>
                </a:lnTo>
                <a:lnTo>
                  <a:pt x="0" y="17252"/>
                </a:lnTo>
                <a:close/>
              </a:path>
            </a:pathLst>
          </a:custGeom>
          <a:blipFill>
            <a:blip r:embed="rId10" cstate="print"/>
            <a:stretch>
              <a:fillRect/>
            </a:stretch>
          </a:blipFill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90" name="TextBox 27"/>
          <p:cNvSpPr txBox="1">
            <a:spLocks noChangeArrowheads="1"/>
          </p:cNvSpPr>
          <p:nvPr/>
        </p:nvSpPr>
        <p:spPr bwMode="auto">
          <a:xfrm rot="-607655">
            <a:off x="3846513" y="4800600"/>
            <a:ext cx="112236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alibri" pitchFamily="34" charset="0"/>
              </a:rPr>
              <a:t>Т</a:t>
            </a:r>
            <a:r>
              <a:rPr lang="ru-RU" sz="1600" i="1" dirty="0">
                <a:latin typeface="Mistral" pitchFamily="66" charset="0"/>
                <a:ea typeface="CordiaUPC"/>
                <a:cs typeface="CordiaUPC"/>
              </a:rPr>
              <a:t>олько </a:t>
            </a:r>
          </a:p>
          <a:p>
            <a:r>
              <a:rPr lang="ru-RU" sz="1600" i="1" dirty="0">
                <a:latin typeface="Mistral" pitchFamily="66" charset="0"/>
                <a:ea typeface="CordiaUPC"/>
                <a:cs typeface="CordiaUPC"/>
              </a:rPr>
              <a:t>для</a:t>
            </a:r>
          </a:p>
          <a:p>
            <a:r>
              <a:rPr lang="ru-RU" sz="1600" i="1" dirty="0">
                <a:latin typeface="Mistral" pitchFamily="66" charset="0"/>
                <a:ea typeface="CordiaUPC"/>
                <a:cs typeface="CordiaUPC"/>
              </a:rPr>
              <a:t>Учащихся</a:t>
            </a:r>
          </a:p>
          <a:p>
            <a:r>
              <a:rPr lang="ru-RU" sz="1600" i="1" dirty="0">
                <a:latin typeface="Mistral" pitchFamily="66" charset="0"/>
                <a:ea typeface="CordiaUPC"/>
                <a:cs typeface="CordiaUPC"/>
              </a:rPr>
              <a:t>Закрыто </a:t>
            </a:r>
          </a:p>
          <a:p>
            <a:r>
              <a:rPr lang="ru-RU" sz="1600" i="1" dirty="0">
                <a:latin typeface="Mistral" pitchFamily="66" charset="0"/>
                <a:ea typeface="CordiaUPC"/>
                <a:cs typeface="CordiaUPC"/>
              </a:rPr>
              <a:t>на спец </a:t>
            </a:r>
          </a:p>
          <a:p>
            <a:r>
              <a:rPr lang="ru-RU" sz="1600" i="1" dirty="0">
                <a:latin typeface="Mistral" pitchFamily="66" charset="0"/>
                <a:ea typeface="CordiaUPC"/>
                <a:cs typeface="CordiaUPC"/>
              </a:rPr>
              <a:t>обслуживание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28992" y="2857496"/>
            <a:ext cx="3286148" cy="85725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  <a:ln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Добро пожаловать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r>
              <a:rPr lang="ru-RU" sz="2800" b="1" dirty="0" smtClean="0">
                <a:solidFill>
                  <a:prstClr val="black"/>
                </a:solidFill>
                <a:latin typeface="Comic Sans MS" pitchFamily="66" charset="0"/>
              </a:rPr>
              <a:t>Десерт</a:t>
            </a:r>
            <a:r>
              <a:rPr lang="ru-RU" sz="2800" b="1" dirty="0">
                <a:solidFill>
                  <a:prstClr val="black"/>
                </a:solidFill>
                <a:latin typeface="Comic Sans MS" pitchFamily="66" charset="0"/>
              </a:rPr>
              <a:t>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b="1" dirty="0" smtClean="0">
                <a:solidFill>
                  <a:prstClr val="black"/>
                </a:solidFill>
                <a:latin typeface="Comic Sans MS" pitchFamily="66" charset="0"/>
              </a:rPr>
              <a:t>“Мороженое </a:t>
            </a:r>
            <a:r>
              <a:rPr lang="ru-RU" sz="2400" b="1" dirty="0">
                <a:solidFill>
                  <a:prstClr val="black"/>
                </a:solidFill>
                <a:latin typeface="Comic Sans MS" pitchFamily="66" charset="0"/>
              </a:rPr>
              <a:t>с взбитыми сливками с начинкой”. </a:t>
            </a:r>
            <a:endParaRPr lang="ru-RU" sz="2400" b="1" dirty="0" smtClean="0">
              <a:solidFill>
                <a:prstClr val="black"/>
              </a:solidFill>
              <a:latin typeface="Comic Sans MS" pitchFamily="66" charset="0"/>
            </a:endParaRPr>
          </a:p>
          <a:p>
            <a:endParaRPr lang="en-US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3286116" y="2428299"/>
            <a:ext cx="36621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sz="32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Лист - </a:t>
            </a:r>
            <a:r>
              <a:rPr lang="ru-RU" sz="3200" i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Мёбиуса</a:t>
            </a:r>
            <a:r>
              <a:rPr lang="ru-RU" sz="3200" i="1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lang="ru-RU" sz="3200" i="1" dirty="0"/>
          </a:p>
        </p:txBody>
      </p:sp>
      <p:pic>
        <p:nvPicPr>
          <p:cNvPr id="11" name="Picture 7" descr="eda1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3068960"/>
            <a:ext cx="1741868" cy="3018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27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2800" b="1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149" y="229816"/>
            <a:ext cx="2227928" cy="28083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765686" y="783868"/>
            <a:ext cx="6126793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Такую </a:t>
            </a:r>
            <a:r>
              <a:rPr lang="ru-RU" sz="20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одностороннюю поверхность впервые рассмотрел в 1858 году немецкий математик </a:t>
            </a:r>
            <a:r>
              <a:rPr lang="ru-RU" sz="2000" dirty="0">
                <a:solidFill>
                  <a:srgbClr val="FF0000"/>
                </a:solidFill>
                <a:latin typeface="Helvetica"/>
                <a:ea typeface="Times New Roman"/>
                <a:cs typeface="Times New Roman"/>
              </a:rPr>
              <a:t>Август Фердинанд </a:t>
            </a:r>
            <a:r>
              <a:rPr lang="ru-RU" sz="2000" dirty="0" err="1">
                <a:solidFill>
                  <a:srgbClr val="FF0000"/>
                </a:solidFill>
                <a:latin typeface="Helvetica"/>
                <a:ea typeface="Times New Roman"/>
                <a:cs typeface="Times New Roman"/>
              </a:rPr>
              <a:t>Мёбиус</a:t>
            </a:r>
            <a:r>
              <a:rPr lang="ru-RU" sz="20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, ученик “короля математиков” К. Гаусса. Таинственный и знаменитый лист </a:t>
            </a:r>
            <a:r>
              <a:rPr lang="ru-RU" sz="2000" dirty="0" err="1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Мёбиуса</a:t>
            </a:r>
            <a:r>
              <a:rPr lang="ru-RU" sz="2000" dirty="0">
                <a:solidFill>
                  <a:srgbClr val="333333"/>
                </a:solidFill>
                <a:latin typeface="Helvetica"/>
                <a:ea typeface="Times New Roman"/>
                <a:cs typeface="Times New Roman"/>
              </a:rPr>
              <a:t> имеет удивительные свойства: он имеет один край; одну поверхность. Изучением таких свойств занимается наука “топология”.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sz="2100" dirty="0" smtClean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3740" y="3505488"/>
            <a:ext cx="2453976" cy="15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Стрелка вправо 13">
            <a:hlinkClick r:id="rId6" action="ppaction://hlinksldjump"/>
          </p:cNvPr>
          <p:cNvSpPr/>
          <p:nvPr/>
        </p:nvSpPr>
        <p:spPr>
          <a:xfrm>
            <a:off x="7812360" y="5933745"/>
            <a:ext cx="1211376" cy="6385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740764" y="3668414"/>
            <a:ext cx="49113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/>
              <a:t>Что </a:t>
            </a:r>
            <a:r>
              <a:rPr lang="ru-RU" sz="2000" dirty="0"/>
              <a:t>получится, если разрезать лист “</a:t>
            </a:r>
            <a:r>
              <a:rPr lang="ru-RU" sz="2000" dirty="0" err="1"/>
              <a:t>Мёбиуса</a:t>
            </a:r>
            <a:r>
              <a:rPr lang="ru-RU" sz="2000" dirty="0"/>
              <a:t> по отмеченной линии? </a:t>
            </a:r>
            <a:endParaRPr lang="ru-RU" sz="2000" dirty="0" smtClean="0"/>
          </a:p>
          <a:p>
            <a:pPr marL="342900" indent="-342900">
              <a:buAutoNum type="arabicPeriod"/>
            </a:pPr>
            <a:r>
              <a:rPr lang="ru-RU" sz="2000" dirty="0">
                <a:solidFill>
                  <a:srgbClr val="333333"/>
                </a:solidFill>
                <a:latin typeface="Helvetica"/>
                <a:ea typeface="Times New Roman"/>
              </a:rPr>
              <a:t>А что получится, если разрезать снова </a:t>
            </a:r>
            <a:r>
              <a:rPr lang="ru-RU" sz="2000" dirty="0" smtClean="0">
                <a:solidFill>
                  <a:srgbClr val="333333"/>
                </a:solidFill>
                <a:latin typeface="Helvetica"/>
                <a:ea typeface="Times New Roman"/>
              </a:rPr>
              <a:t>это кольцо?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4818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Книга жалоб и предложений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en-US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893339" y="2549696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Составить стих на рифму: 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проходим</a:t>
            </a:r>
            <a:r>
              <a:rPr lang="ru-RU" sz="2400" b="1" i="1" dirty="0">
                <a:solidFill>
                  <a:srgbClr val="7030A0"/>
                </a:solidFill>
              </a:rPr>
              <a:t>, доходим, вычисляем, переставляем, науку, муку, лет, нет.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2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214678" y="791954"/>
            <a:ext cx="55337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b="1" i="1" dirty="0">
                <a:solidFill>
                  <a:srgbClr val="FF0000"/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По закрытию кафе несколько математических пожеланий.</a:t>
            </a:r>
            <a:endParaRPr lang="ru-RU" sz="2800" dirty="0">
              <a:solidFill>
                <a:srgbClr val="FF0000"/>
              </a:solidFill>
              <a:latin typeface="Monotype Corsiva" pitchFamily="66" charset="0"/>
              <a:cs typeface="Arial" pitchFamily="34" charset="0"/>
            </a:endParaRPr>
          </a:p>
          <a:p>
            <a:pPr lvl="0" algn="just" eaLnBrk="0" hangingPunct="0"/>
            <a:r>
              <a:rPr lang="ru-RU" sz="2800" dirty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Пусть в вашей жизни будет достаточно всего того, что необходимо для нормальной жизни. И если уж придет грусть, то пусть она имеет предел, а беспредельной будет радость.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algn="just" eaLnBrk="0" hangingPunct="0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	Пусть небо над вами и вашими «подобными фигурами» будет мирным и ласковым.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algn="just" eaLnBrk="0" hangingPunct="0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 Миллион  вам надежд на лучшее.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  <a:p>
            <a:pPr lvl="0" algn="just" eaLnBrk="0" hangingPunct="0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           Счастья (-∞; +∞).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9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>
            <a:off x="2143125" y="1785938"/>
            <a:ext cx="285750" cy="428625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Горизонтальный свиток 1"/>
          <p:cNvSpPr/>
          <p:nvPr/>
        </p:nvSpPr>
        <p:spPr>
          <a:xfrm>
            <a:off x="1571604" y="1214422"/>
            <a:ext cx="6357982" cy="3429024"/>
          </a:xfrm>
          <a:prstGeom prst="horizontalScroll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Хорошо усваиваются только те знания, которые поглощаются с аппетитом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Прямоугольник 2"/>
          <p:cNvSpPr>
            <a:spLocks noChangeArrowheads="1"/>
          </p:cNvSpPr>
          <p:nvPr/>
        </p:nvSpPr>
        <p:spPr bwMode="auto">
          <a:xfrm>
            <a:off x="5429250" y="3857625"/>
            <a:ext cx="1901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i="1">
                <a:solidFill>
                  <a:srgbClr val="FF0000"/>
                </a:solidFill>
                <a:latin typeface="Times New Roman" pitchFamily="18" charset="0"/>
                <a:ea typeface="Batang"/>
                <a:cs typeface="Times New Roman" pitchFamily="18" charset="0"/>
              </a:rPr>
              <a:t>Анатоль Франс</a:t>
            </a:r>
          </a:p>
        </p:txBody>
      </p:sp>
      <p:pic>
        <p:nvPicPr>
          <p:cNvPr id="5" name="Рисунок 4" descr="поваренок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7584" y="3933056"/>
            <a:ext cx="2892431" cy="2160240"/>
          </a:xfrm>
          <a:prstGeom prst="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повар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4365104"/>
            <a:ext cx="2317366" cy="2317366"/>
          </a:xfrm>
          <a:prstGeom prst="rect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поваренок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51920" y="4509120"/>
            <a:ext cx="2158080" cy="1879618"/>
          </a:xfrm>
          <a:prstGeom prst="diamond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r>
              <a:rPr lang="ru-RU" b="1" dirty="0">
                <a:latin typeface="Comic Sans MS" pitchFamily="66" charset="0"/>
              </a:rPr>
              <a:t>Холодные закуски:</a:t>
            </a:r>
            <a:endParaRPr lang="ru-RU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  <a:hlinkClick r:id="rId3" action="ppaction://hlinksldjump"/>
              </a:rPr>
              <a:t>винегрет </a:t>
            </a:r>
            <a:r>
              <a:rPr lang="ru-RU" dirty="0">
                <a:latin typeface="Comic Sans MS" pitchFamily="66" charset="0"/>
                <a:hlinkClick r:id="rId3" action="ppaction://hlinksldjump"/>
              </a:rPr>
              <a:t>из наших вопросов и ваших ответов. 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b="1" dirty="0" smtClean="0">
                <a:latin typeface="Comic Sans MS" pitchFamily="66" charset="0"/>
              </a:rPr>
              <a:t>Горячие </a:t>
            </a:r>
            <a:r>
              <a:rPr lang="ru-RU" b="1" dirty="0">
                <a:latin typeface="Comic Sans MS" pitchFamily="66" charset="0"/>
              </a:rPr>
              <a:t>закуски:</a:t>
            </a:r>
            <a:r>
              <a:rPr lang="ru-RU" dirty="0">
                <a:latin typeface="Comic Sans MS" pitchFamily="66" charset="0"/>
              </a:rPr>
              <a:t> </a:t>
            </a:r>
            <a:endParaRPr lang="ru-RU" dirty="0" smtClean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  <a:hlinkClick r:id="rId4" action="ppaction://hlinksldjump"/>
              </a:rPr>
              <a:t>Математическая </a:t>
            </a:r>
            <a:r>
              <a:rPr lang="ru-RU" dirty="0">
                <a:latin typeface="Comic Sans MS" pitchFamily="66" charset="0"/>
                <a:hlinkClick r:id="rId4" action="ppaction://hlinksldjump"/>
              </a:rPr>
              <a:t>уха.</a:t>
            </a:r>
            <a:endParaRPr lang="ru-RU" dirty="0">
              <a:latin typeface="Comic Sans MS" pitchFamily="66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dirty="0">
                <a:latin typeface="Comic Sans MS" pitchFamily="66" charset="0"/>
                <a:hlinkClick r:id="rId5" action="ppaction://hlinksldjump"/>
              </a:rPr>
              <a:t>РАГУ “из логических смекалок с острыми приправами из внимания и мышления</a:t>
            </a:r>
            <a:r>
              <a:rPr lang="ru-RU" dirty="0" smtClean="0">
                <a:latin typeface="Comic Sans MS" pitchFamily="66" charset="0"/>
                <a:hlinkClick r:id="rId5" action="ppaction://hlinksldjump"/>
              </a:rPr>
              <a:t>”</a:t>
            </a:r>
            <a:endParaRPr lang="ru-RU" dirty="0" smtClean="0">
              <a:latin typeface="Comic Sans MS" pitchFamily="66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endParaRPr lang="ru-RU" dirty="0">
              <a:latin typeface="Comic Sans MS" pitchFamily="66" charset="0"/>
            </a:endParaRPr>
          </a:p>
          <a:p>
            <a:r>
              <a:rPr lang="ru-RU" b="1" dirty="0" smtClean="0">
                <a:latin typeface="Comic Sans MS" pitchFamily="66" charset="0"/>
              </a:rPr>
              <a:t>Напитки</a:t>
            </a:r>
            <a:r>
              <a:rPr lang="ru-RU" b="1" dirty="0">
                <a:latin typeface="Comic Sans MS" pitchFamily="66" charset="0"/>
              </a:rPr>
              <a:t>:</a:t>
            </a:r>
            <a:r>
              <a:rPr lang="ru-RU" dirty="0">
                <a:latin typeface="Comic Sans MS" pitchFamily="66" charset="0"/>
              </a:rPr>
              <a:t> </a:t>
            </a:r>
            <a:endParaRPr lang="ru-RU" dirty="0" smtClean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  <a:hlinkClick r:id="rId6" action="ppaction://hlinksldjump"/>
              </a:rPr>
              <a:t>Математический </a:t>
            </a:r>
            <a:r>
              <a:rPr lang="ru-RU" dirty="0">
                <a:latin typeface="Comic Sans MS" pitchFamily="66" charset="0"/>
                <a:hlinkClick r:id="rId6" action="ppaction://hlinksldjump"/>
              </a:rPr>
              <a:t>коктейль.</a:t>
            </a:r>
            <a:endParaRPr lang="ru-RU" dirty="0">
              <a:latin typeface="Comic Sans MS" pitchFamily="66" charset="0"/>
            </a:endParaRPr>
          </a:p>
          <a:p>
            <a:pPr lvl="0"/>
            <a:r>
              <a:rPr lang="ru-RU" b="1" dirty="0" smtClean="0">
                <a:latin typeface="Comic Sans MS" pitchFamily="66" charset="0"/>
              </a:rPr>
              <a:t>Выпечка</a:t>
            </a:r>
            <a:r>
              <a:rPr lang="ru-RU" b="1" dirty="0">
                <a:latin typeface="Comic Sans MS" pitchFamily="66" charset="0"/>
              </a:rPr>
              <a:t>:</a:t>
            </a:r>
            <a:r>
              <a:rPr lang="ru-RU" dirty="0">
                <a:latin typeface="Comic Sans MS" pitchFamily="66" charset="0"/>
              </a:rPr>
              <a:t> </a:t>
            </a:r>
            <a:endParaRPr lang="ru-RU" dirty="0" smtClean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  <a:hlinkClick r:id="rId7" action="ppaction://hlinksldjump"/>
              </a:rPr>
              <a:t>“</a:t>
            </a:r>
            <a:r>
              <a:rPr lang="ru-RU" dirty="0">
                <a:latin typeface="Comic Sans MS" pitchFamily="66" charset="0"/>
                <a:hlinkClick r:id="rId7" action="ppaction://hlinksldjump"/>
              </a:rPr>
              <a:t>Математический рулет с начинкой из </a:t>
            </a:r>
            <a:r>
              <a:rPr lang="ru-RU" dirty="0" err="1">
                <a:latin typeface="Comic Sans MS" pitchFamily="66" charset="0"/>
                <a:hlinkClick r:id="rId7" action="ppaction://hlinksldjump"/>
              </a:rPr>
              <a:t>обгонялок</a:t>
            </a:r>
            <a:r>
              <a:rPr lang="ru-RU" dirty="0">
                <a:latin typeface="Comic Sans MS" pitchFamily="66" charset="0"/>
                <a:hlinkClick r:id="rId7" action="ppaction://hlinksldjump"/>
              </a:rPr>
              <a:t>, навеянный непреодолимым желанием учиться, учиться и ещё раз учиться...”</a:t>
            </a:r>
            <a:endParaRPr lang="ru-RU" dirty="0">
              <a:latin typeface="Comic Sans MS" pitchFamily="66" charset="0"/>
            </a:endParaRPr>
          </a:p>
          <a:p>
            <a:r>
              <a:rPr lang="ru-RU" b="1" dirty="0">
                <a:latin typeface="Comic Sans MS" pitchFamily="66" charset="0"/>
              </a:rPr>
              <a:t>Десерт:</a:t>
            </a:r>
            <a:endParaRPr lang="ru-RU" dirty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>
                <a:latin typeface="Comic Sans MS" pitchFamily="66" charset="0"/>
                <a:hlinkClick r:id="rId8" action="ppaction://hlinksldjump"/>
              </a:rPr>
              <a:t>“Мороженое </a:t>
            </a:r>
            <a:r>
              <a:rPr lang="ru-RU" dirty="0">
                <a:latin typeface="Comic Sans MS" pitchFamily="66" charset="0"/>
                <a:hlinkClick r:id="rId8" action="ppaction://hlinksldjump"/>
              </a:rPr>
              <a:t>с взбитыми сливками с начинкой”. </a:t>
            </a:r>
            <a:endParaRPr lang="ru-RU" dirty="0" smtClean="0"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  <a:hlinkClick r:id="rId9" action="ppaction://hlinksldjump"/>
              </a:rPr>
              <a:t>Книга жалоб и предложений</a:t>
            </a:r>
            <a:endParaRPr lang="ru-RU" dirty="0" smtClean="0">
              <a:latin typeface="Comic Sans MS" pitchFamily="66" charset="0"/>
            </a:endParaRPr>
          </a:p>
          <a:p>
            <a:endParaRPr lang="ru-RU" dirty="0"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277285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pPr algn="ctr"/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Холодные закуски</a:t>
            </a:r>
            <a:r>
              <a:rPr 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:</a:t>
            </a:r>
          </a:p>
          <a:p>
            <a:endParaRPr lang="ru-RU" b="1" dirty="0">
              <a:solidFill>
                <a:prstClr val="black"/>
              </a:solidFill>
              <a:latin typeface="Comic Sans MS" pitchFamily="66" charset="0"/>
            </a:endParaRP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  <a:p>
            <a:r>
              <a:rPr lang="ru-RU" sz="2800" dirty="0" smtClean="0">
                <a:solidFill>
                  <a:prstClr val="black"/>
                </a:solidFill>
                <a:latin typeface="Comic Sans MS" pitchFamily="66" charset="0"/>
              </a:rPr>
              <a:t>Винегрет </a:t>
            </a:r>
            <a:r>
              <a:rPr lang="ru-RU" sz="2800" dirty="0">
                <a:solidFill>
                  <a:prstClr val="black"/>
                </a:solidFill>
                <a:latin typeface="Comic Sans MS" pitchFamily="66" charset="0"/>
              </a:rPr>
              <a:t>из наших вопросов и </a:t>
            </a:r>
            <a:r>
              <a:rPr lang="ru-RU" sz="2800" dirty="0" smtClean="0">
                <a:solidFill>
                  <a:prstClr val="black"/>
                </a:solidFill>
                <a:latin typeface="Comic Sans MS" pitchFamily="66" charset="0"/>
              </a:rPr>
              <a:t>ваших </a:t>
            </a:r>
            <a:r>
              <a:rPr lang="ru-RU" sz="2800" dirty="0">
                <a:solidFill>
                  <a:prstClr val="black"/>
                </a:solidFill>
                <a:latin typeface="Comic Sans MS" pitchFamily="66" charset="0"/>
              </a:rPr>
              <a:t>ответов. </a:t>
            </a:r>
            <a:endParaRPr lang="ru-RU" sz="28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107389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026" name="Picture 2" descr="http://s44.radikal.ru/i104/0906/95/078ad7b2f57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070" y="3645024"/>
            <a:ext cx="2964338" cy="228872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 rot="20739670">
            <a:off x="5912370" y="4187756"/>
            <a:ext cx="455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ru-RU" sz="2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35478" y="423392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7042" y="476268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948264" y="4420052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69776" y="479175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10215" y="5072074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85751" y="5102153"/>
            <a:ext cx="325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?</a:t>
            </a:r>
            <a:endParaRPr lang="ru-RU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Стрелка вправо 10">
            <a:hlinkClick r:id="rId6" action="ppaction://hlinksldjump"/>
          </p:cNvPr>
          <p:cNvSpPr/>
          <p:nvPr/>
        </p:nvSpPr>
        <p:spPr>
          <a:xfrm>
            <a:off x="7812360" y="5933745"/>
            <a:ext cx="1211376" cy="6385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2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r>
              <a:rPr lang="ru-RU" sz="2800" b="1" dirty="0" smtClean="0">
                <a:solidFill>
                  <a:prstClr val="black"/>
                </a:solidFill>
                <a:latin typeface="Comic Sans MS" pitchFamily="66" charset="0"/>
              </a:rPr>
              <a:t>Горячие </a:t>
            </a:r>
            <a:r>
              <a:rPr lang="ru-RU" sz="2800" b="1" dirty="0">
                <a:solidFill>
                  <a:prstClr val="black"/>
                </a:solidFill>
                <a:latin typeface="Comic Sans MS" pitchFamily="66" charset="0"/>
              </a:rPr>
              <a:t>закуски:</a:t>
            </a:r>
            <a:r>
              <a:rPr lang="ru-RU" sz="2800" dirty="0">
                <a:solidFill>
                  <a:prstClr val="black"/>
                </a:solidFill>
                <a:latin typeface="Comic Sans MS" pitchFamily="66" charset="0"/>
              </a:rPr>
              <a:t> </a:t>
            </a:r>
            <a:endParaRPr lang="ru-RU" sz="28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>
                <a:solidFill>
                  <a:prstClr val="black"/>
                </a:solidFill>
                <a:latin typeface="Comic Sans MS" pitchFamily="66" charset="0"/>
              </a:rPr>
              <a:t>Математическая </a:t>
            </a:r>
            <a:r>
              <a:rPr lang="ru-RU" sz="2800" dirty="0">
                <a:solidFill>
                  <a:prstClr val="black"/>
                </a:solidFill>
                <a:latin typeface="Comic Sans MS" pitchFamily="66" charset="0"/>
              </a:rPr>
              <a:t>уха</a:t>
            </a:r>
            <a:r>
              <a:rPr lang="ru-RU" sz="2800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  <a:endParaRPr lang="ru-RU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90461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286116" y="1973401"/>
            <a:ext cx="4104456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Леонард                 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Ковалевская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Пьер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Паскаль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Якоб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Виет</a:t>
            </a:r>
          </a:p>
          <a:p>
            <a:pPr indent="22860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Франсуа                  Лобачевский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Карл                       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Эйлер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Рене                          Декарт, </a:t>
            </a: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Петер                        Дирихле, </a:t>
            </a: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Блез          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Гаусс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Софья                      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Ферма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2286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Николай                   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Бернулли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9" descr="BO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7691" y="5045024"/>
            <a:ext cx="2243966" cy="153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156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r>
              <a:rPr lang="ru-RU" sz="2800" b="1" dirty="0" smtClean="0">
                <a:solidFill>
                  <a:prstClr val="black"/>
                </a:solidFill>
                <a:latin typeface="Comic Sans MS" pitchFamily="66" charset="0"/>
              </a:rPr>
              <a:t>Горячие </a:t>
            </a:r>
            <a:r>
              <a:rPr lang="ru-RU" sz="2800" b="1" dirty="0">
                <a:solidFill>
                  <a:prstClr val="black"/>
                </a:solidFill>
                <a:latin typeface="Comic Sans MS" pitchFamily="66" charset="0"/>
              </a:rPr>
              <a:t>закуски:</a:t>
            </a:r>
            <a:r>
              <a:rPr lang="ru-RU" sz="2800" dirty="0">
                <a:solidFill>
                  <a:prstClr val="black"/>
                </a:solidFill>
                <a:latin typeface="Comic Sans MS" pitchFamily="66" charset="0"/>
              </a:rPr>
              <a:t> </a:t>
            </a:r>
            <a:endParaRPr lang="ru-RU" sz="28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800" dirty="0" smtClean="0">
                <a:solidFill>
                  <a:prstClr val="black"/>
                </a:solidFill>
                <a:latin typeface="Comic Sans MS" pitchFamily="66" charset="0"/>
              </a:rPr>
              <a:t>Математическая </a:t>
            </a:r>
            <a:r>
              <a:rPr lang="ru-RU" sz="2800" dirty="0">
                <a:solidFill>
                  <a:prstClr val="black"/>
                </a:solidFill>
                <a:latin typeface="Comic Sans MS" pitchFamily="66" charset="0"/>
              </a:rPr>
              <a:t>уха</a:t>
            </a:r>
            <a:r>
              <a:rPr lang="ru-RU" sz="2800" dirty="0" smtClean="0">
                <a:solidFill>
                  <a:prstClr val="black"/>
                </a:solidFill>
                <a:latin typeface="Comic Sans MS" pitchFamily="66" charset="0"/>
              </a:rPr>
              <a:t>.</a:t>
            </a:r>
            <a:endParaRPr lang="ru-RU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90461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3286116" y="1819513"/>
            <a:ext cx="410445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Леонард                  Эйлер</a:t>
            </a:r>
          </a:p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Карл                        Гаусс</a:t>
            </a:r>
          </a:p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Франсуа                  Виет</a:t>
            </a:r>
          </a:p>
          <a:p>
            <a:pPr indent="228600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Якоб 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Бернулли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228600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Пьер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Ферма</a:t>
            </a:r>
          </a:p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Рене                         Декарт</a:t>
            </a:r>
          </a:p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Петер                       Дирихле </a:t>
            </a:r>
          </a:p>
          <a:p>
            <a:pPr indent="228600"/>
            <a:r>
              <a:rPr lang="ru-RU" sz="2000" b="1" dirty="0" err="1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Блез</a:t>
            </a:r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Паскаль</a:t>
            </a:r>
          </a:p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Софья                      </a:t>
            </a:r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Ковалевская</a:t>
            </a:r>
          </a:p>
          <a:p>
            <a:pPr indent="228600"/>
            <a:r>
              <a:rPr 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Николай                  Лобачевский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indent="228600"/>
            <a:endParaRPr lang="ru-RU" sz="20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9" descr="BOO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7691" y="5045024"/>
            <a:ext cx="2243966" cy="1530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Стрелка вправо 12">
            <a:hlinkClick r:id="rId6" action="ppaction://hlinksldjump"/>
          </p:cNvPr>
          <p:cNvSpPr/>
          <p:nvPr/>
        </p:nvSpPr>
        <p:spPr>
          <a:xfrm>
            <a:off x="7812360" y="5933745"/>
            <a:ext cx="1211376" cy="6385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050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r>
              <a:rPr lang="ru-RU" sz="2800" b="1" dirty="0" smtClean="0">
                <a:solidFill>
                  <a:prstClr val="black"/>
                </a:solidFill>
                <a:latin typeface="Comic Sans MS" pitchFamily="66" charset="0"/>
              </a:rPr>
              <a:t>Горячие закуски: </a:t>
            </a:r>
          </a:p>
          <a:p>
            <a:endParaRPr lang="ru-RU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2400" dirty="0" smtClean="0">
                <a:solidFill>
                  <a:prstClr val="black"/>
                </a:solidFill>
                <a:latin typeface="Comic Sans MS" pitchFamily="66" charset="0"/>
              </a:rPr>
              <a:t>РАГУ “из логических смекалок с острыми приправами из внимания и мышления”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2052" name="Рисунок 1" descr="Описание: http://festival.1september.ru/articles/632799/Image168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4199" y="2996952"/>
            <a:ext cx="2949405" cy="2860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трелка вправо 15">
            <a:hlinkClick r:id="rId6" action="ppaction://hlinksldjump"/>
          </p:cNvPr>
          <p:cNvSpPr/>
          <p:nvPr/>
        </p:nvSpPr>
        <p:spPr>
          <a:xfrm>
            <a:off x="7812360" y="5933745"/>
            <a:ext cx="1211376" cy="6385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60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  <a:p>
            <a:r>
              <a:rPr lang="ru-RU" sz="3200" b="1" dirty="0" smtClean="0">
                <a:solidFill>
                  <a:prstClr val="black"/>
                </a:solidFill>
                <a:latin typeface="Comic Sans MS" pitchFamily="66" charset="0"/>
              </a:rPr>
              <a:t>Напитки</a:t>
            </a:r>
            <a:r>
              <a:rPr lang="ru-RU" sz="3200" b="1" dirty="0">
                <a:solidFill>
                  <a:prstClr val="black"/>
                </a:solidFill>
                <a:latin typeface="Comic Sans MS" pitchFamily="66" charset="0"/>
              </a:rPr>
              <a:t>:</a:t>
            </a:r>
            <a:r>
              <a:rPr lang="ru-RU" sz="3200" dirty="0">
                <a:solidFill>
                  <a:prstClr val="black"/>
                </a:solidFill>
                <a:latin typeface="Comic Sans MS" pitchFamily="66" charset="0"/>
              </a:rPr>
              <a:t> </a:t>
            </a:r>
            <a:endParaRPr lang="ru-RU" sz="3200" dirty="0" smtClean="0">
              <a:solidFill>
                <a:prstClr val="black"/>
              </a:solidFill>
              <a:latin typeface="Comic Sans MS" pitchFamily="66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3200" dirty="0" smtClean="0">
                <a:solidFill>
                  <a:prstClr val="black"/>
                </a:solidFill>
                <a:latin typeface="Comic Sans MS" pitchFamily="66" charset="0"/>
              </a:rPr>
              <a:t>Математический </a:t>
            </a:r>
            <a:r>
              <a:rPr lang="ru-RU" sz="3200" dirty="0">
                <a:solidFill>
                  <a:prstClr val="black"/>
                </a:solidFill>
                <a:latin typeface="Comic Sans MS" pitchFamily="66" charset="0"/>
              </a:rPr>
              <a:t>коктейль.</a:t>
            </a: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2" name="Рисунок 11" descr="C:\Documents and Settings\Admin\Рабочий стол\87.jpg"/>
          <p:cNvPicPr>
            <a:picLocks noChangeAspect="1" noChangeArrowheads="1"/>
          </p:cNvPicPr>
          <p:nvPr/>
        </p:nvPicPr>
        <p:blipFill>
          <a:blip r:embed="rId5" cstate="print"/>
          <a:srcRect t="13683"/>
          <a:stretch>
            <a:fillRect/>
          </a:stretch>
        </p:blipFill>
        <p:spPr bwMode="auto">
          <a:xfrm>
            <a:off x="5148064" y="2428299"/>
            <a:ext cx="3401892" cy="37020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трелка вправо 12">
            <a:hlinkClick r:id="rId6" action="ppaction://hlinksldjump"/>
          </p:cNvPr>
          <p:cNvSpPr/>
          <p:nvPr/>
        </p:nvSpPr>
        <p:spPr>
          <a:xfrm>
            <a:off x="7812360" y="5933745"/>
            <a:ext cx="1211376" cy="6385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32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книга.jpg"/>
          <p:cNvPicPr>
            <a:picLocks noChangeAspect="1"/>
          </p:cNvPicPr>
          <p:nvPr/>
        </p:nvPicPr>
        <p:blipFill>
          <a:blip r:embed="rId2" cstate="print"/>
          <a:srcRect l="62931" r="6897"/>
          <a:stretch>
            <a:fillRect/>
          </a:stretch>
        </p:blipFill>
        <p:spPr>
          <a:xfrm>
            <a:off x="3214678" y="0"/>
            <a:ext cx="5929322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2915816" y="260648"/>
            <a:ext cx="610792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МЕНЮ</a:t>
            </a: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  <a:p>
            <a:pPr lvl="0"/>
            <a:r>
              <a:rPr lang="ru-RU" b="1" dirty="0">
                <a:latin typeface="Comic Sans MS" pitchFamily="66" charset="0"/>
              </a:rPr>
              <a:t>Выпечка:</a:t>
            </a:r>
            <a:r>
              <a:rPr lang="ru-RU" dirty="0">
                <a:latin typeface="Comic Sans MS" pitchFamily="66" charset="0"/>
              </a:rPr>
              <a:t> </a:t>
            </a:r>
          </a:p>
          <a:p>
            <a:r>
              <a:rPr lang="ru-RU" dirty="0">
                <a:latin typeface="Comic Sans MS" pitchFamily="66" charset="0"/>
              </a:rPr>
              <a:t> “Математический рулет с начинкой из </a:t>
            </a:r>
            <a:r>
              <a:rPr lang="ru-RU" dirty="0" err="1">
                <a:latin typeface="Comic Sans MS" pitchFamily="66" charset="0"/>
              </a:rPr>
              <a:t>обгонялок</a:t>
            </a:r>
            <a:r>
              <a:rPr lang="ru-RU" dirty="0">
                <a:latin typeface="Comic Sans MS" pitchFamily="66" charset="0"/>
              </a:rPr>
              <a:t>, навеянный непреодолимым желанием учиться, учиться и ещё раз учиться...”</a:t>
            </a:r>
          </a:p>
          <a:p>
            <a:endParaRPr lang="ru-RU" dirty="0">
              <a:solidFill>
                <a:prstClr val="black"/>
              </a:solidFill>
              <a:latin typeface="Comic Sans MS" pitchFamily="66" charset="0"/>
            </a:endParaRPr>
          </a:p>
        </p:txBody>
      </p:sp>
      <p:pic>
        <p:nvPicPr>
          <p:cNvPr id="9" name="Рисунок 8" descr="книга.jpg"/>
          <p:cNvPicPr>
            <a:picLocks noChangeAspect="1"/>
          </p:cNvPicPr>
          <p:nvPr/>
        </p:nvPicPr>
        <p:blipFill>
          <a:blip r:embed="rId2" cstate="print"/>
          <a:srcRect l="43675" r="41766"/>
          <a:stretch>
            <a:fillRect/>
          </a:stretch>
        </p:blipFill>
        <p:spPr>
          <a:xfrm>
            <a:off x="2214546" y="0"/>
            <a:ext cx="1071570" cy="685800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18439" name="Рисунок 10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28625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Рисунок 12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5143500"/>
            <a:ext cx="13874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Рисунок 13" descr="ве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EFA"/>
              </a:clrFrom>
              <a:clrTo>
                <a:srgbClr val="FFFE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2820411">
            <a:off x="586582" y="2709069"/>
            <a:ext cx="13890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узор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1857364"/>
            <a:ext cx="2500330" cy="3214710"/>
          </a:xfrm>
          <a:prstGeom prst="rect">
            <a:avLst/>
          </a:prstGeom>
          <a:effectLst>
            <a:softEdge rad="317500"/>
          </a:effectLst>
        </p:spPr>
      </p:pic>
      <p:pic>
        <p:nvPicPr>
          <p:cNvPr id="3076" name="Picture 4" descr="http://fstatic.ru/images/goods/new_ym/13633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7117" y="2397101"/>
            <a:ext cx="3072822" cy="30728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TextBox 1"/>
          <p:cNvSpPr txBox="1"/>
          <p:nvPr/>
        </p:nvSpPr>
        <p:spPr>
          <a:xfrm>
            <a:off x="4130382" y="5426988"/>
            <a:ext cx="36787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ПОЗДРАВЛЯЕМ! 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Вы выиграли </a:t>
            </a:r>
            <a:r>
              <a:rPr lang="en-US" dirty="0" smtClean="0">
                <a:solidFill>
                  <a:srgbClr val="FF0000"/>
                </a:solidFill>
              </a:rPr>
              <a:t>school-</a:t>
            </a:r>
            <a:r>
              <a:rPr lang="en-US" dirty="0" err="1" smtClean="0">
                <a:solidFill>
                  <a:srgbClr val="FF0000"/>
                </a:solidFill>
              </a:rPr>
              <a:t>bax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Стрелка вправо 10">
            <a:hlinkClick r:id="rId6" action="ppaction://hlinksldjump"/>
          </p:cNvPr>
          <p:cNvSpPr/>
          <p:nvPr/>
        </p:nvSpPr>
        <p:spPr>
          <a:xfrm>
            <a:off x="7812360" y="5933745"/>
            <a:ext cx="1211376" cy="6385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5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245</Words>
  <Application>Microsoft Office PowerPoint</Application>
  <PresentationFormat>Экран (4:3)</PresentationFormat>
  <Paragraphs>94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кей</dc:creator>
  <cp:lastModifiedBy>Ира</cp:lastModifiedBy>
  <cp:revision>82</cp:revision>
  <dcterms:created xsi:type="dcterms:W3CDTF">2013-03-03T11:52:46Z</dcterms:created>
  <dcterms:modified xsi:type="dcterms:W3CDTF">2014-02-27T09:18:22Z</dcterms:modified>
</cp:coreProperties>
</file>