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4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0054107045904193E-2"/>
                  <c:y val="-6.0263231694094423E-3"/>
                </c:manualLayout>
              </c:layout>
              <c:showVal val="1"/>
            </c:dLbl>
            <c:dLbl>
              <c:idx val="1"/>
              <c:layout>
                <c:manualLayout>
                  <c:x val="-0.1066720218572175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в школе</c:v>
                </c:pt>
                <c:pt idx="1">
                  <c:v>в дошкольной группе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65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100"/>
      <c:perspective val="7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-0.15234365534337704"/>
                  <c:y val="-0.1340826495191890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104554198845752"/>
                  <c:y val="2.8060153200356507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полные семьи</c:v>
                </c:pt>
                <c:pt idx="1">
                  <c:v>неполные семьи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34</c:v>
                </c:pt>
                <c:pt idx="1">
                  <c:v>19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Лист1!$A$1:$A$2</c:f>
              <c:strCache>
                <c:ptCount val="2"/>
                <c:pt idx="0">
                  <c:v>количество обучающихся</c:v>
                </c:pt>
                <c:pt idx="1">
                  <c:v>учащиеся-инвалиды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75</c:v>
                </c:pt>
                <c:pt idx="1">
                  <c:v>11</c:v>
                </c:pt>
              </c:numCache>
            </c:numRef>
          </c:val>
        </c:ser>
        <c:shape val="cone"/>
        <c:axId val="46235008"/>
        <c:axId val="46257280"/>
        <c:axId val="0"/>
      </c:bar3DChart>
      <c:catAx>
        <c:axId val="462350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257280"/>
        <c:crosses val="autoZero"/>
        <c:auto val="1"/>
        <c:lblAlgn val="ctr"/>
        <c:lblOffset val="100"/>
      </c:catAx>
      <c:valAx>
        <c:axId val="46257280"/>
        <c:scaling>
          <c:orientation val="minMax"/>
        </c:scaling>
        <c:axPos val="l"/>
        <c:majorGridlines/>
        <c:numFmt formatCode="General" sourceLinked="1"/>
        <c:tickLblPos val="nextTo"/>
        <c:crossAx val="46235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doughnutChart>
        <c:varyColors val="1"/>
        <c:ser>
          <c:idx val="0"/>
          <c:order val="0"/>
          <c:explosion val="17"/>
          <c:dPt>
            <c:idx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rgbClr val="200EA2"/>
                </a:solidFill>
              </a:ln>
            </c:spPr>
          </c:dPt>
          <c:dPt>
            <c:idx val="1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7.7777777777777779E-2"/>
                  <c:y val="5.5555555555555518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6.6666666666666693E-2"/>
                  <c:y val="-0.12037073490813653"/>
                </c:manualLayout>
              </c:layout>
              <c:spPr/>
              <c:txPr>
                <a:bodyPr/>
                <a:lstStyle/>
                <a:p>
                  <a:pPr>
                    <a:defRPr sz="3600" b="1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всего семей</c:v>
                </c:pt>
                <c:pt idx="1">
                  <c:v>состоящие на ВШУ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53</c:v>
                </c:pt>
                <c:pt idx="1">
                  <c:v>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993212031147023"/>
          <c:y val="8.3573887165813099E-2"/>
          <c:w val="0.27871758765680782"/>
          <c:h val="0.4292514469171150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3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0839326334208232"/>
                  <c:y val="-3.0734179060950741E-2"/>
                </c:manualLayout>
              </c:layout>
              <c:showVal val="1"/>
            </c:dLbl>
            <c:dLbl>
              <c:idx val="1"/>
              <c:layout>
                <c:manualLayout>
                  <c:x val="-0.10201990376202974"/>
                  <c:y val="-1.114027413240012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всего обучающихся</c:v>
                </c:pt>
                <c:pt idx="1">
                  <c:v>обучающиеся, состоящие на ВШУ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75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0000"/>
            </a:solidFill>
          </c:spPr>
          <c:cat>
            <c:strRef>
              <c:f>Лист1!$A$1:$A$2</c:f>
              <c:strCache>
                <c:ptCount val="2"/>
                <c:pt idx="0">
                  <c:v>всего обучающихся</c:v>
                </c:pt>
                <c:pt idx="1">
                  <c:v>состоящие на ПДН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75</c:v>
                </c:pt>
                <c:pt idx="1">
                  <c:v>3</c:v>
                </c:pt>
              </c:numCache>
            </c:numRef>
          </c:val>
        </c:ser>
        <c:shape val="cylinder"/>
        <c:axId val="46592768"/>
        <c:axId val="46594304"/>
        <c:axId val="0"/>
      </c:bar3DChart>
      <c:catAx>
        <c:axId val="465927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594304"/>
        <c:crosses val="autoZero"/>
        <c:auto val="1"/>
        <c:lblAlgn val="ctr"/>
        <c:lblOffset val="100"/>
      </c:catAx>
      <c:valAx>
        <c:axId val="46594304"/>
        <c:scaling>
          <c:orientation val="minMax"/>
        </c:scaling>
        <c:axPos val="l"/>
        <c:majorGridlines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</c:majorGridlines>
        <c:numFmt formatCode="General" sourceLinked="1"/>
        <c:tickLblPos val="nextTo"/>
        <c:crossAx val="4659276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solidFill>
          <a:schemeClr val="tx2">
            <a:lumMod val="75000"/>
          </a:schemeClr>
        </a:solidFill>
      </c:spPr>
    </c:sideWall>
    <c:backWall>
      <c:spPr>
        <a:solidFill>
          <a:schemeClr val="tx2">
            <a:lumMod val="7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cat>
            <c:strRef>
              <c:f>Лист1!$A$1:$A$2</c:f>
              <c:strCache>
                <c:ptCount val="2"/>
                <c:pt idx="0">
                  <c:v>2008-2009 уч.год</c:v>
                </c:pt>
                <c:pt idx="1">
                  <c:v>2009-2010 уч.год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shape val="pyramid"/>
        <c:axId val="47158016"/>
        <c:axId val="47159552"/>
        <c:axId val="0"/>
      </c:bar3DChart>
      <c:catAx>
        <c:axId val="47158016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47159552"/>
        <c:crosses val="autoZero"/>
        <c:auto val="1"/>
        <c:lblAlgn val="ctr"/>
        <c:lblOffset val="100"/>
      </c:catAx>
      <c:valAx>
        <c:axId val="47159552"/>
        <c:scaling>
          <c:orientation val="minMax"/>
        </c:scaling>
        <c:axPos val="l"/>
        <c:majorGridlines/>
        <c:numFmt formatCode="General" sourceLinked="1"/>
        <c:tickLblPos val="nextTo"/>
        <c:crossAx val="4715801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CB31-8CDC-4A5B-840C-8423E73ED09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C653-4589-4152-9AA5-837B078C0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2">
                <a:lumMod val="75000"/>
                <a:alpha val="5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65333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Профилактика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асоциального поведения</a:t>
            </a:r>
          </a:p>
          <a:p>
            <a:pPr algn="ctr"/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кольников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МОУ Яковская СОШ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85720" y="214291"/>
            <a:ext cx="235745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Цель: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26" y="928670"/>
            <a:ext cx="87868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комплексная разработка и реализация в школе и семье результативной системы учебно-воспитательного воздействия на личность подростков с асоциальными проявлениями в поведении.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14282" y="2214554"/>
            <a:ext cx="28670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Задачи: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3429000"/>
            <a:ext cx="90011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1) Проанализировать причины девиантного поведения учеников, изучить их психологические особенности.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Изучить особенности взаимоотношений родителей и подростков, выявить нарушения и психологические причины нарушений у детей.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Разработать рекомендации для учителей, классных руководителей по организации индивидуального учебно-воспитательного воздействия на подростков с учетом их психологических особенностей.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8" grpId="0"/>
      <p:bldP spid="7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65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7618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Всего обучается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МОУ Яковская СОШ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00034" y="2285992"/>
          <a:ext cx="835824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28"/>
            <a:ext cx="864399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Количество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семей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2057400"/>
          <a:ext cx="8501122" cy="45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65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142852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42852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Внутришкольный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071546"/>
          <a:ext cx="485778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86116" y="3286124"/>
          <a:ext cx="571504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tx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42852"/>
            <a:ext cx="385765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ПДН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44" y="1285860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tx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1500174"/>
          <a:ext cx="885831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357166"/>
            <a:ext cx="69294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Сравнение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105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2009-12-08T09:48:40Z</dcterms:created>
  <dcterms:modified xsi:type="dcterms:W3CDTF">2009-12-21T06:31:14Z</dcterms:modified>
</cp:coreProperties>
</file>