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6" r:id="rId4"/>
    <p:sldId id="260" r:id="rId5"/>
    <p:sldId id="261" r:id="rId6"/>
    <p:sldId id="259" r:id="rId7"/>
    <p:sldId id="269" r:id="rId8"/>
    <p:sldId id="262" r:id="rId9"/>
    <p:sldId id="263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5EE88F-C1C9-4D69-8E01-78A84121B0CC}" type="doc">
      <dgm:prSet loTypeId="urn:microsoft.com/office/officeart/2005/8/layout/process4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A50486A4-FA68-4A17-9520-80E7248301A1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i="1" dirty="0" smtClean="0">
              <a:solidFill>
                <a:schemeClr val="accent2">
                  <a:lumMod val="75000"/>
                </a:schemeClr>
              </a:solidFill>
            </a:rPr>
            <a:t>Анализ изображений геометрического тела</a:t>
          </a:r>
          <a:endParaRPr lang="ru-RU" b="1" i="1" dirty="0">
            <a:solidFill>
              <a:schemeClr val="accent2">
                <a:lumMod val="75000"/>
              </a:schemeClr>
            </a:solidFill>
          </a:endParaRPr>
        </a:p>
      </dgm:t>
    </dgm:pt>
    <dgm:pt modelId="{C7367E84-F3F4-407D-92B1-EAF8995EEDED}" type="parTrans" cxnId="{5A32984B-9C8C-4B73-A3FB-5B81A819530D}">
      <dgm:prSet/>
      <dgm:spPr/>
      <dgm:t>
        <a:bodyPr/>
        <a:lstStyle/>
        <a:p>
          <a:endParaRPr lang="ru-RU"/>
        </a:p>
      </dgm:t>
    </dgm:pt>
    <dgm:pt modelId="{D2B247DC-E779-4271-9CDA-76E54754DC55}" type="sibTrans" cxnId="{5A32984B-9C8C-4B73-A3FB-5B81A819530D}">
      <dgm:prSet/>
      <dgm:spPr/>
      <dgm:t>
        <a:bodyPr/>
        <a:lstStyle/>
        <a:p>
          <a:endParaRPr lang="ru-RU"/>
        </a:p>
      </dgm:t>
    </dgm:pt>
    <dgm:pt modelId="{88FEA1DF-B11E-456E-BA66-B8876E518D4E}">
      <dgm:prSet phldrT="[Текст]" custT="1"/>
      <dgm:spPr/>
      <dgm:t>
        <a:bodyPr/>
        <a:lstStyle/>
        <a:p>
          <a:r>
            <a:rPr lang="ru-RU" sz="2400" b="1" dirty="0" smtClean="0"/>
            <a:t>Какое задано тело</a:t>
          </a:r>
          <a:r>
            <a:rPr lang="en-US" sz="2400" b="1" dirty="0" smtClean="0"/>
            <a:t>?</a:t>
          </a:r>
          <a:endParaRPr lang="ru-RU" sz="2400" b="1" dirty="0"/>
        </a:p>
      </dgm:t>
    </dgm:pt>
    <dgm:pt modelId="{A2EBBBC3-8B53-4F1C-A933-409A3C5453B4}" type="parTrans" cxnId="{8DE0455F-9E80-48A3-B270-B16F3C244BC4}">
      <dgm:prSet/>
      <dgm:spPr/>
      <dgm:t>
        <a:bodyPr/>
        <a:lstStyle/>
        <a:p>
          <a:endParaRPr lang="ru-RU"/>
        </a:p>
      </dgm:t>
    </dgm:pt>
    <dgm:pt modelId="{2CEEDA00-8F6F-4A7C-9470-1E74EE3937D9}" type="sibTrans" cxnId="{8DE0455F-9E80-48A3-B270-B16F3C244BC4}">
      <dgm:prSet/>
      <dgm:spPr/>
      <dgm:t>
        <a:bodyPr/>
        <a:lstStyle/>
        <a:p>
          <a:endParaRPr lang="ru-RU"/>
        </a:p>
      </dgm:t>
    </dgm:pt>
    <dgm:pt modelId="{20EECEF2-25A8-4473-B76B-AB11A00A0EE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2000" dirty="0" smtClean="0"/>
            <a:t>Чем на чертежах задаются </a:t>
          </a:r>
          <a:r>
            <a:rPr lang="ru-RU" sz="2000" dirty="0" err="1" smtClean="0"/>
            <a:t>гранные</a:t>
          </a:r>
          <a:r>
            <a:rPr lang="ru-RU" sz="2000" dirty="0" smtClean="0"/>
            <a:t> тела и тела вращения</a:t>
          </a:r>
          <a:r>
            <a:rPr lang="en-US" sz="2000" dirty="0" smtClean="0"/>
            <a:t>?</a:t>
          </a:r>
          <a:endParaRPr lang="ru-RU" sz="2000" dirty="0"/>
        </a:p>
      </dgm:t>
    </dgm:pt>
    <dgm:pt modelId="{B014300A-5F49-45EF-94E8-2B8496F72E2E}" type="parTrans" cxnId="{A83042E9-0CF9-4118-A501-592EEA61DBD2}">
      <dgm:prSet/>
      <dgm:spPr/>
      <dgm:t>
        <a:bodyPr/>
        <a:lstStyle/>
        <a:p>
          <a:endParaRPr lang="ru-RU"/>
        </a:p>
      </dgm:t>
    </dgm:pt>
    <dgm:pt modelId="{CC04F780-2D15-497D-BADF-97DEA5DA99A5}" type="sibTrans" cxnId="{A83042E9-0CF9-4118-A501-592EEA61DBD2}">
      <dgm:prSet/>
      <dgm:spPr/>
      <dgm:t>
        <a:bodyPr/>
        <a:lstStyle/>
        <a:p>
          <a:endParaRPr lang="ru-RU"/>
        </a:p>
      </dgm:t>
    </dgm:pt>
    <dgm:pt modelId="{AA5C6A68-EC5B-4B32-AFDB-869FA5072852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i="1" dirty="0" smtClean="0">
              <a:solidFill>
                <a:schemeClr val="accent2">
                  <a:lumMod val="75000"/>
                </a:schemeClr>
              </a:solidFill>
            </a:rPr>
            <a:t>Разбор сечений, ограничивающих вырез</a:t>
          </a:r>
          <a:endParaRPr lang="ru-RU" b="1" i="1" dirty="0">
            <a:solidFill>
              <a:schemeClr val="accent2">
                <a:lumMod val="75000"/>
              </a:schemeClr>
            </a:solidFill>
          </a:endParaRPr>
        </a:p>
      </dgm:t>
    </dgm:pt>
    <dgm:pt modelId="{6B2A2A8E-75C6-45D5-BB5F-C47F19F39CF7}" type="parTrans" cxnId="{A9525829-00F3-47C4-AA4D-0CC238606D77}">
      <dgm:prSet/>
      <dgm:spPr/>
      <dgm:t>
        <a:bodyPr/>
        <a:lstStyle/>
        <a:p>
          <a:endParaRPr lang="ru-RU"/>
        </a:p>
      </dgm:t>
    </dgm:pt>
    <dgm:pt modelId="{70F4849D-7455-47DA-863A-E9647A0B5D8B}" type="sibTrans" cxnId="{A9525829-00F3-47C4-AA4D-0CC238606D77}">
      <dgm:prSet/>
      <dgm:spPr/>
      <dgm:t>
        <a:bodyPr/>
        <a:lstStyle/>
        <a:p>
          <a:endParaRPr lang="ru-RU"/>
        </a:p>
      </dgm:t>
    </dgm:pt>
    <dgm:pt modelId="{EE5AE903-ECB3-4D90-A8C2-B7BEB7799688}">
      <dgm:prSet phldrT="[Текст]" custT="1"/>
      <dgm:spPr/>
      <dgm:t>
        <a:bodyPr/>
        <a:lstStyle/>
        <a:p>
          <a:r>
            <a:rPr lang="ru-RU" sz="2800" dirty="0" smtClean="0"/>
            <a:t> </a:t>
          </a:r>
          <a:r>
            <a:rPr lang="ru-RU" sz="2000" b="1" dirty="0" smtClean="0"/>
            <a:t>Что за плоскости ограничивают вырез</a:t>
          </a:r>
          <a:r>
            <a:rPr lang="en-US" sz="2000" b="1" dirty="0" smtClean="0"/>
            <a:t>?</a:t>
          </a:r>
          <a:endParaRPr lang="ru-RU" sz="2000" b="1" dirty="0"/>
        </a:p>
      </dgm:t>
    </dgm:pt>
    <dgm:pt modelId="{4B214454-B30B-48EB-977A-2BCF667BBE3D}" type="parTrans" cxnId="{F3521D7B-0B5C-4AE3-8D32-8A20A9FAED0F}">
      <dgm:prSet/>
      <dgm:spPr/>
      <dgm:t>
        <a:bodyPr/>
        <a:lstStyle/>
        <a:p>
          <a:endParaRPr lang="ru-RU"/>
        </a:p>
      </dgm:t>
    </dgm:pt>
    <dgm:pt modelId="{74DB96EC-55DE-44AB-9737-4CD791467F78}" type="sibTrans" cxnId="{F3521D7B-0B5C-4AE3-8D32-8A20A9FAED0F}">
      <dgm:prSet/>
      <dgm:spPr/>
      <dgm:t>
        <a:bodyPr/>
        <a:lstStyle/>
        <a:p>
          <a:endParaRPr lang="ru-RU"/>
        </a:p>
      </dgm:t>
    </dgm:pt>
    <dgm:pt modelId="{C9F09775-612B-4919-92C0-2E038BB7EE23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 Что за фигуры сечений на </a:t>
          </a:r>
          <a:r>
            <a:rPr lang="ru-RU" sz="2000" dirty="0" err="1" smtClean="0"/>
            <a:t>гранном</a:t>
          </a:r>
          <a:r>
            <a:rPr lang="ru-RU" sz="2000" dirty="0" smtClean="0"/>
            <a:t> теле</a:t>
          </a:r>
          <a:r>
            <a:rPr lang="en-US" sz="2000" dirty="0" smtClean="0"/>
            <a:t>?</a:t>
          </a:r>
          <a:r>
            <a:rPr lang="ru-RU" sz="2000" dirty="0" smtClean="0"/>
            <a:t>  На теле вращения</a:t>
          </a:r>
          <a:r>
            <a:rPr lang="en-US" sz="2000" dirty="0" smtClean="0"/>
            <a:t>?</a:t>
          </a:r>
          <a:endParaRPr lang="ru-RU" sz="2000" dirty="0"/>
        </a:p>
      </dgm:t>
    </dgm:pt>
    <dgm:pt modelId="{18ED0654-EBEE-4FC0-91FF-9DB8FD94EAB7}" type="parTrans" cxnId="{4C83843C-F7D3-4793-9031-684840FCB9E7}">
      <dgm:prSet/>
      <dgm:spPr/>
      <dgm:t>
        <a:bodyPr/>
        <a:lstStyle/>
        <a:p>
          <a:endParaRPr lang="ru-RU"/>
        </a:p>
      </dgm:t>
    </dgm:pt>
    <dgm:pt modelId="{1F63732A-8972-426E-A13B-0C11B784DC1A}" type="sibTrans" cxnId="{4C83843C-F7D3-4793-9031-684840FCB9E7}">
      <dgm:prSet/>
      <dgm:spPr/>
      <dgm:t>
        <a:bodyPr/>
        <a:lstStyle/>
        <a:p>
          <a:endParaRPr lang="ru-RU"/>
        </a:p>
      </dgm:t>
    </dgm:pt>
    <dgm:pt modelId="{E41EE2F1-5F50-4117-A58F-0F7BD791769C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i="1" dirty="0" smtClean="0">
              <a:solidFill>
                <a:schemeClr val="accent2">
                  <a:lumMod val="75000"/>
                </a:schemeClr>
              </a:solidFill>
            </a:rPr>
            <a:t>Последовательность и точность построений</a:t>
          </a:r>
          <a:endParaRPr lang="ru-RU" b="1" i="1" dirty="0">
            <a:solidFill>
              <a:schemeClr val="accent2">
                <a:lumMod val="75000"/>
              </a:schemeClr>
            </a:solidFill>
          </a:endParaRPr>
        </a:p>
      </dgm:t>
    </dgm:pt>
    <dgm:pt modelId="{48578E01-885E-4571-AB40-FB4789EEE12E}" type="parTrans" cxnId="{078E16AB-F072-4A60-B094-1C4B4C5233DB}">
      <dgm:prSet/>
      <dgm:spPr/>
      <dgm:t>
        <a:bodyPr/>
        <a:lstStyle/>
        <a:p>
          <a:endParaRPr lang="ru-RU"/>
        </a:p>
      </dgm:t>
    </dgm:pt>
    <dgm:pt modelId="{6543D566-F0AC-4996-9229-A8082665D7A9}" type="sibTrans" cxnId="{078E16AB-F072-4A60-B094-1C4B4C5233DB}">
      <dgm:prSet/>
      <dgm:spPr/>
      <dgm:t>
        <a:bodyPr/>
        <a:lstStyle/>
        <a:p>
          <a:endParaRPr lang="ru-RU"/>
        </a:p>
      </dgm:t>
    </dgm:pt>
    <dgm:pt modelId="{A7EB133C-B0CE-4708-91B5-E1818A315C7F}">
      <dgm:prSet phldrT="[Текст]" custT="1"/>
      <dgm:spPr/>
      <dgm:t>
        <a:bodyPr/>
        <a:lstStyle/>
        <a:p>
          <a:r>
            <a:rPr lang="ru-RU" sz="2000" b="1" dirty="0" smtClean="0"/>
            <a:t>   </a:t>
          </a:r>
        </a:p>
        <a:p>
          <a:r>
            <a:rPr lang="ru-RU" sz="2400" b="1" i="1" dirty="0" smtClean="0">
              <a:solidFill>
                <a:schemeClr val="accent6">
                  <a:lumMod val="50000"/>
                </a:schemeClr>
              </a:solidFill>
            </a:rPr>
            <a:t>Определение видимости геометрических тел и сечений</a:t>
          </a:r>
        </a:p>
        <a:p>
          <a:endParaRPr lang="ru-RU" sz="2000" b="1" dirty="0"/>
        </a:p>
      </dgm:t>
    </dgm:pt>
    <dgm:pt modelId="{AAAAC3C7-E238-4E8B-9FF5-681C5241E001}" type="parTrans" cxnId="{7CD27293-F378-4C2E-A7E8-AE0E67DCB50C}">
      <dgm:prSet/>
      <dgm:spPr/>
      <dgm:t>
        <a:bodyPr/>
        <a:lstStyle/>
        <a:p>
          <a:endParaRPr lang="ru-RU"/>
        </a:p>
      </dgm:t>
    </dgm:pt>
    <dgm:pt modelId="{E769133A-BAA2-445E-8423-AB97E42AD71A}" type="sibTrans" cxnId="{7CD27293-F378-4C2E-A7E8-AE0E67DCB50C}">
      <dgm:prSet/>
      <dgm:spPr/>
      <dgm:t>
        <a:bodyPr/>
        <a:lstStyle/>
        <a:p>
          <a:endParaRPr lang="ru-RU"/>
        </a:p>
      </dgm:t>
    </dgm:pt>
    <dgm:pt modelId="{A80D71C4-0558-410A-9E97-CF6FB4316EDC}" type="pres">
      <dgm:prSet presAssocID="{A45EE88F-C1C9-4D69-8E01-78A84121B0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FE13AB-D81E-4330-8F07-0C0BD8A0989E}" type="pres">
      <dgm:prSet presAssocID="{E41EE2F1-5F50-4117-A58F-0F7BD791769C}" presName="boxAndChildren" presStyleCnt="0"/>
      <dgm:spPr/>
    </dgm:pt>
    <dgm:pt modelId="{FE1ED438-C98F-4E10-9E6D-57EA3AA16479}" type="pres">
      <dgm:prSet presAssocID="{E41EE2F1-5F50-4117-A58F-0F7BD791769C}" presName="parentTextBox" presStyleLbl="node1" presStyleIdx="0" presStyleCnt="3"/>
      <dgm:spPr/>
      <dgm:t>
        <a:bodyPr/>
        <a:lstStyle/>
        <a:p>
          <a:endParaRPr lang="ru-RU"/>
        </a:p>
      </dgm:t>
    </dgm:pt>
    <dgm:pt modelId="{57E03ED0-EAE7-459C-908A-D5FB26E33A36}" type="pres">
      <dgm:prSet presAssocID="{E41EE2F1-5F50-4117-A58F-0F7BD791769C}" presName="entireBox" presStyleLbl="node1" presStyleIdx="0" presStyleCnt="3" custLinFactNeighborX="847" custLinFactNeighborY="5456"/>
      <dgm:spPr/>
      <dgm:t>
        <a:bodyPr/>
        <a:lstStyle/>
        <a:p>
          <a:endParaRPr lang="ru-RU"/>
        </a:p>
      </dgm:t>
    </dgm:pt>
    <dgm:pt modelId="{B907DEC2-61AC-47BB-A327-10127A340977}" type="pres">
      <dgm:prSet presAssocID="{E41EE2F1-5F50-4117-A58F-0F7BD791769C}" presName="descendantBox" presStyleCnt="0"/>
      <dgm:spPr/>
    </dgm:pt>
    <dgm:pt modelId="{54E23417-2B8A-42F3-A343-B9C4C316520D}" type="pres">
      <dgm:prSet presAssocID="{A7EB133C-B0CE-4708-91B5-E1818A315C7F}" presName="childTextBox" presStyleLbl="fgAccFollowNode1" presStyleIdx="0" presStyleCnt="5" custLinFactNeighborX="847" custLinFactNeighborY="1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2DC08-CD9A-4399-BEC9-337636654DF5}" type="pres">
      <dgm:prSet presAssocID="{70F4849D-7455-47DA-863A-E9647A0B5D8B}" presName="sp" presStyleCnt="0"/>
      <dgm:spPr/>
    </dgm:pt>
    <dgm:pt modelId="{302D2792-135B-4199-AC78-FED656CE51DF}" type="pres">
      <dgm:prSet presAssocID="{AA5C6A68-EC5B-4B32-AFDB-869FA5072852}" presName="arrowAndChildren" presStyleCnt="0"/>
      <dgm:spPr/>
    </dgm:pt>
    <dgm:pt modelId="{0BB1C752-4CF8-4C3F-B783-B725E3EE694D}" type="pres">
      <dgm:prSet presAssocID="{AA5C6A68-EC5B-4B32-AFDB-869FA5072852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BB53C01B-6093-4C4C-B47E-53CAB243B13A}" type="pres">
      <dgm:prSet presAssocID="{AA5C6A68-EC5B-4B32-AFDB-869FA5072852}" presName="arrow" presStyleLbl="node1" presStyleIdx="1" presStyleCnt="3" custLinFactNeighborY="42"/>
      <dgm:spPr/>
      <dgm:t>
        <a:bodyPr/>
        <a:lstStyle/>
        <a:p>
          <a:endParaRPr lang="ru-RU"/>
        </a:p>
      </dgm:t>
    </dgm:pt>
    <dgm:pt modelId="{FC0F7CF5-6913-4702-93B6-83F5042A705E}" type="pres">
      <dgm:prSet presAssocID="{AA5C6A68-EC5B-4B32-AFDB-869FA5072852}" presName="descendantArrow" presStyleCnt="0"/>
      <dgm:spPr/>
    </dgm:pt>
    <dgm:pt modelId="{36B4B36B-3B38-4BFB-A0ED-B885D344FD19}" type="pres">
      <dgm:prSet presAssocID="{EE5AE903-ECB3-4D90-A8C2-B7BEB7799688}" presName="childTextArrow" presStyleLbl="fgAccFollowNode1" presStyleIdx="1" presStyleCnt="5" custLinFactNeighborY="-2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12D0D-DD31-4F19-9F61-329C1339550D}" type="pres">
      <dgm:prSet presAssocID="{C9F09775-612B-4919-92C0-2E038BB7EE23}" presName="childTextArrow" presStyleLbl="fgAccFollowNode1" presStyleIdx="2" presStyleCnt="5" custLinFactNeighborX="1667" custLinFactNeighborY="-2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35D1A-9A72-4D51-B801-1D21BF440AF7}" type="pres">
      <dgm:prSet presAssocID="{D2B247DC-E779-4271-9CDA-76E54754DC55}" presName="sp" presStyleCnt="0"/>
      <dgm:spPr/>
    </dgm:pt>
    <dgm:pt modelId="{EC321F57-AE6B-4258-8114-E8041ACFDA89}" type="pres">
      <dgm:prSet presAssocID="{A50486A4-FA68-4A17-9520-80E7248301A1}" presName="arrowAndChildren" presStyleCnt="0"/>
      <dgm:spPr/>
    </dgm:pt>
    <dgm:pt modelId="{69792E97-FDB6-461A-B4E1-F33290651404}" type="pres">
      <dgm:prSet presAssocID="{A50486A4-FA68-4A17-9520-80E7248301A1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D2658A06-62B6-41DA-960B-24F5AE1778CE}" type="pres">
      <dgm:prSet presAssocID="{A50486A4-FA68-4A17-9520-80E7248301A1}" presName="arrow" presStyleLbl="node1" presStyleIdx="2" presStyleCnt="3" custScaleX="100000" custLinFactNeighborY="-6882"/>
      <dgm:spPr/>
      <dgm:t>
        <a:bodyPr/>
        <a:lstStyle/>
        <a:p>
          <a:endParaRPr lang="ru-RU"/>
        </a:p>
      </dgm:t>
    </dgm:pt>
    <dgm:pt modelId="{E12E7697-E003-41CF-9CB9-7AFB4831CFF4}" type="pres">
      <dgm:prSet presAssocID="{A50486A4-FA68-4A17-9520-80E7248301A1}" presName="descendantArrow" presStyleCnt="0"/>
      <dgm:spPr/>
    </dgm:pt>
    <dgm:pt modelId="{3CEFE328-61CF-4E15-8C20-22E012DBFA1F}" type="pres">
      <dgm:prSet presAssocID="{88FEA1DF-B11E-456E-BA66-B8876E518D4E}" presName="childTextArrow" presStyleLbl="fgAccFollowNode1" presStyleIdx="3" presStyleCnt="5" custLinFactNeighborY="-3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80A04-72E7-46EF-96FD-97C95387A9FD}" type="pres">
      <dgm:prSet presAssocID="{20EECEF2-25A8-4473-B76B-AB11A00A0EEC}" presName="childTextArrow" presStyleLbl="fgAccFollowNode1" presStyleIdx="4" presStyleCnt="5" custLinFactNeighborX="9310" custLinFactNeighborY="-3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9D626D-A61A-4F3C-A84B-A6D9C1618E54}" type="presOf" srcId="{A7EB133C-B0CE-4708-91B5-E1818A315C7F}" destId="{54E23417-2B8A-42F3-A343-B9C4C316520D}" srcOrd="0" destOrd="0" presId="urn:microsoft.com/office/officeart/2005/8/layout/process4"/>
    <dgm:cxn modelId="{3E4F8618-89B1-4B36-9ACE-A5670DFF8A23}" type="presOf" srcId="{20EECEF2-25A8-4473-B76B-AB11A00A0EEC}" destId="{B2580A04-72E7-46EF-96FD-97C95387A9FD}" srcOrd="0" destOrd="0" presId="urn:microsoft.com/office/officeart/2005/8/layout/process4"/>
    <dgm:cxn modelId="{D17355DE-F26E-46F6-9AEB-1A4136EC1B71}" type="presOf" srcId="{AA5C6A68-EC5B-4B32-AFDB-869FA5072852}" destId="{BB53C01B-6093-4C4C-B47E-53CAB243B13A}" srcOrd="1" destOrd="0" presId="urn:microsoft.com/office/officeart/2005/8/layout/process4"/>
    <dgm:cxn modelId="{CC30D571-A055-4DD2-976C-DAA03807D654}" type="presOf" srcId="{88FEA1DF-B11E-456E-BA66-B8876E518D4E}" destId="{3CEFE328-61CF-4E15-8C20-22E012DBFA1F}" srcOrd="0" destOrd="0" presId="urn:microsoft.com/office/officeart/2005/8/layout/process4"/>
    <dgm:cxn modelId="{A83042E9-0CF9-4118-A501-592EEA61DBD2}" srcId="{A50486A4-FA68-4A17-9520-80E7248301A1}" destId="{20EECEF2-25A8-4473-B76B-AB11A00A0EEC}" srcOrd="1" destOrd="0" parTransId="{B014300A-5F49-45EF-94E8-2B8496F72E2E}" sibTransId="{CC04F780-2D15-497D-BADF-97DEA5DA99A5}"/>
    <dgm:cxn modelId="{A9525829-00F3-47C4-AA4D-0CC238606D77}" srcId="{A45EE88F-C1C9-4D69-8E01-78A84121B0CC}" destId="{AA5C6A68-EC5B-4B32-AFDB-869FA5072852}" srcOrd="1" destOrd="0" parTransId="{6B2A2A8E-75C6-45D5-BB5F-C47F19F39CF7}" sibTransId="{70F4849D-7455-47DA-863A-E9647A0B5D8B}"/>
    <dgm:cxn modelId="{0E05A84B-F7FA-46E6-9DA8-03172F5A154E}" type="presOf" srcId="{A50486A4-FA68-4A17-9520-80E7248301A1}" destId="{D2658A06-62B6-41DA-960B-24F5AE1778CE}" srcOrd="1" destOrd="0" presId="urn:microsoft.com/office/officeart/2005/8/layout/process4"/>
    <dgm:cxn modelId="{8DE0455F-9E80-48A3-B270-B16F3C244BC4}" srcId="{A50486A4-FA68-4A17-9520-80E7248301A1}" destId="{88FEA1DF-B11E-456E-BA66-B8876E518D4E}" srcOrd="0" destOrd="0" parTransId="{A2EBBBC3-8B53-4F1C-A933-409A3C5453B4}" sibTransId="{2CEEDA00-8F6F-4A7C-9470-1E74EE3937D9}"/>
    <dgm:cxn modelId="{76A8C544-B7D3-4AB5-A278-2DE667877942}" type="presOf" srcId="{E41EE2F1-5F50-4117-A58F-0F7BD791769C}" destId="{FE1ED438-C98F-4E10-9E6D-57EA3AA16479}" srcOrd="0" destOrd="0" presId="urn:microsoft.com/office/officeart/2005/8/layout/process4"/>
    <dgm:cxn modelId="{0C9ED635-625B-4223-AC7E-DCD9FE5C4680}" type="presOf" srcId="{AA5C6A68-EC5B-4B32-AFDB-869FA5072852}" destId="{0BB1C752-4CF8-4C3F-B783-B725E3EE694D}" srcOrd="0" destOrd="0" presId="urn:microsoft.com/office/officeart/2005/8/layout/process4"/>
    <dgm:cxn modelId="{677E3557-AC40-477C-8A7F-069978BEBA01}" type="presOf" srcId="{C9F09775-612B-4919-92C0-2E038BB7EE23}" destId="{24B12D0D-DD31-4F19-9F61-329C1339550D}" srcOrd="0" destOrd="0" presId="urn:microsoft.com/office/officeart/2005/8/layout/process4"/>
    <dgm:cxn modelId="{860EB009-F19A-424C-8EC8-40758FE47300}" type="presOf" srcId="{A50486A4-FA68-4A17-9520-80E7248301A1}" destId="{69792E97-FDB6-461A-B4E1-F33290651404}" srcOrd="0" destOrd="0" presId="urn:microsoft.com/office/officeart/2005/8/layout/process4"/>
    <dgm:cxn modelId="{078E16AB-F072-4A60-B094-1C4B4C5233DB}" srcId="{A45EE88F-C1C9-4D69-8E01-78A84121B0CC}" destId="{E41EE2F1-5F50-4117-A58F-0F7BD791769C}" srcOrd="2" destOrd="0" parTransId="{48578E01-885E-4571-AB40-FB4789EEE12E}" sibTransId="{6543D566-F0AC-4996-9229-A8082665D7A9}"/>
    <dgm:cxn modelId="{E56BD93D-CE85-42B3-A2BD-82D9B4C12DC8}" type="presOf" srcId="{E41EE2F1-5F50-4117-A58F-0F7BD791769C}" destId="{57E03ED0-EAE7-459C-908A-D5FB26E33A36}" srcOrd="1" destOrd="0" presId="urn:microsoft.com/office/officeart/2005/8/layout/process4"/>
    <dgm:cxn modelId="{611543DC-47E1-4822-89CE-BADDCCE622C1}" type="presOf" srcId="{EE5AE903-ECB3-4D90-A8C2-B7BEB7799688}" destId="{36B4B36B-3B38-4BFB-A0ED-B885D344FD19}" srcOrd="0" destOrd="0" presId="urn:microsoft.com/office/officeart/2005/8/layout/process4"/>
    <dgm:cxn modelId="{4C83843C-F7D3-4793-9031-684840FCB9E7}" srcId="{AA5C6A68-EC5B-4B32-AFDB-869FA5072852}" destId="{C9F09775-612B-4919-92C0-2E038BB7EE23}" srcOrd="1" destOrd="0" parTransId="{18ED0654-EBEE-4FC0-91FF-9DB8FD94EAB7}" sibTransId="{1F63732A-8972-426E-A13B-0C11B784DC1A}"/>
    <dgm:cxn modelId="{F3521D7B-0B5C-4AE3-8D32-8A20A9FAED0F}" srcId="{AA5C6A68-EC5B-4B32-AFDB-869FA5072852}" destId="{EE5AE903-ECB3-4D90-A8C2-B7BEB7799688}" srcOrd="0" destOrd="0" parTransId="{4B214454-B30B-48EB-977A-2BCF667BBE3D}" sibTransId="{74DB96EC-55DE-44AB-9737-4CD791467F78}"/>
    <dgm:cxn modelId="{06DB496C-0EE7-418A-961A-0380D0CB5ADB}" type="presOf" srcId="{A45EE88F-C1C9-4D69-8E01-78A84121B0CC}" destId="{A80D71C4-0558-410A-9E97-CF6FB4316EDC}" srcOrd="0" destOrd="0" presId="urn:microsoft.com/office/officeart/2005/8/layout/process4"/>
    <dgm:cxn modelId="{7CD27293-F378-4C2E-A7E8-AE0E67DCB50C}" srcId="{E41EE2F1-5F50-4117-A58F-0F7BD791769C}" destId="{A7EB133C-B0CE-4708-91B5-E1818A315C7F}" srcOrd="0" destOrd="0" parTransId="{AAAAC3C7-E238-4E8B-9FF5-681C5241E001}" sibTransId="{E769133A-BAA2-445E-8423-AB97E42AD71A}"/>
    <dgm:cxn modelId="{5A32984B-9C8C-4B73-A3FB-5B81A819530D}" srcId="{A45EE88F-C1C9-4D69-8E01-78A84121B0CC}" destId="{A50486A4-FA68-4A17-9520-80E7248301A1}" srcOrd="0" destOrd="0" parTransId="{C7367E84-F3F4-407D-92B1-EAF8995EEDED}" sibTransId="{D2B247DC-E779-4271-9CDA-76E54754DC55}"/>
    <dgm:cxn modelId="{155AF1D3-DF82-42A6-B34F-B7FBA0CDA1F8}" type="presParOf" srcId="{A80D71C4-0558-410A-9E97-CF6FB4316EDC}" destId="{A7FE13AB-D81E-4330-8F07-0C0BD8A0989E}" srcOrd="0" destOrd="0" presId="urn:microsoft.com/office/officeart/2005/8/layout/process4"/>
    <dgm:cxn modelId="{3232D177-AA3E-4895-B779-E77773B710A7}" type="presParOf" srcId="{A7FE13AB-D81E-4330-8F07-0C0BD8A0989E}" destId="{FE1ED438-C98F-4E10-9E6D-57EA3AA16479}" srcOrd="0" destOrd="0" presId="urn:microsoft.com/office/officeart/2005/8/layout/process4"/>
    <dgm:cxn modelId="{3DD93ADA-1AF2-4233-B555-CCDB2E361831}" type="presParOf" srcId="{A7FE13AB-D81E-4330-8F07-0C0BD8A0989E}" destId="{57E03ED0-EAE7-459C-908A-D5FB26E33A36}" srcOrd="1" destOrd="0" presId="urn:microsoft.com/office/officeart/2005/8/layout/process4"/>
    <dgm:cxn modelId="{FB46B462-DF40-4661-9331-F24610081825}" type="presParOf" srcId="{A7FE13AB-D81E-4330-8F07-0C0BD8A0989E}" destId="{B907DEC2-61AC-47BB-A327-10127A340977}" srcOrd="2" destOrd="0" presId="urn:microsoft.com/office/officeart/2005/8/layout/process4"/>
    <dgm:cxn modelId="{C0A31EEB-B5B3-4D60-BE59-7A37970024F8}" type="presParOf" srcId="{B907DEC2-61AC-47BB-A327-10127A340977}" destId="{54E23417-2B8A-42F3-A343-B9C4C316520D}" srcOrd="0" destOrd="0" presId="urn:microsoft.com/office/officeart/2005/8/layout/process4"/>
    <dgm:cxn modelId="{3A0F4F8D-D9DD-4622-9432-DB961333187E}" type="presParOf" srcId="{A80D71C4-0558-410A-9E97-CF6FB4316EDC}" destId="{9ED2DC08-CD9A-4399-BEC9-337636654DF5}" srcOrd="1" destOrd="0" presId="urn:microsoft.com/office/officeart/2005/8/layout/process4"/>
    <dgm:cxn modelId="{FEA10468-338F-4FE6-A564-F1AD3E13DD18}" type="presParOf" srcId="{A80D71C4-0558-410A-9E97-CF6FB4316EDC}" destId="{302D2792-135B-4199-AC78-FED656CE51DF}" srcOrd="2" destOrd="0" presId="urn:microsoft.com/office/officeart/2005/8/layout/process4"/>
    <dgm:cxn modelId="{DC9765FB-3A7F-48B2-A7A8-31DDFA89DD80}" type="presParOf" srcId="{302D2792-135B-4199-AC78-FED656CE51DF}" destId="{0BB1C752-4CF8-4C3F-B783-B725E3EE694D}" srcOrd="0" destOrd="0" presId="urn:microsoft.com/office/officeart/2005/8/layout/process4"/>
    <dgm:cxn modelId="{AD0E13DF-73C7-41F1-8B34-1D89577B27CF}" type="presParOf" srcId="{302D2792-135B-4199-AC78-FED656CE51DF}" destId="{BB53C01B-6093-4C4C-B47E-53CAB243B13A}" srcOrd="1" destOrd="0" presId="urn:microsoft.com/office/officeart/2005/8/layout/process4"/>
    <dgm:cxn modelId="{3E9D46C6-6CEE-4B9B-9EB0-519A363C2B78}" type="presParOf" srcId="{302D2792-135B-4199-AC78-FED656CE51DF}" destId="{FC0F7CF5-6913-4702-93B6-83F5042A705E}" srcOrd="2" destOrd="0" presId="urn:microsoft.com/office/officeart/2005/8/layout/process4"/>
    <dgm:cxn modelId="{5627650E-EEED-4A1F-B8CE-F1217BD604A2}" type="presParOf" srcId="{FC0F7CF5-6913-4702-93B6-83F5042A705E}" destId="{36B4B36B-3B38-4BFB-A0ED-B885D344FD19}" srcOrd="0" destOrd="0" presId="urn:microsoft.com/office/officeart/2005/8/layout/process4"/>
    <dgm:cxn modelId="{DA92B777-BC36-431D-8F28-B878600DC93F}" type="presParOf" srcId="{FC0F7CF5-6913-4702-93B6-83F5042A705E}" destId="{24B12D0D-DD31-4F19-9F61-329C1339550D}" srcOrd="1" destOrd="0" presId="urn:microsoft.com/office/officeart/2005/8/layout/process4"/>
    <dgm:cxn modelId="{5461B71D-4DCE-46B2-B789-C7D964A8B01D}" type="presParOf" srcId="{A80D71C4-0558-410A-9E97-CF6FB4316EDC}" destId="{0FC35D1A-9A72-4D51-B801-1D21BF440AF7}" srcOrd="3" destOrd="0" presId="urn:microsoft.com/office/officeart/2005/8/layout/process4"/>
    <dgm:cxn modelId="{0F95B27E-D43E-4C65-A194-4C54C68B3FF3}" type="presParOf" srcId="{A80D71C4-0558-410A-9E97-CF6FB4316EDC}" destId="{EC321F57-AE6B-4258-8114-E8041ACFDA89}" srcOrd="4" destOrd="0" presId="urn:microsoft.com/office/officeart/2005/8/layout/process4"/>
    <dgm:cxn modelId="{204E108E-2449-4B3D-8741-94769EE3DF85}" type="presParOf" srcId="{EC321F57-AE6B-4258-8114-E8041ACFDA89}" destId="{69792E97-FDB6-461A-B4E1-F33290651404}" srcOrd="0" destOrd="0" presId="urn:microsoft.com/office/officeart/2005/8/layout/process4"/>
    <dgm:cxn modelId="{07DCC0FB-87C7-4ED6-9098-CEA000AF0FAA}" type="presParOf" srcId="{EC321F57-AE6B-4258-8114-E8041ACFDA89}" destId="{D2658A06-62B6-41DA-960B-24F5AE1778CE}" srcOrd="1" destOrd="0" presId="urn:microsoft.com/office/officeart/2005/8/layout/process4"/>
    <dgm:cxn modelId="{1306DDCE-EAD7-4336-9C4E-8F5274E7ADB2}" type="presParOf" srcId="{EC321F57-AE6B-4258-8114-E8041ACFDA89}" destId="{E12E7697-E003-41CF-9CB9-7AFB4831CFF4}" srcOrd="2" destOrd="0" presId="urn:microsoft.com/office/officeart/2005/8/layout/process4"/>
    <dgm:cxn modelId="{5777934F-765E-4808-B042-5614A1DF4C65}" type="presParOf" srcId="{E12E7697-E003-41CF-9CB9-7AFB4831CFF4}" destId="{3CEFE328-61CF-4E15-8C20-22E012DBFA1F}" srcOrd="0" destOrd="0" presId="urn:microsoft.com/office/officeart/2005/8/layout/process4"/>
    <dgm:cxn modelId="{C8CEE6B8-553E-4F20-8762-57E96191D90A}" type="presParOf" srcId="{E12E7697-E003-41CF-9CB9-7AFB4831CFF4}" destId="{B2580A04-72E7-46EF-96FD-97C95387A9FD}" srcOrd="1" destOrd="0" presId="urn:microsoft.com/office/officeart/2005/8/layout/process4"/>
  </dgm:cxnLst>
  <dgm:bg/>
  <dgm:whole>
    <a:ln w="38100">
      <a:solidFill>
        <a:schemeClr val="tx2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E03ED0-EAE7-459C-908A-D5FB26E33A36}">
      <dsp:nvSpPr>
        <dsp:cNvPr id="0" name=""/>
        <dsp:cNvSpPr/>
      </dsp:nvSpPr>
      <dsp:spPr>
        <a:xfrm>
          <a:off x="0" y="4174705"/>
          <a:ext cx="8496944" cy="136991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dirty="0" smtClean="0">
              <a:solidFill>
                <a:schemeClr val="accent2">
                  <a:lumMod val="75000"/>
                </a:schemeClr>
              </a:solidFill>
            </a:rPr>
            <a:t>Последовательность и точность построений</a:t>
          </a:r>
          <a:endParaRPr lang="ru-RU" sz="2600" b="1" i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4174705"/>
        <a:ext cx="8496944" cy="739751"/>
      </dsp:txXfrm>
    </dsp:sp>
    <dsp:sp modelId="{54E23417-2B8A-42F3-A343-B9C4C316520D}">
      <dsp:nvSpPr>
        <dsp:cNvPr id="0" name=""/>
        <dsp:cNvSpPr/>
      </dsp:nvSpPr>
      <dsp:spPr>
        <a:xfrm>
          <a:off x="0" y="4896546"/>
          <a:ext cx="8496944" cy="63015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accent6">
                  <a:lumMod val="50000"/>
                </a:schemeClr>
              </a:solidFill>
            </a:rPr>
            <a:t>Определение видимости геометрических тел и сечений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/>
        </a:p>
      </dsp:txBody>
      <dsp:txXfrm>
        <a:off x="0" y="4896546"/>
        <a:ext cx="8496944" cy="630158"/>
      </dsp:txXfrm>
    </dsp:sp>
    <dsp:sp modelId="{BB53C01B-6093-4C4C-B47E-53CAB243B13A}">
      <dsp:nvSpPr>
        <dsp:cNvPr id="0" name=""/>
        <dsp:cNvSpPr/>
      </dsp:nvSpPr>
      <dsp:spPr>
        <a:xfrm rot="10800000">
          <a:off x="0" y="2088237"/>
          <a:ext cx="8496944" cy="2106921"/>
        </a:xfrm>
        <a:prstGeom prst="upArrowCallou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dirty="0" smtClean="0">
              <a:solidFill>
                <a:schemeClr val="accent2">
                  <a:lumMod val="75000"/>
                </a:schemeClr>
              </a:solidFill>
            </a:rPr>
            <a:t>Разбор сечений, ограничивающих вырез</a:t>
          </a:r>
          <a:endParaRPr lang="ru-RU" sz="2600" b="1" i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2088237"/>
        <a:ext cx="8496944" cy="739529"/>
      </dsp:txXfrm>
    </dsp:sp>
    <dsp:sp modelId="{36B4B36B-3B38-4BFB-A0ED-B885D344FD19}">
      <dsp:nvSpPr>
        <dsp:cNvPr id="0" name=""/>
        <dsp:cNvSpPr/>
      </dsp:nvSpPr>
      <dsp:spPr>
        <a:xfrm>
          <a:off x="0" y="2808310"/>
          <a:ext cx="4248472" cy="6299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 </a:t>
          </a:r>
          <a:r>
            <a:rPr lang="ru-RU" sz="2000" b="1" kern="1200" dirty="0" smtClean="0"/>
            <a:t>Что за плоскости ограничивают вырез</a:t>
          </a:r>
          <a:r>
            <a:rPr lang="en-US" sz="2000" b="1" kern="1200" dirty="0" smtClean="0"/>
            <a:t>?</a:t>
          </a:r>
          <a:endParaRPr lang="ru-RU" sz="2000" b="1" kern="1200" dirty="0"/>
        </a:p>
      </dsp:txBody>
      <dsp:txXfrm>
        <a:off x="0" y="2808310"/>
        <a:ext cx="4248472" cy="629969"/>
      </dsp:txXfrm>
    </dsp:sp>
    <dsp:sp modelId="{24B12D0D-DD31-4F19-9F61-329C1339550D}">
      <dsp:nvSpPr>
        <dsp:cNvPr id="0" name=""/>
        <dsp:cNvSpPr/>
      </dsp:nvSpPr>
      <dsp:spPr>
        <a:xfrm>
          <a:off x="4248472" y="2808310"/>
          <a:ext cx="4248472" cy="629969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Что за фигуры сечений на </a:t>
          </a:r>
          <a:r>
            <a:rPr lang="ru-RU" sz="2000" kern="1200" dirty="0" err="1" smtClean="0"/>
            <a:t>гранном</a:t>
          </a:r>
          <a:r>
            <a:rPr lang="ru-RU" sz="2000" kern="1200" dirty="0" smtClean="0"/>
            <a:t> теле</a:t>
          </a:r>
          <a:r>
            <a:rPr lang="en-US" sz="2000" kern="1200" dirty="0" smtClean="0"/>
            <a:t>?</a:t>
          </a:r>
          <a:r>
            <a:rPr lang="ru-RU" sz="2000" kern="1200" dirty="0" smtClean="0"/>
            <a:t>  На теле вращения</a:t>
          </a:r>
          <a:r>
            <a:rPr lang="en-US" sz="2000" kern="1200" dirty="0" smtClean="0"/>
            <a:t>?</a:t>
          </a:r>
          <a:endParaRPr lang="ru-RU" sz="2000" kern="1200" dirty="0"/>
        </a:p>
      </dsp:txBody>
      <dsp:txXfrm>
        <a:off x="4248472" y="2808310"/>
        <a:ext cx="4248472" cy="629969"/>
      </dsp:txXfrm>
    </dsp:sp>
    <dsp:sp modelId="{D2658A06-62B6-41DA-960B-24F5AE1778CE}">
      <dsp:nvSpPr>
        <dsp:cNvPr id="0" name=""/>
        <dsp:cNvSpPr/>
      </dsp:nvSpPr>
      <dsp:spPr>
        <a:xfrm rot="10800000">
          <a:off x="0" y="0"/>
          <a:ext cx="8496944" cy="2106921"/>
        </a:xfrm>
        <a:prstGeom prst="upArrowCallou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dirty="0" smtClean="0">
              <a:solidFill>
                <a:schemeClr val="accent2">
                  <a:lumMod val="75000"/>
                </a:schemeClr>
              </a:solidFill>
            </a:rPr>
            <a:t>Анализ изображений геометрического тела</a:t>
          </a:r>
          <a:endParaRPr lang="ru-RU" sz="2600" b="1" i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0"/>
        <a:ext cx="8496944" cy="739529"/>
      </dsp:txXfrm>
    </dsp:sp>
    <dsp:sp modelId="{3CEFE328-61CF-4E15-8C20-22E012DBFA1F}">
      <dsp:nvSpPr>
        <dsp:cNvPr id="0" name=""/>
        <dsp:cNvSpPr/>
      </dsp:nvSpPr>
      <dsp:spPr>
        <a:xfrm>
          <a:off x="0" y="720079"/>
          <a:ext cx="4248472" cy="6299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Какое задано тело</a:t>
          </a:r>
          <a:r>
            <a:rPr lang="en-US" sz="2400" b="1" kern="1200" dirty="0" smtClean="0"/>
            <a:t>?</a:t>
          </a:r>
          <a:endParaRPr lang="ru-RU" sz="2400" b="1" kern="1200" dirty="0"/>
        </a:p>
      </dsp:txBody>
      <dsp:txXfrm>
        <a:off x="0" y="720079"/>
        <a:ext cx="4248472" cy="629969"/>
      </dsp:txXfrm>
    </dsp:sp>
    <dsp:sp modelId="{B2580A04-72E7-46EF-96FD-97C95387A9FD}">
      <dsp:nvSpPr>
        <dsp:cNvPr id="0" name=""/>
        <dsp:cNvSpPr/>
      </dsp:nvSpPr>
      <dsp:spPr>
        <a:xfrm>
          <a:off x="4248472" y="720079"/>
          <a:ext cx="4248472" cy="629969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Чем на чертежах задаются </a:t>
          </a:r>
          <a:r>
            <a:rPr lang="ru-RU" sz="2000" kern="1200" dirty="0" err="1" smtClean="0"/>
            <a:t>гранные</a:t>
          </a:r>
          <a:r>
            <a:rPr lang="ru-RU" sz="2000" kern="1200" dirty="0" smtClean="0"/>
            <a:t> тела и тела вращения</a:t>
          </a:r>
          <a:r>
            <a:rPr lang="en-US" sz="2000" kern="1200" dirty="0" smtClean="0"/>
            <a:t>?</a:t>
          </a:r>
          <a:endParaRPr lang="ru-RU" sz="2000" kern="1200" dirty="0"/>
        </a:p>
      </dsp:txBody>
      <dsp:txXfrm>
        <a:off x="4248472" y="720079"/>
        <a:ext cx="4248472" cy="629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EB1C1-E149-4BA0-BF9E-30E7931876B9}" type="datetimeFigureOut">
              <a:rPr lang="ru-RU" smtClean="0"/>
              <a:pPr/>
              <a:t>09.10.2014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6952C-7E16-4724-B12D-7FE6058FC5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6952C-7E16-4724-B12D-7FE6058FC5B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CE14-C3DE-45B6-8936-0706C360B13E}" type="datetimeFigureOut">
              <a:rPr lang="ru-RU" smtClean="0"/>
              <a:pPr/>
              <a:t>09.10.2014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1122-74BA-4AB2-8579-9E222DA828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CE14-C3DE-45B6-8936-0706C360B13E}" type="datetimeFigureOut">
              <a:rPr lang="ru-RU" smtClean="0"/>
              <a:pPr/>
              <a:t>09.10.2014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1122-74BA-4AB2-8579-9E222DA828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CE14-C3DE-45B6-8936-0706C360B13E}" type="datetimeFigureOut">
              <a:rPr lang="ru-RU" smtClean="0"/>
              <a:pPr/>
              <a:t>09.10.2014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1122-74BA-4AB2-8579-9E222DA828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CE14-C3DE-45B6-8936-0706C360B13E}" type="datetimeFigureOut">
              <a:rPr lang="ru-RU" smtClean="0"/>
              <a:pPr/>
              <a:t>09.10.2014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1122-74BA-4AB2-8579-9E222DA828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CE14-C3DE-45B6-8936-0706C360B13E}" type="datetimeFigureOut">
              <a:rPr lang="ru-RU" smtClean="0"/>
              <a:pPr/>
              <a:t>09.10.2014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1122-74BA-4AB2-8579-9E222DA828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CE14-C3DE-45B6-8936-0706C360B13E}" type="datetimeFigureOut">
              <a:rPr lang="ru-RU" smtClean="0"/>
              <a:pPr/>
              <a:t>09.10.2014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1122-74BA-4AB2-8579-9E222DA828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CE14-C3DE-45B6-8936-0706C360B13E}" type="datetimeFigureOut">
              <a:rPr lang="ru-RU" smtClean="0"/>
              <a:pPr/>
              <a:t>09.10.2014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1122-74BA-4AB2-8579-9E222DA828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CE14-C3DE-45B6-8936-0706C360B13E}" type="datetimeFigureOut">
              <a:rPr lang="ru-RU" smtClean="0"/>
              <a:pPr/>
              <a:t>09.10.2014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1122-74BA-4AB2-8579-9E222DA828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CE14-C3DE-45B6-8936-0706C360B13E}" type="datetimeFigureOut">
              <a:rPr lang="ru-RU" smtClean="0"/>
              <a:pPr/>
              <a:t>09.10.2014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1122-74BA-4AB2-8579-9E222DA828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CE14-C3DE-45B6-8936-0706C360B13E}" type="datetimeFigureOut">
              <a:rPr lang="ru-RU" smtClean="0"/>
              <a:pPr/>
              <a:t>09.10.2014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1122-74BA-4AB2-8579-9E222DA828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CE14-C3DE-45B6-8936-0706C360B13E}" type="datetimeFigureOut">
              <a:rPr lang="ru-RU" smtClean="0"/>
              <a:pPr/>
              <a:t>09.10.2014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1122-74BA-4AB2-8579-9E222DA828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CCE14-C3DE-45B6-8936-0706C360B13E}" type="datetimeFigureOut">
              <a:rPr lang="ru-RU" smtClean="0"/>
              <a:pPr/>
              <a:t>09.10.2014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51122-74BA-4AB2-8579-9E222DA828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01622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Занимательный чертеж </a:t>
            </a:r>
            <a:r>
              <a:rPr lang="ru-RU" sz="3600" b="1" dirty="0" smtClean="0"/>
              <a:t>раздел «Геометрические тела», (</a:t>
            </a:r>
            <a:r>
              <a:rPr lang="ru-RU" sz="3600" dirty="0" smtClean="0"/>
              <a:t>сокращенный вариант, для обучающихся в 3 группе творческого объединения</a:t>
            </a:r>
            <a:r>
              <a:rPr lang="ru-RU" sz="3600" b="1" dirty="0" smtClean="0"/>
              <a:t>)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632848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Путинцева Римма  Лукьяновна,, педагог дополнительного образования ГБОУ СОШ №138, Калининского района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035496"/>
            <a:ext cx="8568952" cy="7560840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Решение задачи №3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/>
              <a:t>Чертеж последней задачи наиболее </a:t>
            </a:r>
            <a:r>
              <a:rPr lang="en-US" sz="2000" dirty="0" smtClean="0"/>
              <a:t>“</a:t>
            </a:r>
            <a:r>
              <a:rPr lang="ru-RU" sz="2000" dirty="0" smtClean="0"/>
              <a:t>занимательный</a:t>
            </a:r>
            <a:r>
              <a:rPr lang="en-US" sz="2000" dirty="0" smtClean="0"/>
              <a:t>”</a:t>
            </a:r>
            <a:r>
              <a:rPr lang="ru-RU" sz="2000" dirty="0" smtClean="0"/>
              <a:t> и необычный. Но после определенных рассуждений приходим к заключению, что задано тело вращения – сфера, а точнее </a:t>
            </a:r>
            <a:r>
              <a:rPr lang="ru-RU" sz="2000" b="1" dirty="0" smtClean="0"/>
              <a:t>полусфера</a:t>
            </a:r>
            <a:r>
              <a:rPr lang="ru-RU" sz="2000" dirty="0" smtClean="0"/>
              <a:t> .Эскизно вычерчиваем ее наглядное изображение (Рис. 5) и достраиваем вид слева по ее радиусу и величине среза  (Рис. 6).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 descr="сканирование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645024"/>
            <a:ext cx="1872208" cy="2952328"/>
          </a:xfrm>
          <a:prstGeom prst="rect">
            <a:avLst/>
          </a:prstGeom>
        </p:spPr>
      </p:pic>
      <p:pic>
        <p:nvPicPr>
          <p:cNvPr id="4" name="Рисунок 3" descr="сканирование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933056"/>
            <a:ext cx="2410588" cy="2160240"/>
          </a:xfrm>
          <a:prstGeom prst="rect">
            <a:avLst/>
          </a:prstGeom>
        </p:spPr>
      </p:pic>
      <p:pic>
        <p:nvPicPr>
          <p:cNvPr id="5" name="Рисунок 4" descr="сканирование0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789040"/>
            <a:ext cx="3995936" cy="30689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27784" y="5949280"/>
            <a:ext cx="1224136" cy="36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Рис. 5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36296" y="5877272"/>
            <a:ext cx="1296144" cy="36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Рис. 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2128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Анализ результатов работы. Выводы.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700" b="1" dirty="0" smtClean="0"/>
              <a:t>Поставленная цель занятия </a:t>
            </a:r>
            <a:r>
              <a:rPr lang="ru-RU" sz="2200" dirty="0" smtClean="0"/>
              <a:t>о развитии пространственного мышления и пространственного представления по чтению </a:t>
            </a:r>
            <a:r>
              <a:rPr lang="ru-RU" sz="2200" b="1" i="1" dirty="0" smtClean="0">
                <a:solidFill>
                  <a:srgbClr val="C00000"/>
                </a:solidFill>
              </a:rPr>
              <a:t>занимательных чертежей </a:t>
            </a:r>
            <a:r>
              <a:rPr lang="ru-RU" sz="2200" dirty="0" smtClean="0"/>
              <a:t>геометрических тел Вами </a:t>
            </a:r>
            <a:r>
              <a:rPr lang="ru-RU" sz="2200" b="1" dirty="0" smtClean="0"/>
              <a:t>выполнена</a:t>
            </a:r>
            <a:r>
              <a:rPr lang="ru-RU" sz="2200" dirty="0" smtClean="0"/>
              <a:t>. Хотя некоторые задания у Вас и  вызывали некоторые  недоумения , но вы сумели понять, назвать и дочертить изображения геометрических тел, рассеченных плоскостями.</a:t>
            </a:r>
            <a:br>
              <a:rPr lang="ru-RU" sz="2200" dirty="0" smtClean="0"/>
            </a:br>
            <a:r>
              <a:rPr lang="ru-RU" sz="2700" b="1" dirty="0" smtClean="0"/>
              <a:t>Задачи</a:t>
            </a:r>
            <a:r>
              <a:rPr lang="ru-RU" sz="2700" dirty="0" smtClean="0"/>
              <a:t>,</a:t>
            </a:r>
            <a:r>
              <a:rPr lang="ru-RU" sz="2200" dirty="0" smtClean="0"/>
              <a:t> связанные с поставленной целью, тоже </a:t>
            </a:r>
            <a:r>
              <a:rPr lang="ru-RU" sz="2200" b="1" dirty="0" smtClean="0"/>
              <a:t>выполнены.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700" b="1" i="1" dirty="0" smtClean="0"/>
              <a:t>При этом решались задачи на  правильность, точность и самоконтроль построения видов и сечений тел в определенной последовательности</a:t>
            </a:r>
            <a:r>
              <a:rPr lang="ru-RU" sz="2700" i="1" dirty="0" smtClean="0"/>
              <a:t>, </a:t>
            </a:r>
            <a:r>
              <a:rPr lang="ru-RU" sz="2700" b="1" i="1" dirty="0" smtClean="0"/>
              <a:t>что обязательно в решении подобных задач.</a:t>
            </a:r>
            <a:r>
              <a:rPr lang="en-US" sz="2700" i="1" dirty="0" smtClean="0"/>
              <a:t/>
            </a:r>
            <a:br>
              <a:rPr lang="en-US" sz="2700" i="1" dirty="0" smtClean="0"/>
            </a:br>
            <a:endParaRPr lang="ru-RU" sz="27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Рекомендуемая литература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179512" y="1124744"/>
            <a:ext cx="8964488" cy="5400600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/>
              <a:t>А.Д. Ботвинников, В.Н. Виноградов, И.С. Вышнепольский. Черчение.-М: Просвещение, 2009 г.  </a:t>
            </a:r>
          </a:p>
          <a:p>
            <a:pPr marL="342900" indent="-342900">
              <a:buAutoNum type="arabicPeriod"/>
            </a:pPr>
            <a:r>
              <a:rPr lang="ru-RU" dirty="0" smtClean="0"/>
              <a:t> И.А.Воротников. «Занимательное черчение».-М: Просвещение,       1960 г.</a:t>
            </a:r>
          </a:p>
          <a:p>
            <a:pPr marL="342900" indent="-342900">
              <a:buAutoNum type="arabicPeriod" startAt="3"/>
            </a:pPr>
            <a:r>
              <a:rPr lang="ru-RU" dirty="0" smtClean="0"/>
              <a:t>И.И.Мазурова, Т.Б.Казакова. Черчение.-М: Высшая школа, 1986 г.</a:t>
            </a:r>
          </a:p>
          <a:p>
            <a:pPr marL="342900" indent="-342900">
              <a:buAutoNum type="arabicPeriod" startAt="3"/>
            </a:pPr>
            <a:r>
              <a:rPr lang="ru-RU" dirty="0" smtClean="0"/>
              <a:t>А.А.Павлова, С.В.Жуков. Черчение.-М: Владос, 2003 г.</a:t>
            </a:r>
          </a:p>
          <a:p>
            <a:pPr marL="342900" indent="-342900">
              <a:buAutoNum type="arabicPeriod" startAt="3"/>
            </a:pPr>
            <a:r>
              <a:rPr lang="ru-RU" dirty="0" smtClean="0"/>
              <a:t>А.С.Пугачев. 200 задач головоломок по черчению.- Ленинград:           СУДПРОМГИЗ, 1960 г.</a:t>
            </a:r>
          </a:p>
          <a:p>
            <a:pPr marL="342900" indent="-342900">
              <a:buAutoNum type="arabicPeriod" startAt="3"/>
            </a:pPr>
            <a:r>
              <a:rPr lang="ru-RU" dirty="0" smtClean="0"/>
              <a:t>В.В.Степакова. Черчение.-М: Просвещение, 2001 г.</a:t>
            </a:r>
          </a:p>
          <a:p>
            <a:pPr marL="342900" indent="-342900">
              <a:buAutoNum type="arabicPeriod" startAt="3"/>
            </a:pPr>
            <a:r>
              <a:rPr lang="ru-RU" dirty="0" smtClean="0"/>
              <a:t>Л.М.Эйдельс.  От пещерного рисунка до кинопанорамы.-М: Просвещение, 1963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208823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Занимательный чертеж</a:t>
            </a:r>
            <a:endParaRPr lang="ru-RU" sz="40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3180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/>
              <a:t>       </a:t>
            </a:r>
            <a:r>
              <a:rPr lang="ru-RU" sz="3600" b="1" i="1" u="sng" dirty="0" smtClean="0"/>
              <a:t>Цель</a:t>
            </a:r>
            <a:r>
              <a:rPr lang="ru-RU" sz="3600" b="1" i="1" dirty="0" smtClean="0"/>
              <a:t>- </a:t>
            </a:r>
            <a:r>
              <a:rPr lang="ru-RU" sz="2400" b="1" i="1" dirty="0" smtClean="0"/>
              <a:t>развитие пространственного мышления и пространственного представления при чтении изображений геометрических тел.</a:t>
            </a:r>
          </a:p>
          <a:p>
            <a:endParaRPr lang="ru-RU" sz="2400" b="1" i="1" dirty="0" smtClean="0"/>
          </a:p>
          <a:p>
            <a:pPr>
              <a:buNone/>
            </a:pPr>
            <a:r>
              <a:rPr lang="ru-RU" sz="3600" b="1" i="1" dirty="0" smtClean="0"/>
              <a:t>       </a:t>
            </a:r>
            <a:r>
              <a:rPr lang="ru-RU" sz="3600" b="1" i="1" u="sng" dirty="0" smtClean="0"/>
              <a:t>Задачи: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i="1" dirty="0" smtClean="0"/>
              <a:t>построение проекций и наглядных изображений геометрических тел,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i="1" dirty="0" smtClean="0"/>
              <a:t>построение сечений геометрических тел,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i="1" dirty="0" smtClean="0"/>
              <a:t>определение видимости геометрических тел.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Мотивация проведения занятия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Необходимо обучающихся сориентировать на само название темы занятия, а точнее на слово </a:t>
            </a:r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sz="4000" i="1" u="sng" dirty="0" smtClean="0">
                <a:solidFill>
                  <a:srgbClr val="C00000"/>
                </a:solidFill>
              </a:rPr>
              <a:t>занимательный</a:t>
            </a:r>
            <a:r>
              <a:rPr lang="ru-RU" dirty="0" smtClean="0">
                <a:solidFill>
                  <a:srgbClr val="C00000"/>
                </a:solidFill>
              </a:rPr>
              <a:t>» </a:t>
            </a:r>
            <a:r>
              <a:rPr lang="ru-RU" dirty="0" smtClean="0"/>
              <a:t>т.е.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интересный, увлекательный... Настроить детей на то, что предстоит работа с необычными чертежами, а чертежами, требующими особого внимания и понимания.</a:t>
            </a:r>
          </a:p>
          <a:p>
            <a:r>
              <a:rPr lang="ru-RU" dirty="0" smtClean="0"/>
              <a:t>Решить  предлагается три задачи – три гео-метрических тела, рассеченных плоскостями     частного положения.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/>
          </a:bodyPr>
          <a:lstStyle/>
          <a:p>
            <a:r>
              <a:rPr lang="ru-RU" sz="3100" b="1" i="1" u="sng" dirty="0" smtClean="0"/>
              <a:t>Условие задач</a:t>
            </a:r>
            <a:r>
              <a:rPr lang="ru-RU" sz="3100" i="1" dirty="0" smtClean="0"/>
              <a:t>: </a:t>
            </a:r>
            <a:r>
              <a:rPr lang="ru-RU" sz="2700" b="1" i="1" dirty="0" smtClean="0">
                <a:solidFill>
                  <a:schemeClr val="accent1">
                    <a:lumMod val="75000"/>
                  </a:schemeClr>
                </a:solidFill>
              </a:rPr>
              <a:t>построить вид слева геометрического тела с вырезом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сканирование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2996952"/>
            <a:ext cx="2066544" cy="3429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2060848"/>
            <a:ext cx="2088232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Задача №1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2060848"/>
            <a:ext cx="2088232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Задача №2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2060848"/>
            <a:ext cx="2016224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Задача №3</a:t>
            </a:r>
            <a:endParaRPr lang="ru-RU" sz="2400" dirty="0"/>
          </a:p>
        </p:txBody>
      </p:sp>
      <p:pic>
        <p:nvPicPr>
          <p:cNvPr id="22" name="Рисунок 21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996952"/>
            <a:ext cx="1920915" cy="3356992"/>
          </a:xfrm>
          <a:prstGeom prst="rect">
            <a:avLst/>
          </a:prstGeom>
        </p:spPr>
      </p:pic>
      <p:pic>
        <p:nvPicPr>
          <p:cNvPr id="23" name="Рисунок 22" descr="сканирование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924944"/>
            <a:ext cx="2016224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489654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Последовательность выполнения работ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100" dirty="0" smtClean="0"/>
              <a:t>Чтобы решить предложенные задачи надо                 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 </a:t>
            </a:r>
            <a:r>
              <a:rPr lang="ru-RU" sz="3100" dirty="0" smtClean="0"/>
              <a:t>вспомнить ранее изученное</a:t>
            </a:r>
            <a:r>
              <a:rPr lang="en-US" sz="3100" dirty="0" smtClean="0"/>
              <a:t>:</a:t>
            </a:r>
            <a:r>
              <a:rPr lang="en-US" sz="2700" i="1" dirty="0" smtClean="0"/>
              <a:t/>
            </a:r>
            <a:br>
              <a:rPr lang="en-US" sz="2700" i="1" dirty="0" smtClean="0"/>
            </a:br>
            <a:r>
              <a:rPr lang="en-US" sz="2700" b="1" i="1" dirty="0" smtClean="0"/>
              <a:t/>
            </a:r>
            <a:br>
              <a:rPr lang="en-US" sz="2700" b="1" i="1" dirty="0" smtClean="0"/>
            </a:br>
            <a:r>
              <a:rPr lang="ru-RU" sz="2700" b="1" i="1" u="sng" dirty="0" smtClean="0"/>
              <a:t>определение геометрических тел,</a:t>
            </a:r>
            <a:r>
              <a:rPr lang="ru-RU" sz="2700" i="1" u="sng" dirty="0" smtClean="0"/>
              <a:t/>
            </a:r>
            <a:br>
              <a:rPr lang="ru-RU" sz="2700" i="1" u="sng" dirty="0" smtClean="0"/>
            </a:br>
            <a:r>
              <a:rPr lang="ru-RU" sz="2700" b="1" i="1" u="sng" dirty="0" smtClean="0"/>
              <a:t>задание геометрических тел на чертежах, отличия в заданиях </a:t>
            </a:r>
            <a:r>
              <a:rPr lang="ru-RU" sz="2700" b="1" i="1" u="sng" dirty="0" err="1" smtClean="0"/>
              <a:t>гранных</a:t>
            </a:r>
            <a:r>
              <a:rPr lang="ru-RU" sz="2700" b="1" i="1" u="sng" dirty="0" smtClean="0"/>
              <a:t> тел и тел вращения на чертежах</a:t>
            </a:r>
            <a:r>
              <a:rPr lang="ru-RU" sz="2700" i="1" u="sng" dirty="0" smtClean="0"/>
              <a:t>, </a:t>
            </a:r>
            <a:r>
              <a:rPr lang="ru-RU" sz="2700" b="1" i="1" u="sng" dirty="0" smtClean="0"/>
              <a:t>отличия в задании пирамиды и призмы на чертежах, отличия в задании цилиндра, конуса и сферы на чертежах,</a:t>
            </a:r>
            <a:r>
              <a:rPr lang="ru-RU" sz="2700" i="1" u="sng" dirty="0" smtClean="0"/>
              <a:t> </a:t>
            </a:r>
            <a:r>
              <a:rPr lang="ru-RU" sz="2700" b="1" i="1" u="sng" dirty="0" smtClean="0"/>
              <a:t>фигуры сечений </a:t>
            </a:r>
            <a:r>
              <a:rPr lang="ru-RU" sz="2700" b="1" i="1" u="sng" dirty="0" err="1" smtClean="0"/>
              <a:t>гранных</a:t>
            </a:r>
            <a:r>
              <a:rPr lang="ru-RU" sz="2700" b="1" i="1" u="sng" dirty="0" smtClean="0"/>
              <a:t> тел и тел вращения</a:t>
            </a:r>
            <a:r>
              <a:rPr lang="ru-RU" sz="2700" i="1" u="sng" dirty="0" smtClean="0"/>
              <a:t>...</a:t>
            </a:r>
            <a:br>
              <a:rPr lang="ru-RU" sz="2700" i="1" u="sng" dirty="0" smtClean="0"/>
            </a:br>
            <a:r>
              <a:rPr lang="ru-RU" sz="2700" b="1" i="1" u="sng" dirty="0" smtClean="0"/>
              <a:t>Далее сформулировать этапы алгоритма решения подобных задач.</a:t>
            </a:r>
            <a:r>
              <a:rPr lang="ru-RU" sz="2700" i="1" u="sng" dirty="0" smtClean="0"/>
              <a:t/>
            </a:r>
            <a:br>
              <a:rPr lang="ru-RU" sz="2700" i="1" u="sng" dirty="0" smtClean="0"/>
            </a:br>
            <a:r>
              <a:rPr lang="ru-RU" sz="2700" i="1" u="sng" dirty="0" smtClean="0"/>
              <a:t/>
            </a:r>
            <a:br>
              <a:rPr lang="ru-RU" sz="2700" i="1" u="sng" dirty="0" smtClean="0"/>
            </a:br>
            <a:r>
              <a:rPr lang="ru-RU" sz="2700" i="1" u="sng" dirty="0" smtClean="0"/>
              <a:t/>
            </a:r>
            <a:br>
              <a:rPr lang="ru-RU" sz="2700" i="1" u="sng" dirty="0" smtClean="0"/>
            </a:br>
            <a:r>
              <a:rPr lang="ru-RU" sz="2700" i="1" u="sng" dirty="0" smtClean="0"/>
              <a:t>  </a:t>
            </a:r>
            <a:br>
              <a:rPr lang="ru-RU" sz="2700" i="1" u="sng" dirty="0" smtClean="0"/>
            </a:br>
            <a:r>
              <a:rPr lang="ru-RU" sz="2700" i="1" u="sng" dirty="0" smtClean="0"/>
              <a:t>     </a:t>
            </a:r>
            <a:endParaRPr lang="ru-RU" sz="27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36815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Алгоритм решения задач</a:t>
            </a:r>
            <a:endParaRPr lang="ru-RU" sz="3200" b="1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51520" y="908720"/>
          <a:ext cx="849694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9552" y="1124744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21297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30120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949280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Материалы, методы и приёмы, используемые в решении задач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</a:t>
            </a:r>
          </a:p>
          <a:p>
            <a:pPr algn="just">
              <a:buNone/>
            </a:pPr>
            <a:r>
              <a:rPr lang="ru-RU" dirty="0" smtClean="0"/>
              <a:t>     Решение задач начинаем с применения словесного метода-рассказа, беседы, диалога о названии самой темы занятия демонстрации рисунков – условий задач. Анализируя заданные условия задач, подключаем исследовательский метод – творческий подход  в поиске  возможных решений задач, в создании образов  геометрических тел  их  нахождении, и вычерчивании ( эскизно )  того единственного заданного геометрического тела. Эта часть занятия представляет из себя занятие-поиск, занятие-импровизацию. После этого приступаем к практическим действиям – практическому методу, непосредственному решению задач согласно алгоритма. Последовательность решения любой подобной задачи состоит в построении недостающего вида, фигуры сечения (с ее характерных точек) и определения видимости.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6597352"/>
          </a:xfrm>
        </p:spPr>
        <p:txBody>
          <a:bodyPr>
            <a:normAutofit fontScale="90000"/>
          </a:bodyPr>
          <a:lstStyle/>
          <a:p>
            <a:pPr>
              <a:tabLst>
                <a:tab pos="3313113" algn="l"/>
              </a:tabLst>
            </a:pP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u="sng" dirty="0" smtClean="0"/>
              <a:t>Решение </a:t>
            </a:r>
            <a:r>
              <a:rPr lang="ru-RU" sz="2800" b="1" u="sng" dirty="0" smtClean="0"/>
              <a:t>задачи №1 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200" dirty="0" smtClean="0"/>
              <a:t>Проведя логические рассуждения и пространственные представления, согласно алгоритма решения подобных задач, определяем заданное тело – это </a:t>
            </a:r>
            <a:r>
              <a:rPr lang="ru-RU" sz="2200" b="1" dirty="0" smtClean="0"/>
              <a:t>пирамида</a:t>
            </a:r>
            <a:r>
              <a:rPr lang="ru-RU" sz="2200" dirty="0" smtClean="0"/>
              <a:t>. Для лучшего восприятия, эскизно даем ее  наглядное  изображение (Рис.1).</a:t>
            </a:r>
            <a:br>
              <a:rPr lang="ru-RU" sz="2200" dirty="0" smtClean="0"/>
            </a:br>
            <a:r>
              <a:rPr lang="ru-RU" sz="2200" dirty="0" smtClean="0"/>
              <a:t>После чего, построение вида слева пирамиды строится просто и быстро по ее высоте и по расстоянию «б», измеренному на виде сверху (рис2).</a:t>
            </a:r>
            <a:br>
              <a:rPr lang="ru-RU" sz="22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5877272"/>
            <a:ext cx="864096" cy="36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Рис.2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5805264"/>
            <a:ext cx="1080120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Рис.1</a:t>
            </a:r>
            <a:endParaRPr lang="ru-RU" dirty="0"/>
          </a:p>
        </p:txBody>
      </p:sp>
      <p:pic>
        <p:nvPicPr>
          <p:cNvPr id="8" name="Рисунок 7" descr="сканирование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780928"/>
            <a:ext cx="2448272" cy="2952328"/>
          </a:xfrm>
          <a:prstGeom prst="rect">
            <a:avLst/>
          </a:prstGeom>
        </p:spPr>
      </p:pic>
      <p:pic>
        <p:nvPicPr>
          <p:cNvPr id="9" name="Рисунок 8" descr="сканирование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636912"/>
            <a:ext cx="3291793" cy="3240359"/>
          </a:xfrm>
          <a:prstGeom prst="rect">
            <a:avLst/>
          </a:prstGeom>
        </p:spPr>
      </p:pic>
      <p:pic>
        <p:nvPicPr>
          <p:cNvPr id="10" name="Рисунок 9" descr="сканирование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852936"/>
            <a:ext cx="1840819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891480"/>
            <a:ext cx="8589640" cy="7992888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Решение задачи №2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/>
              <a:t>Проанализировав заданные виды задачи №2 определяем, что дано тело вращения –</a:t>
            </a:r>
            <a:r>
              <a:rPr lang="ru-RU" sz="2000" b="1" dirty="0" smtClean="0"/>
              <a:t>цилиндр</a:t>
            </a:r>
            <a:r>
              <a:rPr lang="ru-RU" sz="2000" dirty="0" smtClean="0"/>
              <a:t>, срезанный двумя наклонными плоскостями .Эскизно выполняем его наглядное изображение (Рис.3). Вид слева и фигуры сечения строятся очень быстро и просто (Рис.4).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6165304"/>
            <a:ext cx="1080120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Рис.3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76256" y="6237312"/>
            <a:ext cx="936104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Рис.4</a:t>
            </a:r>
            <a:endParaRPr lang="ru-RU" dirty="0"/>
          </a:p>
        </p:txBody>
      </p:sp>
      <p:pic>
        <p:nvPicPr>
          <p:cNvPr id="10" name="Рисунок 9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429000"/>
            <a:ext cx="1728192" cy="2664296"/>
          </a:xfrm>
          <a:prstGeom prst="rect">
            <a:avLst/>
          </a:prstGeom>
        </p:spPr>
      </p:pic>
      <p:pic>
        <p:nvPicPr>
          <p:cNvPr id="11" name="Рисунок 10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284984"/>
            <a:ext cx="1416859" cy="2520280"/>
          </a:xfrm>
          <a:prstGeom prst="rect">
            <a:avLst/>
          </a:prstGeom>
        </p:spPr>
      </p:pic>
      <p:pic>
        <p:nvPicPr>
          <p:cNvPr id="12" name="Рисунок 11" descr="сканирование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3140968"/>
            <a:ext cx="3024336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463</Words>
  <Application>Microsoft Office PowerPoint</Application>
  <PresentationFormat>Экран (4:3)</PresentationFormat>
  <Paragraphs>53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Занимательный чертеж раздел «Геометрические тела», (сокращенный вариант, для обучающихся в 3 группе творческого объединения)</vt:lpstr>
      <vt:lpstr>Занимательный чертеж</vt:lpstr>
      <vt:lpstr>Мотивация проведения занятия</vt:lpstr>
      <vt:lpstr>Условие задач: построить вид слева геометрического тела с вырезом.</vt:lpstr>
      <vt:lpstr>Последовательность выполнения работ  Чтобы решить предложенные задачи надо                    вспомнить ранее изученное:  определение геометрических тел, задание геометрических тел на чертежах, отличия в заданиях гранных тел и тел вращения на чертежах, отличия в задании пирамиды и призмы на чертежах, отличия в задании цилиндра, конуса и сферы на чертежах, фигуры сечений гранных тел и тел вращения... Далее сформулировать этапы алгоритма решения подобных задач.           </vt:lpstr>
      <vt:lpstr>Алгоритм решения задач</vt:lpstr>
      <vt:lpstr>Материалы, методы и приёмы, используемые в решении задач</vt:lpstr>
      <vt:lpstr> Решение задачи №1    Проведя логические рассуждения и пространственные представления, согласно алгоритма решения подобных задач, определяем заданное тело – это пирамида. Для лучшего восприятия, эскизно даем ее  наглядное  изображение (Рис.1). После чего, построение вида слева пирамиды строится просто и быстро по ее высоте и по расстоянию «б», измеренному на виде сверху (рис2).           </vt:lpstr>
      <vt:lpstr>Решение задачи №2    Проанализировав заданные виды задачи №2 определяем, что дано тело вращения –цилиндр, срезанный двумя наклонными плоскостями .Эскизно выполняем его наглядное изображение (Рис.3). Вид слева и фигуры сечения строятся очень быстро и просто (Рис.4).         </vt:lpstr>
      <vt:lpstr>Решение задачи №3  Чертеж последней задачи наиболее “занимательный” и необычный. Но после определенных рассуждений приходим к заключению, что задано тело вращения – сфера, а точнее полусфера .Эскизно вычерчиваем ее наглядное изображение (Рис. 5) и достраиваем вид слева по ее радиусу и величине среза  (Рис. 6). </vt:lpstr>
      <vt:lpstr>Анализ результатов работы. Выводы.  Поставленная цель занятия о развитии пространственного мышления и пространственного представления по чтению занимательных чертежей геометрических тел Вами выполнена. Хотя некоторые задания у Вас и  вызывали некоторые  недоумения , но вы сумели понять, назвать и дочертить изображения геометрических тел, рассеченных плоскостями. Задачи, связанные с поставленной целью, тоже выполнены.  При этом решались задачи на  правильность, точность и самоконтроль построения видов и сечений тел в определенной последовательности, что обязательно в решении подобных задач. </vt:lpstr>
      <vt:lpstr>Рекомендуемая литература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Заглавие  работы</dc:title>
  <dc:creator>userr</dc:creator>
  <cp:lastModifiedBy>userr</cp:lastModifiedBy>
  <cp:revision>113</cp:revision>
  <dcterms:created xsi:type="dcterms:W3CDTF">2013-09-27T17:47:32Z</dcterms:created>
  <dcterms:modified xsi:type="dcterms:W3CDTF">2014-10-09T16:17:01Z</dcterms:modified>
</cp:coreProperties>
</file>