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8FD88-5D5B-41B4-ADC1-7E245B6A0A86}" type="datetimeFigureOut">
              <a:rPr lang="ru-RU" smtClean="0"/>
              <a:t>24.08.2012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D0BD-17C2-4A2B-AB9B-46EB25E512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Grp="1" noChangeArrowheads="1"/>
          </p:cNvSpPr>
          <p:nvPr>
            <p:ph type="ctrTitle"/>
          </p:nvPr>
        </p:nvSpPr>
        <p:spPr bwMode="auto">
          <a:xfrm>
            <a:off x="1331640" y="1988840"/>
            <a:ext cx="64636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СТРУКТУРА СИСТЕМЫ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ШКОЛЬНОГО САМОУПРАВЛЕНИЯ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475656" y="1124744"/>
            <a:ext cx="6211888" cy="4360863"/>
            <a:chOff x="1485" y="7093"/>
            <a:chExt cx="9782" cy="6867"/>
          </a:xfrm>
        </p:grpSpPr>
        <p:sp>
          <p:nvSpPr>
            <p:cNvPr id="2076" name="AutoShape 28"/>
            <p:cNvSpPr>
              <a:spLocks noChangeArrowheads="1"/>
            </p:cNvSpPr>
            <p:nvPr/>
          </p:nvSpPr>
          <p:spPr bwMode="auto">
            <a:xfrm>
              <a:off x="5642" y="8910"/>
              <a:ext cx="611" cy="656"/>
            </a:xfrm>
            <a:prstGeom prst="upDownArrow">
              <a:avLst>
                <a:gd name="adj1" fmla="val 50000"/>
                <a:gd name="adj2" fmla="val 21473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10800000">
              <a:off x="1485" y="10909"/>
              <a:ext cx="739" cy="2166"/>
            </a:xfrm>
            <a:prstGeom prst="curvedLeftArrow">
              <a:avLst>
                <a:gd name="adj1" fmla="val 35226"/>
                <a:gd name="adj2" fmla="val 81199"/>
                <a:gd name="adj3" fmla="val 44083"/>
              </a:avLst>
            </a:prstGeom>
            <a:solidFill>
              <a:srgbClr val="EAF1DD"/>
            </a:soli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69" name="Group 21"/>
            <p:cNvGrpSpPr>
              <a:grpSpLocks/>
            </p:cNvGrpSpPr>
            <p:nvPr/>
          </p:nvGrpSpPr>
          <p:grpSpPr bwMode="auto">
            <a:xfrm>
              <a:off x="1935" y="7093"/>
              <a:ext cx="5461" cy="1555"/>
              <a:chOff x="1935" y="6485"/>
              <a:chExt cx="5461" cy="1555"/>
            </a:xfrm>
          </p:grpSpPr>
          <p:grpSp>
            <p:nvGrpSpPr>
              <p:cNvPr id="2071" name="Group 23"/>
              <p:cNvGrpSpPr>
                <a:grpSpLocks/>
              </p:cNvGrpSpPr>
              <p:nvPr/>
            </p:nvGrpSpPr>
            <p:grpSpPr bwMode="auto">
              <a:xfrm>
                <a:off x="4608" y="6670"/>
                <a:ext cx="2788" cy="1370"/>
                <a:chOff x="4608" y="6670"/>
                <a:chExt cx="2788" cy="1370"/>
              </a:xfrm>
            </p:grpSpPr>
            <p:sp>
              <p:nvSpPr>
                <p:cNvPr id="2074" name="AutoShape 26"/>
                <p:cNvSpPr>
                  <a:spLocks noChangeArrowheads="1"/>
                </p:cNvSpPr>
                <p:nvPr/>
              </p:nvSpPr>
              <p:spPr bwMode="auto">
                <a:xfrm>
                  <a:off x="4608" y="6670"/>
                  <a:ext cx="2788" cy="1370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E5B8B7"/>
                    </a:gs>
                  </a:gsLst>
                  <a:lin ang="5400000" scaled="1"/>
                </a:gradFill>
                <a:ln w="12700">
                  <a:solidFill>
                    <a:srgbClr val="D99594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622423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Управляющий </a:t>
                  </a:r>
                  <a:endPara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Совет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73" name="AutoShape 25"/>
                <p:cNvSpPr>
                  <a:spLocks noChangeArrowheads="1"/>
                </p:cNvSpPr>
                <p:nvPr/>
              </p:nvSpPr>
              <p:spPr bwMode="auto">
                <a:xfrm>
                  <a:off x="4723" y="7694"/>
                  <a:ext cx="334" cy="266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FFFFFF"/>
                </a:solidFill>
                <a:ln w="9525">
                  <a:solidFill>
                    <a:srgbClr val="943634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072" name="AutoShape 24"/>
                <p:cNvSpPr>
                  <a:spLocks noChangeArrowheads="1"/>
                </p:cNvSpPr>
                <p:nvPr/>
              </p:nvSpPr>
              <p:spPr bwMode="auto">
                <a:xfrm>
                  <a:off x="4723" y="7303"/>
                  <a:ext cx="334" cy="300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FFFFFF"/>
                </a:solidFill>
                <a:ln w="9525">
                  <a:solidFill>
                    <a:srgbClr val="943634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070" name="AutoShape 22"/>
              <p:cNvSpPr>
                <a:spLocks noChangeArrowheads="1"/>
              </p:cNvSpPr>
              <p:nvPr/>
            </p:nvSpPr>
            <p:spPr bwMode="auto">
              <a:xfrm flipH="1">
                <a:off x="1935" y="6485"/>
                <a:ext cx="2512" cy="1025"/>
              </a:xfrm>
              <a:prstGeom prst="wedgeRoundRectCallout">
                <a:avLst>
                  <a:gd name="adj1" fmla="val -42042"/>
                  <a:gd name="adj2" fmla="val 60829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BFBFB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2 представителя из числа старшеклассников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60" name="Group 12"/>
            <p:cNvGrpSpPr>
              <a:grpSpLocks/>
            </p:cNvGrpSpPr>
            <p:nvPr/>
          </p:nvGrpSpPr>
          <p:grpSpPr bwMode="auto">
            <a:xfrm>
              <a:off x="2974" y="12519"/>
              <a:ext cx="6076" cy="1441"/>
              <a:chOff x="2974" y="11125"/>
              <a:chExt cx="6076" cy="1441"/>
            </a:xfrm>
          </p:grpSpPr>
          <p:sp>
            <p:nvSpPr>
              <p:cNvPr id="2068" name="AutoShape 20"/>
              <p:cNvSpPr>
                <a:spLocks noChangeArrowheads="1"/>
              </p:cNvSpPr>
              <p:nvPr/>
            </p:nvSpPr>
            <p:spPr bwMode="auto">
              <a:xfrm>
                <a:off x="2974" y="11702"/>
                <a:ext cx="1545" cy="86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Совет</a:t>
                </a:r>
                <a:endPara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класса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7" name="AutoShape 19"/>
              <p:cNvSpPr>
                <a:spLocks noChangeArrowheads="1"/>
              </p:cNvSpPr>
              <p:nvPr/>
            </p:nvSpPr>
            <p:spPr bwMode="auto">
              <a:xfrm>
                <a:off x="5221" y="11681"/>
                <a:ext cx="1545" cy="86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Совет</a:t>
                </a:r>
                <a:endPara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класса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6" name="AutoShape 18"/>
              <p:cNvSpPr>
                <a:spLocks noChangeArrowheads="1"/>
              </p:cNvSpPr>
              <p:nvPr/>
            </p:nvSpPr>
            <p:spPr bwMode="auto">
              <a:xfrm>
                <a:off x="7505" y="11681"/>
                <a:ext cx="1545" cy="864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round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Совет</a:t>
                </a:r>
                <a:endPara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rgbClr val="333333"/>
                    </a:solidFill>
                    <a:effectLst/>
                    <a:latin typeface="Arial" pitchFamily="34" charset="0"/>
                    <a:ea typeface="Times New Roman" pitchFamily="18" charset="0"/>
                    <a:cs typeface="Times New Roman" pitchFamily="18" charset="0"/>
                  </a:rPr>
                  <a:t>класса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2065" name="AutoShape 17"/>
              <p:cNvSpPr>
                <a:spLocks noChangeArrowheads="1"/>
              </p:cNvSpPr>
              <p:nvPr/>
            </p:nvSpPr>
            <p:spPr bwMode="auto">
              <a:xfrm>
                <a:off x="5737" y="11125"/>
                <a:ext cx="484" cy="43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4" name="AutoShape 16"/>
              <p:cNvSpPr>
                <a:spLocks noChangeArrowheads="1"/>
              </p:cNvSpPr>
              <p:nvPr/>
            </p:nvSpPr>
            <p:spPr bwMode="auto">
              <a:xfrm>
                <a:off x="8050" y="11143"/>
                <a:ext cx="484" cy="43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3" name="AutoShape 15"/>
              <p:cNvSpPr>
                <a:spLocks noChangeArrowheads="1"/>
              </p:cNvSpPr>
              <p:nvPr/>
            </p:nvSpPr>
            <p:spPr bwMode="auto">
              <a:xfrm rot="-5400000">
                <a:off x="6892" y="11849"/>
                <a:ext cx="484" cy="43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2" name="AutoShape 14"/>
              <p:cNvSpPr>
                <a:spLocks noChangeArrowheads="1"/>
              </p:cNvSpPr>
              <p:nvPr/>
            </p:nvSpPr>
            <p:spPr bwMode="auto">
              <a:xfrm rot="-5400000">
                <a:off x="4648" y="11849"/>
                <a:ext cx="484" cy="43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61" name="AutoShape 13"/>
              <p:cNvSpPr>
                <a:spLocks noChangeArrowheads="1"/>
              </p:cNvSpPr>
              <p:nvPr/>
            </p:nvSpPr>
            <p:spPr bwMode="auto">
              <a:xfrm>
                <a:off x="3512" y="11125"/>
                <a:ext cx="484" cy="43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1935" y="9438"/>
              <a:ext cx="5346" cy="2383"/>
              <a:chOff x="1935" y="8606"/>
              <a:chExt cx="5346" cy="2383"/>
            </a:xfrm>
          </p:grpSpPr>
          <p:grpSp>
            <p:nvGrpSpPr>
              <p:cNvPr id="2057" name="Group 9"/>
              <p:cNvGrpSpPr>
                <a:grpSpLocks/>
              </p:cNvGrpSpPr>
              <p:nvPr/>
            </p:nvGrpSpPr>
            <p:grpSpPr bwMode="auto">
              <a:xfrm>
                <a:off x="4723" y="9076"/>
                <a:ext cx="2558" cy="1913"/>
                <a:chOff x="4723" y="9076"/>
                <a:chExt cx="2558" cy="1913"/>
              </a:xfrm>
            </p:grpSpPr>
            <p:sp>
              <p:nvSpPr>
                <p:cNvPr id="2059" name="AutoShape 11"/>
                <p:cNvSpPr>
                  <a:spLocks noChangeArrowheads="1"/>
                </p:cNvSpPr>
                <p:nvPr/>
              </p:nvSpPr>
              <p:spPr bwMode="auto">
                <a:xfrm>
                  <a:off x="4723" y="9076"/>
                  <a:ext cx="2558" cy="1913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3BC"/>
                    </a:gs>
                  </a:gsLst>
                  <a:lin ang="5400000" scaled="1"/>
                </a:gradFill>
                <a:ln w="12700">
                  <a:solidFill>
                    <a:srgbClr val="C2D69B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rgbClr val="76923C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ru-RU" sz="1200" dirty="0">
                    <a:solidFill>
                      <a:srgbClr val="76923C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rgbClr val="76923C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президент</a:t>
                  </a:r>
                  <a:endPara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Совет</a:t>
                  </a:r>
                  <a:endParaRPr kumimoji="0" lang="ru-R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старшеклассников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8" name="AutoShape 10"/>
                <p:cNvSpPr>
                  <a:spLocks noChangeArrowheads="1"/>
                </p:cNvSpPr>
                <p:nvPr/>
              </p:nvSpPr>
              <p:spPr bwMode="auto">
                <a:xfrm>
                  <a:off x="5737" y="9182"/>
                  <a:ext cx="472" cy="449"/>
                </a:xfrm>
                <a:prstGeom prst="smileyFace">
                  <a:avLst>
                    <a:gd name="adj" fmla="val 4653"/>
                  </a:avLst>
                </a:prstGeom>
                <a:solidFill>
                  <a:srgbClr val="FFFFFF"/>
                </a:solidFill>
                <a:ln w="12700">
                  <a:solidFill>
                    <a:srgbClr val="76923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056" name="AutoShape 8"/>
              <p:cNvSpPr>
                <a:spLocks noChangeArrowheads="1"/>
              </p:cNvSpPr>
              <p:nvPr/>
            </p:nvSpPr>
            <p:spPr bwMode="auto">
              <a:xfrm flipH="1">
                <a:off x="1935" y="8606"/>
                <a:ext cx="2512" cy="1025"/>
              </a:xfrm>
              <a:prstGeom prst="wedgeRoundRectCallout">
                <a:avLst>
                  <a:gd name="adj1" fmla="val -45583"/>
                  <a:gd name="adj2" fmla="val 60731"/>
                  <a:gd name="adj3" fmla="val 16667"/>
                </a:avLst>
              </a:prstGeom>
              <a:solidFill>
                <a:srgbClr val="FFFFFF"/>
              </a:solidFill>
              <a:ln w="9525">
                <a:solidFill>
                  <a:srgbClr val="BFBFB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избирается </a:t>
                </a:r>
                <a:endPara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из числа старшеклассников </a:t>
                </a:r>
                <a:endParaRPr kumimoji="0" 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7469" y="9438"/>
              <a:ext cx="3798" cy="2383"/>
              <a:chOff x="7469" y="8606"/>
              <a:chExt cx="3798" cy="2383"/>
            </a:xfrm>
          </p:grpSpPr>
          <p:sp>
            <p:nvSpPr>
              <p:cNvPr id="2054" name="AutoShape 6"/>
              <p:cNvSpPr>
                <a:spLocks noChangeArrowheads="1"/>
              </p:cNvSpPr>
              <p:nvPr/>
            </p:nvSpPr>
            <p:spPr bwMode="auto">
              <a:xfrm rot="-5400000">
                <a:off x="7442" y="10211"/>
                <a:ext cx="484" cy="430"/>
              </a:xfrm>
              <a:prstGeom prst="upDownArrow">
                <a:avLst>
                  <a:gd name="adj1" fmla="val 50000"/>
                  <a:gd name="adj2" fmla="val 20000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6E3BC"/>
                  </a:gs>
                </a:gsLst>
                <a:lin ang="5400000" scaled="1"/>
              </a:gradFill>
              <a:ln w="12700">
                <a:solidFill>
                  <a:srgbClr val="C2D69B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4E6128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051" name="Group 3"/>
              <p:cNvGrpSpPr>
                <a:grpSpLocks/>
              </p:cNvGrpSpPr>
              <p:nvPr/>
            </p:nvGrpSpPr>
            <p:grpSpPr bwMode="auto">
              <a:xfrm>
                <a:off x="8050" y="8606"/>
                <a:ext cx="3217" cy="2383"/>
                <a:chOff x="8050" y="8606"/>
                <a:chExt cx="3217" cy="2383"/>
              </a:xfrm>
            </p:grpSpPr>
            <p:sp>
              <p:nvSpPr>
                <p:cNvPr id="2053" name="AutoShape 5"/>
                <p:cNvSpPr>
                  <a:spLocks noChangeArrowheads="1"/>
                </p:cNvSpPr>
                <p:nvPr/>
              </p:nvSpPr>
              <p:spPr bwMode="auto">
                <a:xfrm>
                  <a:off x="8050" y="9813"/>
                  <a:ext cx="2558" cy="1176"/>
                </a:xfrm>
                <a:prstGeom prst="roundRect">
                  <a:avLst>
                    <a:gd name="adj" fmla="val 16667"/>
                  </a:avLst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3BC"/>
                    </a:gs>
                  </a:gsLst>
                  <a:lin ang="5400000" scaled="1"/>
                </a:gradFill>
                <a:ln w="12700">
                  <a:solidFill>
                    <a:srgbClr val="C2D69B"/>
                  </a:solidFill>
                  <a:round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временные</a:t>
                  </a:r>
                  <a:endPara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органы</a:t>
                  </a:r>
                  <a:endParaRPr kumimoji="0" lang="ru-RU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самоуправления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2052" name="AutoShape 4"/>
                <p:cNvSpPr>
                  <a:spLocks noChangeArrowheads="1"/>
                </p:cNvSpPr>
                <p:nvPr/>
              </p:nvSpPr>
              <p:spPr bwMode="auto">
                <a:xfrm>
                  <a:off x="8775" y="8606"/>
                  <a:ext cx="2492" cy="1025"/>
                </a:xfrm>
                <a:prstGeom prst="wedgeRoundRectCallout">
                  <a:avLst>
                    <a:gd name="adj1" fmla="val -41894"/>
                    <a:gd name="adj2" fmla="val 61023"/>
                    <a:gd name="adj3" fmla="val 16667"/>
                  </a:avLst>
                </a:prstGeom>
                <a:solidFill>
                  <a:srgbClr val="FFFFFF"/>
                </a:solidFill>
                <a:ln w="9525">
                  <a:solidFill>
                    <a:srgbClr val="BFBFB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создаются по решению</a:t>
                  </a:r>
                  <a:r>
                    <a:rPr kumimoji="0" lang="ru-RU" sz="1200" b="0" i="0" u="none" strike="noStrike" cap="none" normalizeH="0" baseline="0" smtClean="0">
                      <a:ln>
                        <a:noFill/>
                      </a:ln>
                      <a:solidFill>
                        <a:srgbClr val="333333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kumimoji="0" lang="ru-RU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Times New Roman" pitchFamily="18" charset="0"/>
                      <a:cs typeface="Times New Roman" pitchFamily="18" charset="0"/>
                    </a:rPr>
                    <a:t>Совета старшеклассников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СТРУКТУРА СИСТЕМЫ  ШКОЛЬНОГО САМОУПРАВЛЕНИЯ 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СИСТЕМЫ  ШКОЛЬНОГО САМОУПРАВЛЕНИЯ </dc:title>
  <dc:creator>Хуснетдинова Анна Александровна</dc:creator>
  <cp:lastModifiedBy>User</cp:lastModifiedBy>
  <cp:revision>1</cp:revision>
  <dcterms:created xsi:type="dcterms:W3CDTF">2012-08-24T09:44:31Z</dcterms:created>
  <dcterms:modified xsi:type="dcterms:W3CDTF">2012-08-24T09:48:04Z</dcterms:modified>
</cp:coreProperties>
</file>