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E508-CD99-4E0D-AE6E-9127CDF5651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62C31-E209-4CBD-89B0-E1D97D0C1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7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2C31-E209-4CBD-89B0-E1D97D0C11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4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llday.ru/uploads/posts/2009-02/1234392099_shutterstock_10219114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llday.ru/uploads/posts/2009-02/1234392099_shutterstock_10219114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jpeg"/><Relationship Id="rId7" Type="http://schemas.openxmlformats.org/officeDocument/2006/relationships/image" Target="../media/image81.jpeg"/><Relationship Id="rId2" Type="http://schemas.openxmlformats.org/officeDocument/2006/relationships/hyperlink" Target="http://www.kupiwoll.ru/uploads/goods/45001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cokot.ru/d/66644/d/image_104.jpg" TargetMode="External"/><Relationship Id="rId5" Type="http://schemas.openxmlformats.org/officeDocument/2006/relationships/image" Target="../media/image80.jpeg"/><Relationship Id="rId4" Type="http://schemas.openxmlformats.org/officeDocument/2006/relationships/hyperlink" Target="http://posuddeluxe.com.ua/files/Image/shop/3864/%D0%BA%D0%B0%D1%80%D1%82%D0%BE%D1%84%D0%B5%D0%BB%D1%8C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ember.podarki.ru/pictures/08c2b3e2-702a-40e9-80d3-d380b2f587cc.jpg" TargetMode="External"/><Relationship Id="rId3" Type="http://schemas.openxmlformats.org/officeDocument/2006/relationships/image" Target="../media/image83.jpeg"/><Relationship Id="rId7" Type="http://schemas.openxmlformats.org/officeDocument/2006/relationships/image" Target="../media/image85.jpeg"/><Relationship Id="rId2" Type="http://schemas.openxmlformats.org/officeDocument/2006/relationships/hyperlink" Target="http://www.nextonmarket.com/u/2788/p/640x480/70141e95126731c7f5d6d7ba05455fb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omoy.shop.by/pics/items/863009-1.jpg" TargetMode="External"/><Relationship Id="rId5" Type="http://schemas.openxmlformats.org/officeDocument/2006/relationships/image" Target="../media/image84.jpeg"/><Relationship Id="rId10" Type="http://schemas.openxmlformats.org/officeDocument/2006/relationships/image" Target="../media/image87.jpeg"/><Relationship Id="rId4" Type="http://schemas.openxmlformats.org/officeDocument/2006/relationships/hyperlink" Target="http://domoy.shop.by/pics/items/643788-1.jpg" TargetMode="External"/><Relationship Id="rId9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hyperlink" Target="http://content.foto.mail.ru/mail/vanmoo_yozh/1/i-10.jpg" TargetMode="External"/><Relationship Id="rId3" Type="http://schemas.openxmlformats.org/officeDocument/2006/relationships/image" Target="../media/image88.jpeg"/><Relationship Id="rId7" Type="http://schemas.openxmlformats.org/officeDocument/2006/relationships/image" Target="../media/image90.jpeg"/><Relationship Id="rId12" Type="http://schemas.openxmlformats.org/officeDocument/2006/relationships/image" Target="../media/image93.jpeg"/><Relationship Id="rId2" Type="http://schemas.openxmlformats.org/officeDocument/2006/relationships/hyperlink" Target="http://bylix.com/uploads/posts/2009-08/thumbs/1249339352_1249330156_hq-vegetable-backgrounds-2-4prevyu.jpg" TargetMode="External"/><Relationship Id="rId16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n-tray.ru/techno/business/narezka/18.jpg" TargetMode="External"/><Relationship Id="rId11" Type="http://schemas.openxmlformats.org/officeDocument/2006/relationships/hyperlink" Target="http://www.kyxapka.com/wp-content/uploads/2010/05/kart_soup_2.jpg" TargetMode="External"/><Relationship Id="rId5" Type="http://schemas.openxmlformats.org/officeDocument/2006/relationships/image" Target="../media/image89.jpeg"/><Relationship Id="rId15" Type="http://schemas.openxmlformats.org/officeDocument/2006/relationships/hyperlink" Target="http://s003.radikal.ru/i203/1004/81/ee57898c4fe8.jpg" TargetMode="External"/><Relationship Id="rId10" Type="http://schemas.openxmlformats.org/officeDocument/2006/relationships/image" Target="../media/image92.jpeg"/><Relationship Id="rId4" Type="http://schemas.openxmlformats.org/officeDocument/2006/relationships/hyperlink" Target="http://nvtt.ru/wp-content/uploads/2010/02/slices_big2.jpg" TargetMode="External"/><Relationship Id="rId9" Type="http://schemas.openxmlformats.org/officeDocument/2006/relationships/hyperlink" Target="http://ifs.cook-time.com/preview/img186/186644.jpg" TargetMode="External"/><Relationship Id="rId14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7.jpeg"/><Relationship Id="rId7" Type="http://schemas.openxmlformats.org/officeDocument/2006/relationships/hyperlink" Target="http://www.metplastik.ru/images/2622/1b.jpg" TargetMode="External"/><Relationship Id="rId2" Type="http://schemas.openxmlformats.org/officeDocument/2006/relationships/hyperlink" Target="http://board.od.ua/uploads/aimages/large/81/80222-7459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1.jpeg"/><Relationship Id="rId4" Type="http://schemas.openxmlformats.org/officeDocument/2006/relationships/hyperlink" Target="http://www.perfi.com/catalog/image.php?id=9206&amp;n=" TargetMode="External"/><Relationship Id="rId9" Type="http://schemas.openxmlformats.org/officeDocument/2006/relationships/hyperlink" Target="http://www.profysonline.com/images/jpeg/bN710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5.nnm.ru/0/7/0/1/0/53b22de013970eca1f7f9543610_prev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avepic.ru/263474.jpg" TargetMode="External"/><Relationship Id="rId3" Type="http://schemas.openxmlformats.org/officeDocument/2006/relationships/image" Target="../media/image102.jpeg"/><Relationship Id="rId7" Type="http://schemas.openxmlformats.org/officeDocument/2006/relationships/image" Target="../media/image104.jpeg"/><Relationship Id="rId2" Type="http://schemas.openxmlformats.org/officeDocument/2006/relationships/hyperlink" Target="http://my.passion.ru/users/209000/208331/270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uharka.ru/images/users/gallery/2010/03/28/b_55947.gif?1269767426" TargetMode="External"/><Relationship Id="rId5" Type="http://schemas.openxmlformats.org/officeDocument/2006/relationships/image" Target="../media/image103.jpeg"/><Relationship Id="rId4" Type="http://schemas.openxmlformats.org/officeDocument/2006/relationships/hyperlink" Target="http://s60.radikal.ru/i170/0910/21/8126ecc7e8c7.jpg" TargetMode="External"/><Relationship Id="rId9" Type="http://schemas.openxmlformats.org/officeDocument/2006/relationships/image" Target="../media/image10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ovary.ru/images/2240/2240_20090216211832.jpg" TargetMode="External"/><Relationship Id="rId3" Type="http://schemas.openxmlformats.org/officeDocument/2006/relationships/image" Target="../media/image106.jpeg"/><Relationship Id="rId7" Type="http://schemas.openxmlformats.org/officeDocument/2006/relationships/image" Target="../media/image108.jpeg"/><Relationship Id="rId2" Type="http://schemas.openxmlformats.org/officeDocument/2006/relationships/hyperlink" Target="http://img-fotki.yandex.ru/get/14/marina4720.1/0_982a_1d97bf2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104/krasolda.2/0_1ac9c_427a1bb6_XL" TargetMode="External"/><Relationship Id="rId5" Type="http://schemas.openxmlformats.org/officeDocument/2006/relationships/image" Target="../media/image107.jpeg"/><Relationship Id="rId4" Type="http://schemas.openxmlformats.org/officeDocument/2006/relationships/hyperlink" Target="http://supercook.ru/decoration/images-decoration/salat-ukrash-01.jpg" TargetMode="External"/><Relationship Id="rId9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hyperlink" Target="http://us.123rf.com/400wm/400/400/clairev/clairev0912/clairev091200018/6016880-scroll-with-chef-holding-pizza--color-illustration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hyperlink" Target="http://us.123rf.com/400wm/400/400/clairev/clairev0912/clairev091200018/6016880-scroll-with-chef-holding-pizza--color-illustration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dcvi.typepad.com/.a/6a00d834521b3169e2014e87068e98970d-800wi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hyperlink" Target="http://www.koolinar.ru/all_image/recipe_pictures/36/36888/rp36888_larg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jpeg"/><Relationship Id="rId4" Type="http://schemas.openxmlformats.org/officeDocument/2006/relationships/hyperlink" Target="http://www.bestplastic.ru/binfiles/images/8d000994/914d-898989ew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xarchevnya.ru/uploads/posts/ovoshnye-kotlety-s-risom-929784.jp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pulkovotri.ru/beer/0911/coldcollation/1cold2/kvas.jpg" TargetMode="External"/><Relationship Id="rId2" Type="http://schemas.openxmlformats.org/officeDocument/2006/relationships/hyperlink" Target="http://bms.24open.ru/images/d02f35970272e72ab66e4a0aeb6e8fc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edem.ru/photo/recipe/big/rphoto1206120926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img1.liveinternet.ru/images/attach/c/0/52/621/52621859_1261211785_vinegret.jpg" TargetMode="External"/><Relationship Id="rId4" Type="http://schemas.openxmlformats.org/officeDocument/2006/relationships/hyperlink" Target="http://img13.nnm.ru/imagez/gallery/6/a/8/5/9/6a85975ab52bed9885b47c8cbcf8ad2d_full.jpg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aduga-world.ru/uploads/posts/2010-07/1280105757_klyukvennyj-muss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eda.ru/photos/kompot-iz-zamorozhennyx-fruktov-i-yagod_081206180050_091123001958_F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42.radikal.ru/i098/1001/d0/016a9ee6aa4f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de.academic.ru/pictures/dewiki/83/Strawberry_Pie.jpg" TargetMode="External"/><Relationship Id="rId4" Type="http://schemas.openxmlformats.org/officeDocument/2006/relationships/hyperlink" Target="http://shop.vlasiha.info/products_pictures/3211defc92b1.jpg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106/taviko.1b/0_1e87f_e8edf7ae_XL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bbcgoodfood.com/recipes/2306/images/2306_MEDIUM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-fotki.yandex.ru/get/37/marashoes1.5/0_16afd_de75c6d6_XL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www.vivars.ru/upload/iblock/10f/fu%2017.jpg" TargetMode="External"/><Relationship Id="rId4" Type="http://schemas.openxmlformats.org/officeDocument/2006/relationships/hyperlink" Target="http://img-fotki.yandex.ru/get/37/like-mesh.11/0_15a2e_447e6dbb_XL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ratorg.ru/filestore/0000/0006/183/_brussel_b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miratorg.ru/filestore/0019/0001/636/plum_max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002.radikal.ru/i200/1001/0a/14ca0f3fe3bb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01.olx.ru/ui/5/99/22/1267881395_78729722_12---.jpg" TargetMode="Externa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432047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Значение </a:t>
            </a:r>
            <a:r>
              <a:rPr lang="ru-RU" b="1" dirty="0" smtClean="0">
                <a:solidFill>
                  <a:srgbClr val="FF0000"/>
                </a:solidFill>
              </a:rPr>
              <a:t>овощей, фруктов </a:t>
            </a:r>
            <a:r>
              <a:rPr lang="ru-RU" b="1" dirty="0">
                <a:solidFill>
                  <a:srgbClr val="FF0000"/>
                </a:solidFill>
              </a:rPr>
              <a:t>и ягод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питании человека.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Приготовление </a:t>
            </a:r>
            <a:r>
              <a:rPr lang="ru-RU" b="1" dirty="0" smtClean="0">
                <a:solidFill>
                  <a:srgbClr val="FF0000"/>
                </a:solidFill>
              </a:rPr>
              <a:t>салатов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из свежих овощей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ягодного </a:t>
            </a:r>
            <a:r>
              <a:rPr lang="ru-RU" b="1" dirty="0" smtClean="0">
                <a:solidFill>
                  <a:srgbClr val="FF0000"/>
                </a:solidFill>
              </a:rPr>
              <a:t>киселя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5275401"/>
            <a:ext cx="4032448" cy="12703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Учитель технологии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ГБОУ СОШ № 138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Николаева Ольга Ивановна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Картинка 237 из 101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299" y="3861048"/>
            <a:ext cx="4235113" cy="282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2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овощей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0584"/>
                <a:gridCol w="6059016"/>
              </a:tblGrid>
              <a:tr h="4215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овощей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Овощи данной группы</a:t>
                      </a:r>
                      <a:endParaRPr lang="ru-RU" dirty="0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Корнеплоды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i-main-pic" descr="Картинка 11 из 64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773500"/>
            <a:ext cx="2854208" cy="189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FOOg4TKS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2007865" cy="234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repa-petrovskaja-1-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сельдер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088232" cy="231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i-main-pic" descr="Картинка 15 из 5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4869160"/>
            <a:ext cx="2832445" cy="18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i-main-pic" descr="Картинка 1 из 366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2899561" cy="189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i-main-pic" descr="Картинка 275 из 6400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46549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3" name="i-main-pic" descr="Картинка 107 из 6400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209031" cy="220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i-main-pic" descr="Картинка 440 из 129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076" y="1628800"/>
            <a:ext cx="1553813" cy="321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852936"/>
            <a:ext cx="3312368" cy="6480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Клубнеплоды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29" name="i-main-pic" descr="Картинка 781 из 252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63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i-main-pic" descr="Картинка 146 из 252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i-main-pic" descr="Картинка 11 из 2677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6047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i-main-pic" descr="Картинка 15 из 2677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48802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3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2592288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Капустные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i-main-pic" descr="Картинка 51 из 64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69239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краснокочанная капус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18" y="2420888"/>
            <a:ext cx="280249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савойская капуст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9" y="4437112"/>
            <a:ext cx="2832315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кольраб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13409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брюссельская капуст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03246" cy="173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i-main-pic" descr="Картинка 373 из 640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92463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цветная капуст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97689"/>
            <a:ext cx="2952328" cy="222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i-main-pic" descr="Картинка 593 из 6400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29123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052736"/>
            <a:ext cx="3024336" cy="12241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Тыквенные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i-main-pic" descr="Картинка 226 из 64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96344" cy="321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тык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3978189" cy="265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i-main-pic" descr="Картинка 551 из 252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4146"/>
            <a:ext cx="2664296" cy="382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FOOBWfir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1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2592288" cy="12241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Бобовые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 descr="горо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337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FOO1KewZ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09122" cy="29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боб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880320" cy="294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i-main-pic" descr="Картинка 9 из 640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403079" cy="254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i-main-pic" descr="Картинка 59 из 56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293096"/>
            <a:ext cx="317740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412776"/>
            <a:ext cx="2952328" cy="1296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Пасленовые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FOOmXspr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i-main-pic" descr="Картинка 122 из 64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880320" cy="394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i-main-pic" descr="Картинка 157 из 64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3702230" cy="337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6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3034680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Луковичные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i-main-pic" descr="Картинка 18 из 64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3024336" cy="464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лук пор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024336" cy="365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лук-бату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84628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i-main-pic" descr="Картинка 30 из 327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70391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8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96855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Листовые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i-main-pic" descr="Картинка 570 из 64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60440" cy="297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kress_sal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843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-main-pic" descr="Картинка 112 из 64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щавел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81407" cy="298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3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3456384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Пряности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i-main-pic" descr="Картинка 5 из 64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3156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i-main-pic" descr="Картинка 85 из 2966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-main-pic" descr="Картинка 22 из 640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233" y="2708920"/>
            <a:ext cx="22197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-main-pic" descr="Картинка 136 из 1753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183293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-main-pic" descr="Картинка 4 из 556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19706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i-main-pic" descr="Картинка 28 из 49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12581"/>
            <a:ext cx="1728192" cy="27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i-main-pic" descr="Картинка 13 из 6400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2143"/>
            <a:ext cx="2898191" cy="19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i-main-pic" descr="Картинка 193 из 48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493" y="0"/>
            <a:ext cx="31895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i-main-pic" descr="Картинка 3 из 127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629150"/>
            <a:ext cx="14763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i-main-pic" descr="Картинка 14 из 127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191125"/>
            <a:ext cx="221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i-main-pic" descr="Картинка 9 из 356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189021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6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37 из 101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808573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3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2592288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Десертные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 descr="Ревен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771800" cy="465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Артиш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600400" cy="326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спарж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67240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50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овощей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7"/>
          <a:ext cx="8229600" cy="5112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0584"/>
                <a:gridCol w="6059016"/>
              </a:tblGrid>
              <a:tr h="411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овощей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Овощи данной группы</a:t>
                      </a:r>
                      <a:endParaRPr lang="ru-RU" dirty="0"/>
                    </a:p>
                  </a:txBody>
                  <a:tcPr/>
                </a:tc>
              </a:tr>
              <a:tr h="60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Корнеплоды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Морковь, репа, брюква, свекла, редька, редис, хрен, корневой сельдерей, петрушка, пастернак.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Клубнеплоды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Картофель, батат (сладкий картофель)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Капустные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Белокочанная, краснокочанная, цветная, кольраби, савойская, брюссельская, китайская, брокколи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Тыквенные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Тыква, огурцы, кабачки, патиссоны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Бобовые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Горох, фасоль, бобы, соя, арахис (земляной орех)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Пасленовые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Томаты, баклажаны, перец сладкий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Луковичные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Репчатый, лук-порей, лук-батун, чеснок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Листовые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Салат, кресс-салат, шпинат, щавель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Пряности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Calibri"/>
                          <a:ea typeface="Times New Roman"/>
                          <a:cs typeface="Times New Roman"/>
                        </a:rPr>
                        <a:t>Укроп, сельдерей, петрушка, эстрагон, базилик, тмин, анис, мята перечная, майоран, кориандр (кинза)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Calibri"/>
                          <a:ea typeface="Times New Roman"/>
                          <a:cs typeface="Times New Roman"/>
                        </a:rPr>
                        <a:t>Десертные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Ревень, спаржа, артишок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Механическая обработка овощей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556792"/>
            <a:ext cx="3290664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Сортировка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564904"/>
            <a:ext cx="3384376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Мытье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3573016"/>
            <a:ext cx="3456384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Очистка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509120"/>
            <a:ext cx="3456384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Промывание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5445224"/>
            <a:ext cx="3456384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Нарезка</a:t>
            </a:r>
            <a:endParaRPr lang="ru-RU" sz="28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67944" y="2204864"/>
            <a:ext cx="432048" cy="3600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3212976"/>
            <a:ext cx="432048" cy="360040"/>
          </a:xfrm>
          <a:prstGeom prst="downArrow">
            <a:avLst>
              <a:gd name="adj1" fmla="val 50000"/>
              <a:gd name="adj2" fmla="val 52731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67944" y="4149080"/>
            <a:ext cx="432048" cy="3600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67944" y="5085184"/>
            <a:ext cx="432048" cy="36004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чистки овощей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808" name="Picture 16" descr="Картинка 108 из 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528392" cy="3245703"/>
          </a:xfrm>
          <a:prstGeom prst="rect">
            <a:avLst/>
          </a:prstGeom>
          <a:noFill/>
        </p:spPr>
      </p:pic>
      <p:pic>
        <p:nvPicPr>
          <p:cNvPr id="33810" name="Picture 18" descr="http://posuddeluxe.com.ua/files/Image/shop/3864/%D0%BA%D0%B0%D1%80%D1%82%D0%BE%D1%84%D0%B5%D0%BB%D1%8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448272" cy="2520280"/>
          </a:xfrm>
          <a:prstGeom prst="rect">
            <a:avLst/>
          </a:prstGeom>
          <a:noFill/>
        </p:spPr>
      </p:pic>
      <p:pic>
        <p:nvPicPr>
          <p:cNvPr id="33814" name="Picture 22" descr="Картинка 1 из 92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37826" cy="2304256"/>
          </a:xfrm>
          <a:prstGeom prst="rect">
            <a:avLst/>
          </a:prstGeom>
          <a:noFill/>
        </p:spPr>
      </p:pic>
      <p:pic>
        <p:nvPicPr>
          <p:cNvPr id="39938" name="Picture 2" descr="http://www.kuharka.ru/_foto/img/11263609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461" y="3284984"/>
            <a:ext cx="3135843" cy="335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8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нарезки овощей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10" descr="Картинка 169 из 2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4416" cy="2854810"/>
          </a:xfrm>
          <a:prstGeom prst="rect">
            <a:avLst/>
          </a:prstGeom>
          <a:noFill/>
        </p:spPr>
      </p:pic>
      <p:pic>
        <p:nvPicPr>
          <p:cNvPr id="4" name="Picture 8" descr="Картинка 160 из 2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872208" cy="3810000"/>
          </a:xfrm>
          <a:prstGeom prst="rect">
            <a:avLst/>
          </a:prstGeom>
          <a:noFill/>
        </p:spPr>
      </p:pic>
      <p:pic>
        <p:nvPicPr>
          <p:cNvPr id="37890" name="Picture 2" descr="Картинка 118 из 92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2921785" cy="2636912"/>
          </a:xfrm>
          <a:prstGeom prst="rect">
            <a:avLst/>
          </a:prstGeom>
          <a:noFill/>
        </p:spPr>
      </p:pic>
      <p:pic>
        <p:nvPicPr>
          <p:cNvPr id="37892" name="Picture 4" descr="Картинка 26 из 524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0799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www.lyric-home.ru/published/publicdata/B65172/attachments/SC/products_pictures/%D0%9D%D0%BE%D0%B6%20%D0%B4%D0%BB%D1%8F%20%D0%BE%D0%B2%D0%BE%D1%89%D0%B5%D0%B9%20GLOBAL%209%20%D1%81%D0%BC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4608512" cy="1835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5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Правила техники безопасности </a:t>
            </a:r>
            <a:b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при работе с режущими инструментами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Работать только хорошо заточенным ножом.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Пользоваться ножом осторожно.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Передавать нож только ручкой вперед.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поднимать нож высоко над разделочной доской.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Соблюдать осторожность при работе с терками, надежно удерживать обрабатываемые продукты, не обрабатывать мелкие кусочки.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нарезке сырых и вареных овощей использовать разделочные доски соответствующей маркировки.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7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Формы нарезки овощей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9752" y="3140968"/>
            <a:ext cx="2448272" cy="16561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Простая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4788024" y="3212976"/>
            <a:ext cx="2520280" cy="15841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Фигурная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619672" y="1484784"/>
            <a:ext cx="1296144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кубики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23528" y="3284984"/>
            <a:ext cx="144016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полу-кольца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2843808" y="5661248"/>
            <a:ext cx="1512168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ломтики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1403648" y="5373216"/>
            <a:ext cx="1296144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дольки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131840" y="1412776"/>
            <a:ext cx="1584176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брусочки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539552" y="2132856"/>
            <a:ext cx="127444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кольца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467544" y="4509120"/>
            <a:ext cx="1368152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кружки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4499992" y="5661248"/>
            <a:ext cx="1584176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крошка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5004048" y="1412776"/>
            <a:ext cx="1728192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соломка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7596336" y="4437112"/>
            <a:ext cx="1296144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Шесте-ренки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7020272" y="1772816"/>
            <a:ext cx="1346448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Звез-дочки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>
            <a:off x="7740352" y="2996952"/>
            <a:ext cx="1202432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Цве-точки</a:t>
            </a:r>
            <a:endParaRPr lang="ru-RU" b="1" dirty="0"/>
          </a:p>
        </p:txBody>
      </p:sp>
      <p:sp>
        <p:nvSpPr>
          <p:cNvPr id="20" name="Овал 19"/>
          <p:cNvSpPr/>
          <p:nvPr/>
        </p:nvSpPr>
        <p:spPr>
          <a:xfrm>
            <a:off x="6300192" y="5445224"/>
            <a:ext cx="163448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гребешки</a:t>
            </a:r>
            <a:endParaRPr lang="ru-RU" b="1" dirty="0"/>
          </a:p>
        </p:txBody>
      </p:sp>
      <p:cxnSp>
        <p:nvCxnSpPr>
          <p:cNvPr id="24" name="Прямая со стрелкой 23"/>
          <p:cNvCxnSpPr>
            <a:stCxn id="4" idx="4"/>
            <a:endCxn id="9" idx="0"/>
          </p:cNvCxnSpPr>
          <p:nvPr/>
        </p:nvCxnSpPr>
        <p:spPr>
          <a:xfrm rot="16200000" flipH="1">
            <a:off x="3149842" y="5211198"/>
            <a:ext cx="864096" cy="3600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231740" y="4761148"/>
            <a:ext cx="792088" cy="57606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1763688" y="4293096"/>
            <a:ext cx="720080" cy="43204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0"/>
          </p:cNvCxnSpPr>
          <p:nvPr/>
        </p:nvCxnSpPr>
        <p:spPr>
          <a:xfrm rot="5400000" flipH="1" flipV="1">
            <a:off x="3239852" y="2672916"/>
            <a:ext cx="792088" cy="1440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7"/>
            <a:endCxn id="15" idx="3"/>
          </p:cNvCxnSpPr>
          <p:nvPr/>
        </p:nvCxnSpPr>
        <p:spPr>
          <a:xfrm rot="5400000" flipH="1" flipV="1">
            <a:off x="4248187" y="2374562"/>
            <a:ext cx="1190245" cy="82765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V="1">
            <a:off x="2231740" y="2600908"/>
            <a:ext cx="936104" cy="43204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1763688" y="2852936"/>
            <a:ext cx="792088" cy="64807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1763688" y="3933056"/>
            <a:ext cx="576064" cy="72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4175956" y="4833156"/>
            <a:ext cx="1008112" cy="64807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6696236" y="2744924"/>
            <a:ext cx="720080" cy="50405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236296" y="3573016"/>
            <a:ext cx="504056" cy="1440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H="1">
            <a:off x="6228184" y="5013176"/>
            <a:ext cx="720080" cy="2880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164288" y="4437112"/>
            <a:ext cx="432048" cy="2880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Простая нарезка овощей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6" name="Picture 4" descr="Картинка 6 из 2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554"/>
            <a:ext cx="2293968" cy="247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4" name="Picture 12" descr="Картинка 36 из 3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24943"/>
            <a:ext cx="5128570" cy="1678441"/>
          </a:xfrm>
          <a:prstGeom prst="rect">
            <a:avLst/>
          </a:prstGeom>
          <a:noFill/>
        </p:spPr>
      </p:pic>
      <p:pic>
        <p:nvPicPr>
          <p:cNvPr id="44048" name="Picture 16" descr="Картинка 181 из 29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585357" cy="1368152"/>
          </a:xfrm>
          <a:prstGeom prst="rect">
            <a:avLst/>
          </a:prstGeom>
          <a:noFill/>
        </p:spPr>
      </p:pic>
      <p:pic>
        <p:nvPicPr>
          <p:cNvPr id="44050" name="Picture 18" descr="http://rd.simf.com.ua/catalog/images/dir188/%EC%E5%ED%FE/%F5%EE%EB%EE%E4%ED%FB%E5%20%E7%E0%EA%F3%F1%EA%E8/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2880320" cy="1728192"/>
          </a:xfrm>
          <a:prstGeom prst="rect">
            <a:avLst/>
          </a:prstGeom>
          <a:noFill/>
        </p:spPr>
      </p:pic>
      <p:pic>
        <p:nvPicPr>
          <p:cNvPr id="44054" name="Picture 22" descr="Картинка 676 из 372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5" y="4581128"/>
            <a:ext cx="31820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2" name="Picture 30" descr="Картинка 165 из 113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592288" cy="202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4" name="Picture 32" descr="Картинка 634 из 199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5" y="4581128"/>
            <a:ext cx="31286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66" name="Picture 34" descr="Картинка 44 из 169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28" y="2636912"/>
            <a:ext cx="238280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Фигурная нарезка овощей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010" name="Picture 2" descr="http://s41.radikal.ru/i091/0911/97/bfe7de41f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8205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5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47260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Для фигурной нарезки овощей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2" descr="Картинка 32 из 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438339" cy="2750411"/>
          </a:xfrm>
          <a:prstGeom prst="rect">
            <a:avLst/>
          </a:prstGeom>
          <a:noFill/>
        </p:spPr>
      </p:pic>
      <p:pic>
        <p:nvPicPr>
          <p:cNvPr id="38916" name="Picture 4" descr="Картинка 478 из 924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996952"/>
            <a:ext cx="2971800" cy="364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AutoShape 6" descr="http://i021.radikal.ru/0801/13/3a1b1066923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://i021.radikal.ru/0801/13/3a1b1066923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520280" cy="3377663"/>
          </a:xfrm>
          <a:prstGeom prst="rect">
            <a:avLst/>
          </a:prstGeom>
          <a:noFill/>
        </p:spPr>
      </p:pic>
      <p:pic>
        <p:nvPicPr>
          <p:cNvPr id="38922" name="Picture 10" descr="Картинка 57 из 524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8479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4" name="Picture 12" descr="Картинка 955 из 372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00400" cy="180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5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-main-pic" descr="Картинка 55 из 110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026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5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Правила приготовления </a:t>
            </a:r>
            <a:b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салатов из овощей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Овощи для салата брать свежие, не вялые, не потемневшие.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Овощи нарезать в соответствии с формой нарезки для каждого вида салата.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Овощи и зелень мыть сырой водой, затем кипяченой.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Салаты из свежих овощей готовить непосредственно перед подачей к столу.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Все продукты должны пройти первичную обработку, а часть из них еще и тепловую.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Нельзя соединять теплые и холодные овощи – салат быстро испортится.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Заправлять и украшать салат непосредственно перед подачей к столу.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Перемешивать продукты осторожно, чтобы они не мялись.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Укладывать салат в салатник горкой.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Приготавливать и хранить салаты лучше в стеклянной, керамической или эмалированной посуде.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Срок хранения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незаправленных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салатов в холодильнике не более 12 часов, а заправленных – 6 часов.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10 из 54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60440" cy="297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Картинка 41 из 54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117858" cy="309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Картинка 59 из 103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9438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4" name="Picture 8" descr="Картинка 76 из 103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1373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а 216 из 10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32448" cy="321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2" name="Picture 6" descr="http://supercook.ru/decoration/images-decoration/salat-ukrash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37629"/>
            <a:ext cx="4199638" cy="313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4" name="Picture 8" descr="Картинка 78 из 540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096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6" name="Picture 10" descr="Картинка 746 из 540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0902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7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Правила оформления блюд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Простота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Оригинальность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Цветовое решение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Аккуратность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Сочетание продуктов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последовательность приготовления салатов </a:t>
            </a:r>
            <a:b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из сырых овощей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489251"/>
          </a:xfr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Механическая (первична) обработка овощей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Заправка салата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Оформление блюда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Приготовление салата </a:t>
            </a:r>
            <a:b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«Овощное ассорти»</a:t>
            </a:r>
            <a: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</a:rPr>
              <a:t>План работы:</a:t>
            </a:r>
            <a:endParaRPr lang="ru-RU" sz="26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hangingPunct="0"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Часть продуктов оставьте для украшения салата.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Очищенные и промытые овощи нарежьте: огурцы, помидоры, перец – тонкими ломтиками, зеленый салат и лук мелко нашинкуйте.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Нарезанные овощи посолите, заправьте сметаной или растительным маслом и перемешайте.</a:t>
            </a:r>
          </a:p>
          <a:p>
            <a:pPr hangingPunct="0"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Салат выложите в салатник горкой, украсьте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зеленью и вырезанными украшениями из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овощей. (В салат можно добавить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консервиро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ванный горошек, стручковую фасоль или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кукурузу).</a:t>
            </a:r>
          </a:p>
          <a:p>
            <a:endParaRPr lang="ru-RU" sz="2600" dirty="0"/>
          </a:p>
        </p:txBody>
      </p:sp>
      <p:pic>
        <p:nvPicPr>
          <p:cNvPr id="4" name="Picture 7" descr="Картинка 78 из 1623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66" y="4941168"/>
            <a:ext cx="1311801" cy="17969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1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accent2">
                    <a:lumMod val="75000"/>
                  </a:schemeClr>
                </a:solidFill>
              </a:rPr>
              <a:t>Приготовление ягодного киселя</a:t>
            </a:r>
            <a:r>
              <a:rPr lang="ru-RU" sz="4000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hangingPunct="0">
              <a:spcBef>
                <a:spcPts val="0"/>
              </a:spcBef>
              <a:buNone/>
            </a:pP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</a:rPr>
              <a:t>План работы:</a:t>
            </a:r>
          </a:p>
          <a:p>
            <a:pPr hangingPunct="0"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Ягоды перебрать, промыть, отжать сок.</a:t>
            </a:r>
          </a:p>
          <a:p>
            <a:pPr hangingPunct="0"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Выжимки поварить, процедить через сито или дуршлаг.</a:t>
            </a:r>
          </a:p>
          <a:p>
            <a:pPr hangingPunct="0"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В отвар добавить сахар и кипятить до его растворения.</a:t>
            </a:r>
          </a:p>
          <a:p>
            <a:pPr hangingPunct="0"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Крахмал развести небольшим количеством холодной воды и осторожно ввести, постоянно помешивая, в кипящий сироп.</a:t>
            </a:r>
          </a:p>
          <a:p>
            <a:pPr hangingPunct="0">
              <a:spcBef>
                <a:spcPts val="0"/>
              </a:spcBef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Влить отжатый сок, помешать и снять с огня.</a:t>
            </a:r>
          </a:p>
          <a:p>
            <a:pPr hangingPunct="0">
              <a:spcBef>
                <a:spcPts val="0"/>
              </a:spcBef>
            </a:pPr>
            <a:endParaRPr lang="ru-RU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hangingPunc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 Обычно поверхность киселя посыпают сахаром и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быстро охлаждают для сохраняется цвета, запаха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                и   сохранения витаминов.  </a:t>
            </a:r>
          </a:p>
          <a:p>
            <a:pPr>
              <a:spcBef>
                <a:spcPts val="0"/>
              </a:spcBef>
            </a:pP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7" descr="Картинка 78 из 1623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1311801" cy="17969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568952" cy="4893647"/>
          </a:xfrm>
          <a:prstGeom prst="rect">
            <a:avLst/>
          </a:prstGeo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</a:rPr>
              <a:t>Принести следующие продукты: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Свекла (отваренная в кожуре) – 200 г. (1-2 шт.)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Морковь (отваренная в кожуре) – 150г. (1-2 шт.)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Картофель (отваренный в кожуре) – 200 г. (2 шт.)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Огурцы соленые или капуста квашеная – 180 г.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Лук – 90 г. (1 шт.)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Растительное масло или майонез – 90 г. (3 ст.л.)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Зелень - 60 г.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Горошек консервированный (по желанию) – 1 банка</a:t>
            </a: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Соль, сахар - по вкусу.</a:t>
            </a:r>
          </a:p>
          <a:p>
            <a:endParaRPr lang="ru-RU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Не забыть: спец.одежду и полотенце.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7" descr="http://dcvi.typepad.com/.a/6a00d834521b3169e2014e87068e98970d-800w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291" y="5092753"/>
            <a:ext cx="1610181" cy="11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1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65462"/>
            <a:ext cx="3672408" cy="217165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Успехов!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koolinar.ru/all_image/recipe_pictures/36/36888/rp36888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859055" cy="21442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stplastic.ru/binfiles/images/8d000994/914d-898989e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69096" cy="20768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99992" y="3356992"/>
            <a:ext cx="2880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" name="Овал 4"/>
          <p:cNvSpPr/>
          <p:nvPr/>
        </p:nvSpPr>
        <p:spPr>
          <a:xfrm>
            <a:off x="2699792" y="2492896"/>
            <a:ext cx="3600400" cy="19442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Пищевые вещества овощей, фруктов и ягод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39552" y="2276872"/>
            <a:ext cx="1512168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сахар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1907704" y="5445224"/>
            <a:ext cx="2448272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органические кислоты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3131840" y="548680"/>
            <a:ext cx="2736304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ароматические вещества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683568" y="4221088"/>
            <a:ext cx="18002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клетчатка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6732240" y="2420888"/>
            <a:ext cx="18002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углеводы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6588224" y="4221088"/>
            <a:ext cx="2016224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витамины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4716016" y="5517232"/>
            <a:ext cx="2592288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минеральные</a:t>
            </a:r>
          </a:p>
          <a:p>
            <a:pPr algn="ctr"/>
            <a:r>
              <a:rPr lang="ru-RU" sz="2000" b="1" dirty="0" smtClean="0"/>
              <a:t>соли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1259632" y="908720"/>
            <a:ext cx="1490464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белки</a:t>
            </a:r>
            <a:endParaRPr lang="ru-RU" sz="2000" b="1" dirty="0"/>
          </a:p>
        </p:txBody>
      </p:sp>
      <p:sp>
        <p:nvSpPr>
          <p:cNvPr id="15" name="Овал 14"/>
          <p:cNvSpPr/>
          <p:nvPr/>
        </p:nvSpPr>
        <p:spPr>
          <a:xfrm>
            <a:off x="6156176" y="908720"/>
            <a:ext cx="1584176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вода</a:t>
            </a:r>
            <a:endParaRPr lang="ru-RU" sz="2000" b="1" dirty="0"/>
          </a:p>
        </p:txBody>
      </p:sp>
      <p:cxnSp>
        <p:nvCxnSpPr>
          <p:cNvPr id="20" name="Прямая со стрелкой 19"/>
          <p:cNvCxnSpPr>
            <a:stCxn id="5" idx="7"/>
          </p:cNvCxnSpPr>
          <p:nvPr/>
        </p:nvCxnSpPr>
        <p:spPr>
          <a:xfrm rot="5400000" flipH="1" flipV="1">
            <a:off x="5534157" y="1939578"/>
            <a:ext cx="1076811" cy="59927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228184" y="2996952"/>
            <a:ext cx="504056" cy="2880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84168" y="4005064"/>
            <a:ext cx="648072" cy="43204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4824028" y="4617132"/>
            <a:ext cx="1152128" cy="64807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rot="16200000" flipV="1">
            <a:off x="2317008" y="1867569"/>
            <a:ext cx="1004804" cy="81529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1979712" y="2924944"/>
            <a:ext cx="792088" cy="28803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339752" y="4077072"/>
            <a:ext cx="720080" cy="36004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3959932" y="1952836"/>
            <a:ext cx="1008112" cy="720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131840" y="4581128"/>
            <a:ext cx="1008112" cy="72008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Блюда из овощей, фруктов и ягод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965911" cy="222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ртинка 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000034" cy="225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126 из 209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952328" cy="221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Картинка 138 из 2099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704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Картинка 71 из 983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803992" cy="2376264"/>
          </a:xfrm>
          <a:prstGeom prst="rect">
            <a:avLst/>
          </a:prstGeom>
          <a:noFill/>
        </p:spPr>
      </p:pic>
      <p:pic>
        <p:nvPicPr>
          <p:cNvPr id="1038" name="Picture 14" descr="Картинка 6 из 897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6642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6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Сладкие блюда и десерты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Picture 2" descr="Картинка 14 из 17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694651" cy="2297832"/>
          </a:xfrm>
          <a:prstGeom prst="rect">
            <a:avLst/>
          </a:prstGeom>
          <a:noFill/>
        </p:spPr>
      </p:pic>
      <p:pic>
        <p:nvPicPr>
          <p:cNvPr id="18436" name="Picture 4" descr="Картинка 111 из 177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2088232" cy="2493411"/>
          </a:xfrm>
          <a:prstGeom prst="rect">
            <a:avLst/>
          </a:prstGeom>
          <a:noFill/>
        </p:spPr>
      </p:pic>
      <p:pic>
        <p:nvPicPr>
          <p:cNvPr id="18440" name="Picture 8" descr="Картинка 114 из 423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367713"/>
            <a:ext cx="3096344" cy="232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а 202 из 5869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78397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Картинка 38 из 746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03458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3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Заготовки из овощей, фруктов и ягод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 descr="Картинка 7 из 1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383465" cy="216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Картинка 15 из 189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291793" cy="245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Картинка 76 из 2037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144007" cy="276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Картинка 249 из 80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057"/>
            <a:ext cx="3720292" cy="279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Картинка 70 из 2115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03848" cy="2169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8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Замороженные овощи, фрукты и ягоды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Картинка 163 из 15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2584367" cy="2664296"/>
          </a:xfrm>
          <a:prstGeom prst="rect">
            <a:avLst/>
          </a:prstGeom>
          <a:noFill/>
        </p:spPr>
      </p:pic>
      <p:pic>
        <p:nvPicPr>
          <p:cNvPr id="20484" name="Picture 4" descr="Картинка 203 из 15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Картинка 215 из 158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7950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Картинка 305 из 158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87291"/>
            <a:ext cx="2687588" cy="2770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3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65618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Правила сохранения </a:t>
            </a:r>
            <a:b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витаминов и минеральных солей в овощах,  фруктах и ягодах: 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36504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Употреблять в свежем виде полезнее.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Хранят в темном и прохладном месте.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Квашеные и соленые овощи хранить в рассоле.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 варке закладывать в кипящую воду.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Для салатов варить в кожуре.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Варить с закрытой крышкой, на слабом огне.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Уровень воды не выше уровня овощей на 1-1,5 см.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Соблюдать время варки.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Мыть и держать в воде не более 10-15 минут.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Размораживать при комнатной температуре однократно.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Экран (4:3)</PresentationFormat>
  <Paragraphs>163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Значение овощей, фруктов и ягод в питании человека.  Приготовление салатов  из свежих овощей  и ягодного киселя </vt:lpstr>
      <vt:lpstr>Презентация PowerPoint</vt:lpstr>
      <vt:lpstr>Презентация PowerPoint</vt:lpstr>
      <vt:lpstr>Презентация PowerPoint</vt:lpstr>
      <vt:lpstr>Блюда из овощей, фруктов и ягод</vt:lpstr>
      <vt:lpstr>Сладкие блюда и десерты</vt:lpstr>
      <vt:lpstr>Заготовки из овощей, фруктов и ягод</vt:lpstr>
      <vt:lpstr>Замороженные овощи, фрукты и ягоды</vt:lpstr>
      <vt:lpstr>Правила сохранения  витаминов и минеральных солей в овощах,  фруктах и ягодах: </vt:lpstr>
      <vt:lpstr>Классификация овощей</vt:lpstr>
      <vt:lpstr>Корнеплоды</vt:lpstr>
      <vt:lpstr>Клубнеплоды</vt:lpstr>
      <vt:lpstr>Капустные</vt:lpstr>
      <vt:lpstr>Тыквенные</vt:lpstr>
      <vt:lpstr>Бобовые</vt:lpstr>
      <vt:lpstr>Пасленовые</vt:lpstr>
      <vt:lpstr>Луковичные</vt:lpstr>
      <vt:lpstr>Листовые</vt:lpstr>
      <vt:lpstr>Пряности</vt:lpstr>
      <vt:lpstr>Десертные</vt:lpstr>
      <vt:lpstr>Классификация овощей</vt:lpstr>
      <vt:lpstr>      Механическая обработка овощей       </vt:lpstr>
      <vt:lpstr>Для чистки овощей</vt:lpstr>
      <vt:lpstr>Для нарезки овощей</vt:lpstr>
      <vt:lpstr>Правила техники безопасности  при работе с режущими инструментами</vt:lpstr>
      <vt:lpstr>Формы нарезки овощей</vt:lpstr>
      <vt:lpstr>Простая нарезка овощей</vt:lpstr>
      <vt:lpstr>Фигурная нарезка овощей</vt:lpstr>
      <vt:lpstr>Для фигурной нарезки овощей</vt:lpstr>
      <vt:lpstr>Правила приготовления  салатов из овощей</vt:lpstr>
      <vt:lpstr>Презентация PowerPoint</vt:lpstr>
      <vt:lpstr>Презентация PowerPoint</vt:lpstr>
      <vt:lpstr>Правила оформления блюд</vt:lpstr>
      <vt:lpstr>Технологическая последовательность приготовления салатов  из сырых овощей</vt:lpstr>
      <vt:lpstr> Приготовление салата  «Овощное ассорти» </vt:lpstr>
      <vt:lpstr> Приготовление ягодного киселя </vt:lpstr>
      <vt:lpstr>Домашнее задание</vt:lpstr>
      <vt:lpstr>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овощей, фруктов и ягод в питании человека.  Приготовление салатов  из свежих овощей  и ягодного киселя (1 часть)</dc:title>
  <dc:creator>Домоводство</dc:creator>
  <cp:lastModifiedBy>Домоводство</cp:lastModifiedBy>
  <cp:revision>7</cp:revision>
  <dcterms:created xsi:type="dcterms:W3CDTF">2014-05-05T08:19:02Z</dcterms:created>
  <dcterms:modified xsi:type="dcterms:W3CDTF">2014-05-05T09:28:57Z</dcterms:modified>
</cp:coreProperties>
</file>