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2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C90969"/>
    <a:srgbClr val="A10754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0" autoAdjust="0"/>
    <p:restoredTop sz="94660"/>
  </p:normalViewPr>
  <p:slideViewPr>
    <p:cSldViewPr>
      <p:cViewPr varScale="1">
        <p:scale>
          <a:sx n="87" d="100"/>
          <a:sy n="87" d="100"/>
        </p:scale>
        <p:origin x="-3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9772E-4586-476F-8862-26D4139380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135CD-38F7-42BA-B3BF-EC237D4021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B057-B4E9-4898-BC49-B333F5AE8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C4F62-EEF6-4EE8-914E-2EFF89C8B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6D5D1-49BE-44A9-A558-92A7E13B3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E24B5-748C-4C71-AD5B-9F389FC80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4173B-43A8-450D-8FD0-91352B1648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AF19-DEFB-4409-80DD-9567DE12A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52AAB-7B1F-4A9D-BFDB-913E3B9548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FB31B-9F0A-49CF-93F6-33067CE9E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EC7BA-F7F0-4C94-8897-9F8C089F8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D45AE785-F200-4078-AC37-D81E3B2264C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>
                <a:solidFill>
                  <a:schemeClr val="bg1"/>
                </a:solidFill>
                <a:latin typeface="Cooper" pitchFamily="34" charset="0"/>
              </a:rPr>
              <a:t>ТИПЫ </a:t>
            </a:r>
            <a:br>
              <a:rPr lang="ru-RU" sz="7200" b="1">
                <a:solidFill>
                  <a:schemeClr val="bg1"/>
                </a:solidFill>
                <a:latin typeface="Cooper" pitchFamily="34" charset="0"/>
              </a:rPr>
            </a:br>
            <a:r>
              <a:rPr lang="ru-RU" sz="7200" b="1">
                <a:solidFill>
                  <a:schemeClr val="bg1"/>
                </a:solidFill>
                <a:latin typeface="Cooper" pitchFamily="34" charset="0"/>
              </a:rPr>
              <a:t>ВНЕШНОСТИ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76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Автор: Макарова Ольга Валентиновна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АКСЕССУАРЫ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4581525"/>
            <a:ext cx="8135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i="0">
                <a:solidFill>
                  <a:schemeClr val="accent2"/>
                </a:solidFill>
              </a:rPr>
              <a:t>       Украшения, выполненные из желтого или красноватого золота, а также золотистый жемчуг и камни теплых мягких нюансов. Платки и шарфы из мягких струящихся или прозрачных, чуть поблескивающих материалов </a:t>
            </a:r>
          </a:p>
        </p:txBody>
      </p:sp>
      <p:pic>
        <p:nvPicPr>
          <p:cNvPr id="18438" name="Picture 6" descr="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268413"/>
            <a:ext cx="4249738" cy="318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ле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73238"/>
            <a:ext cx="6067425" cy="4038600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bg1"/>
                </a:solidFill>
              </a:rPr>
              <a:t>ЛЕТО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chemeClr val="bg1"/>
                </a:solidFill>
              </a:rPr>
              <a:t>ЛЕТО</a:t>
            </a:r>
            <a:br>
              <a:rPr lang="ru-RU" sz="40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утонченный и женственный тип</a:t>
            </a:r>
            <a:br>
              <a:rPr lang="ru-RU" sz="2800" b="1" i="1">
                <a:solidFill>
                  <a:schemeClr val="bg1"/>
                </a:solidFill>
              </a:rPr>
            </a:br>
            <a:r>
              <a:rPr lang="ru-RU" sz="2800" b="1" i="1">
                <a:solidFill>
                  <a:schemeClr val="bg1"/>
                </a:solidFill>
              </a:rPr>
              <a:t>внешности</a:t>
            </a:r>
            <a:r>
              <a:rPr lang="ru-RU" sz="2400">
                <a:solidFill>
                  <a:schemeClr val="bg1"/>
                </a:solidFill>
              </a:rPr>
              <a:t/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 b="1" i="1">
                <a:solidFill>
                  <a:schemeClr val="bg1"/>
                </a:solidFill>
              </a:rPr>
              <a:t>неяркие прохладные цвета</a:t>
            </a:r>
            <a:r>
              <a:rPr lang="ru-RU" sz="4000"/>
              <a:t> </a:t>
            </a:r>
            <a:r>
              <a:rPr lang="ru-RU" sz="2800" b="1" i="1">
                <a:solidFill>
                  <a:schemeClr val="bg1"/>
                </a:solidFill>
              </a:rPr>
              <a:t/>
            </a:r>
            <a:br>
              <a:rPr lang="ru-RU" sz="2800" b="1" i="1">
                <a:solidFill>
                  <a:schemeClr val="bg1"/>
                </a:solidFill>
              </a:rPr>
            </a:br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563938" y="2744788"/>
            <a:ext cx="51117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i="0">
                <a:solidFill>
                  <a:schemeClr val="bg1"/>
                </a:solidFill>
              </a:rPr>
              <a:t>Ткани дорогие, изысканные, тонкие полупрозрачные: шелк, шифон, тонкий лен, батист, кружева, тонкая замша, кожа, джинсовая ткань. Цвета нежные, размытые, прохладные, тона мальвы и сиреневые, серые, розовые, линяло-голубой, малиново-красный, спелая вишня, дымчато-голубой, светлая и темная голубая бирюза, лиловые, лимонно-желтый, коричнево-розовый, темно-синий, серо-коричневый</a:t>
            </a:r>
            <a:endParaRPr lang="ru-RU" sz="2400" i="0"/>
          </a:p>
        </p:txBody>
      </p:sp>
      <p:pic>
        <p:nvPicPr>
          <p:cNvPr id="37896" name="Picture 8" descr="лето-пали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19463"/>
            <a:ext cx="3095625" cy="296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bg1"/>
                </a:solidFill>
              </a:rPr>
              <a:t>КОЖА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924300" y="1557338"/>
            <a:ext cx="50403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chemeClr val="bg1"/>
                </a:solidFill>
              </a:rPr>
              <a:t>Бледного, равномерно фарфорового; с отчетливо просвечивающимися сквозь нее тонкими сосудами холодного розового цвета; холодного светло-оливкового оттенка. Родимые пятнышки и веснушки всегда серые или пепельные. Загар у летнего типа никогда не имеет рыжеватого подтона, а только благородный холодный оливковый </a:t>
            </a:r>
          </a:p>
        </p:txBody>
      </p:sp>
      <p:pic>
        <p:nvPicPr>
          <p:cNvPr id="39942" name="Picture 6" descr="лето2"/>
          <p:cNvPicPr>
            <a:picLocks noChangeAspect="1" noChangeArrowheads="1"/>
          </p:cNvPicPr>
          <p:nvPr/>
        </p:nvPicPr>
        <p:blipFill>
          <a:blip r:embed="rId3"/>
          <a:srcRect b="4083"/>
          <a:stretch>
            <a:fillRect/>
          </a:stretch>
        </p:blipFill>
        <p:spPr bwMode="auto">
          <a:xfrm>
            <a:off x="395288" y="1989138"/>
            <a:ext cx="3276600" cy="365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bg1"/>
                </a:solidFill>
              </a:rPr>
              <a:t>ГЛАЗА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51275" y="2060575"/>
            <a:ext cx="4835525" cy="37766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bg1"/>
                </a:solidFill>
              </a:rPr>
              <a:t>    Неяркие, но обязательно с серым оттенком. Пепельный оттенок имеют и брови, но они не бывают слишком светлыми, губы - холодный розоватый. Макияж – пастельные тона. Не стоит увлекаться излишним акцентированием</a:t>
            </a:r>
            <a:r>
              <a:rPr lang="ru-RU"/>
              <a:t> </a:t>
            </a:r>
          </a:p>
        </p:txBody>
      </p:sp>
      <p:pic>
        <p:nvPicPr>
          <p:cNvPr id="41991" name="Picture 7" descr="лето2"/>
          <p:cNvPicPr>
            <a:picLocks noChangeAspect="1" noChangeArrowheads="1"/>
          </p:cNvPicPr>
          <p:nvPr/>
        </p:nvPicPr>
        <p:blipFill>
          <a:blip r:embed="rId3"/>
          <a:srcRect b="4083"/>
          <a:stretch>
            <a:fillRect/>
          </a:stretch>
        </p:blipFill>
        <p:spPr bwMode="auto">
          <a:xfrm>
            <a:off x="395288" y="1989138"/>
            <a:ext cx="3276600" cy="365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bg1"/>
                </a:solidFill>
              </a:rPr>
              <a:t>ВОЛОСЫ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2060575"/>
            <a:ext cx="4835525" cy="38893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bg1"/>
                </a:solidFill>
              </a:rPr>
              <a:t>    От светло-пепельных до темно-коричневых с серебристым оттенком, без золотистого, рыжего оттенка. Если вам хочется изменить цвет волос, то следует следить, чтобы они не сильно контрастировали с кожей, избегайте теплых рыжеватых оттенков</a:t>
            </a:r>
            <a:r>
              <a:rPr lang="ru-RU"/>
              <a:t> </a:t>
            </a:r>
          </a:p>
        </p:txBody>
      </p:sp>
      <p:pic>
        <p:nvPicPr>
          <p:cNvPr id="45060" name="Picture 4" descr="лето2"/>
          <p:cNvPicPr>
            <a:picLocks noChangeAspect="1" noChangeArrowheads="1"/>
          </p:cNvPicPr>
          <p:nvPr/>
        </p:nvPicPr>
        <p:blipFill>
          <a:blip r:embed="rId3"/>
          <a:srcRect b="4083"/>
          <a:stretch>
            <a:fillRect/>
          </a:stretch>
        </p:blipFill>
        <p:spPr bwMode="auto">
          <a:xfrm>
            <a:off x="395288" y="1989138"/>
            <a:ext cx="3276600" cy="365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solidFill>
                  <a:schemeClr val="bg1"/>
                </a:solidFill>
              </a:rPr>
              <a:t>СТИЛЬ В ОДЕЖДЕ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>
                <a:solidFill>
                  <a:schemeClr val="bg1"/>
                </a:solidFill>
              </a:rPr>
              <a:t>    Диапазон стилей самый широкий. Но, следует придерживаться некой изысканности и благородства. Подходит женственный, романтичный стиль, классика, но менее строгая, джинсовый. Одежда мягкая, подчеркивающая женственные формы. </a:t>
            </a:r>
          </a:p>
        </p:txBody>
      </p:sp>
      <p:pic>
        <p:nvPicPr>
          <p:cNvPr id="46085" name="Picture 5" descr="од2-ле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96975"/>
            <a:ext cx="5616575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bg1"/>
                </a:solidFill>
              </a:rPr>
              <a:t>ОДЕЖДА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од3-ле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746125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bg1"/>
                </a:solidFill>
              </a:rPr>
              <a:t>ОДЕЖДА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од-ле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2875"/>
            <a:ext cx="7632700" cy="514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bg1"/>
                </a:solidFill>
              </a:rPr>
              <a:t>АКСЕССУАРЫ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508500"/>
            <a:ext cx="8229600" cy="1944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>
                <a:solidFill>
                  <a:schemeClr val="bg1"/>
                </a:solidFill>
              </a:rPr>
              <a:t>    Бижутерия и аксессуары из матовых серых металлов, стекла. Для шарфов и платков- слегка блестящие, струящиеся ткани с вышивкой а также кружева.</a:t>
            </a:r>
            <a:r>
              <a:rPr lang="ru-RU"/>
              <a:t> </a:t>
            </a:r>
          </a:p>
        </p:txBody>
      </p:sp>
      <p:pic>
        <p:nvPicPr>
          <p:cNvPr id="47108" name="Picture 4" descr="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196975"/>
            <a:ext cx="2681287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jplus.ru/img4/e/n/eniki_beniki/colortype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20713"/>
            <a:ext cx="4371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rgbClr val="CC3300"/>
                </a:solidFill>
              </a:rPr>
              <a:t>ОСЕНЬ</a:t>
            </a:r>
            <a:r>
              <a:rPr lang="en-US" sz="2400" b="1" i="1">
                <a:solidFill>
                  <a:srgbClr val="CC3300"/>
                </a:solidFill>
              </a:rPr>
              <a:t/>
            </a:r>
            <a:br>
              <a:rPr lang="en-US" sz="2400" b="1" i="1">
                <a:solidFill>
                  <a:srgbClr val="CC3300"/>
                </a:solidFill>
              </a:rPr>
            </a:br>
            <a:r>
              <a:rPr lang="ru-RU" sz="2800" b="1" i="1">
                <a:solidFill>
                  <a:srgbClr val="CC3300"/>
                </a:solidFill>
              </a:rPr>
              <a:t>самый теплый, радостный</a:t>
            </a:r>
            <a:r>
              <a:rPr lang="en-US" sz="2800" b="1" i="1">
                <a:solidFill>
                  <a:srgbClr val="CC3300"/>
                </a:solidFill>
              </a:rPr>
              <a:t/>
            </a:r>
            <a:br>
              <a:rPr lang="en-US" sz="2800" b="1" i="1">
                <a:solidFill>
                  <a:srgbClr val="CC3300"/>
                </a:solidFill>
              </a:rPr>
            </a:br>
            <a:r>
              <a:rPr lang="ru-RU" sz="2800" b="1" i="1">
                <a:solidFill>
                  <a:srgbClr val="CC3300"/>
                </a:solidFill>
              </a:rPr>
              <a:t>и живой тип внешности</a:t>
            </a:r>
            <a:r>
              <a:rPr lang="ru-RU" sz="2400" b="1" i="1">
                <a:solidFill>
                  <a:srgbClr val="CC3300"/>
                </a:solidFill>
              </a:rPr>
              <a:t> </a:t>
            </a:r>
            <a:r>
              <a:rPr lang="en-US" sz="2400" b="1" i="1">
                <a:solidFill>
                  <a:srgbClr val="CC3300"/>
                </a:solidFill>
              </a:rPr>
              <a:t/>
            </a:r>
            <a:br>
              <a:rPr lang="en-US" sz="2400" b="1" i="1">
                <a:solidFill>
                  <a:srgbClr val="CC3300"/>
                </a:solidFill>
              </a:rPr>
            </a:br>
            <a:endParaRPr lang="ru-RU" sz="4000"/>
          </a:p>
        </p:txBody>
      </p:sp>
      <p:pic>
        <p:nvPicPr>
          <p:cNvPr id="54276" name="Picture 4" descr="п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5505450" cy="3476625"/>
          </a:xfrm>
          <a:prstGeom prst="rect">
            <a:avLst/>
          </a:prstGeom>
          <a:noFill/>
        </p:spPr>
      </p:pic>
      <p:pic>
        <p:nvPicPr>
          <p:cNvPr id="54277" name="Picture 5" descr="47d4c5d793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609600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CC3300"/>
                </a:solidFill>
              </a:rPr>
              <a:t>ОСЕНЬ</a:t>
            </a:r>
          </a:p>
        </p:txBody>
      </p:sp>
      <p:pic>
        <p:nvPicPr>
          <p:cNvPr id="55300" name="Picture 4" descr="osenn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2930525" cy="4635500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708400" y="1471613"/>
            <a:ext cx="50403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CC3300"/>
                </a:solidFill>
              </a:rPr>
              <a:t>Краски теплые, ласковые, ясные, насыщенные или багряные. Коричневые - от светлого шампанского, золотисто-бежевого до теплой ржавчины и темно-шоколадного. Теплые красные, оливковые, хаки, </a:t>
            </a:r>
          </a:p>
          <a:p>
            <a:r>
              <a:rPr lang="ru-RU" sz="2400" i="0">
                <a:solidFill>
                  <a:srgbClr val="CC3300"/>
                </a:solidFill>
              </a:rPr>
              <a:t>темно-хвойные. </a:t>
            </a:r>
          </a:p>
          <a:p>
            <a:r>
              <a:rPr lang="ru-RU" sz="2400" i="0">
                <a:solidFill>
                  <a:srgbClr val="CC3300"/>
                </a:solidFill>
              </a:rPr>
              <a:t>Медный, фиолетовый, оранжевый, приглушенный теплый розовый, мак, помидорно-красный, кукуруза.</a:t>
            </a:r>
            <a:r>
              <a:rPr lang="ru-RU" sz="240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CC3300"/>
                </a:solidFill>
              </a:rPr>
              <a:t>КОЖА</a:t>
            </a:r>
          </a:p>
        </p:txBody>
      </p:sp>
      <p:pic>
        <p:nvPicPr>
          <p:cNvPr id="56324" name="Picture 4" descr="осень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341687" cy="4176713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195513" y="4498975"/>
            <a:ext cx="47529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0" i="0"/>
              <a:t/>
            </a:r>
            <a:br>
              <a:rPr lang="ru-RU" b="0" i="0"/>
            </a:br>
            <a:endParaRPr lang="ru-RU" b="0" i="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067175" y="1916113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0">
                <a:solidFill>
                  <a:srgbClr val="CC3300"/>
                </a:solidFill>
              </a:rPr>
              <a:t>Слоновой кости или золотистого шампанского, яркого золотисто-бежевого или персикового тона.</a:t>
            </a:r>
            <a:br>
              <a:rPr lang="ru-RU" sz="2400" i="0">
                <a:solidFill>
                  <a:srgbClr val="CC3300"/>
                </a:solidFill>
              </a:rPr>
            </a:br>
            <a:r>
              <a:rPr lang="ru-RU" sz="2400" i="0">
                <a:solidFill>
                  <a:srgbClr val="CC3300"/>
                </a:solidFill>
              </a:rPr>
              <a:t>Веснушки и родинки, которые обычно густо рассыпаны, отчетливо рыжего или желтовато-рыжего цвета.</a:t>
            </a:r>
            <a:endParaRPr lang="ru-RU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CC3300"/>
                </a:solidFill>
              </a:rPr>
              <a:t>ГЛАЗА</a:t>
            </a:r>
          </a:p>
        </p:txBody>
      </p:sp>
      <p:pic>
        <p:nvPicPr>
          <p:cNvPr id="57348" name="Picture 4" descr="осень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362325" cy="4202113"/>
          </a:xfrm>
          <a:noFill/>
          <a:ln/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067175" y="2276475"/>
            <a:ext cx="48974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CC3300"/>
                </a:solidFill>
              </a:rPr>
              <a:t>Глаза у осени бывают  темно-синими,  бирюзовыми,  бирюзово-голубыми,  желто-зелеными, зелеными,  янтарными,  коричневыми, </a:t>
            </a:r>
          </a:p>
          <a:p>
            <a:r>
              <a:rPr lang="ru-RU" sz="2400" i="0">
                <a:solidFill>
                  <a:srgbClr val="CC3300"/>
                </a:solidFill>
              </a:rPr>
              <a:t>но обязательно выразительными и яркими.</a:t>
            </a:r>
            <a:endParaRPr lang="ru-RU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CC3300"/>
                </a:solidFill>
              </a:rPr>
              <a:t>ВОЛОСЫ</a:t>
            </a:r>
          </a:p>
        </p:txBody>
      </p:sp>
      <p:pic>
        <p:nvPicPr>
          <p:cNvPr id="58372" name="Picture 4" descr="осень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3341687" cy="4176713"/>
          </a:xfrm>
          <a:noFill/>
          <a:ln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995738" y="1470025"/>
            <a:ext cx="4751387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CC3300"/>
                </a:solidFill>
              </a:rPr>
              <a:t>Насыщенных рыжих, золотисто-рыжих и каштановых нюансов. Если собственный цвет поднадоел, то при окраске нельзя выбирать холодные светло-серебристые и голубоватые оттенки - они сделают лицо чересчур бледным. Поэтому без рыже-золотистого отлива просто не обойтись.</a:t>
            </a:r>
            <a:r>
              <a:rPr lang="ru-RU" sz="2000" i="0">
                <a:solidFill>
                  <a:srgbClr val="CC3300"/>
                </a:solidFill>
              </a:rPr>
              <a:t/>
            </a:r>
            <a:br>
              <a:rPr lang="ru-RU" sz="2000" i="0">
                <a:solidFill>
                  <a:srgbClr val="CC3300"/>
                </a:solidFill>
              </a:rPr>
            </a:br>
            <a:r>
              <a:rPr lang="ru-RU" sz="2000" b="0" i="0"/>
              <a:t/>
            </a:r>
            <a:br>
              <a:rPr lang="ru-RU" sz="2000" b="0" i="0"/>
            </a:br>
            <a:r>
              <a:rPr lang="ru-RU" sz="2000" b="0" i="0"/>
              <a:t/>
            </a:r>
            <a:br>
              <a:rPr lang="ru-RU" sz="2000" b="0" i="0"/>
            </a:br>
            <a:endParaRPr lang="ru-RU" sz="20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402512" cy="1143000"/>
          </a:xfrm>
        </p:spPr>
        <p:txBody>
          <a:bodyPr/>
          <a:lstStyle/>
          <a:p>
            <a:r>
              <a:rPr lang="ru-RU" sz="3600" b="1" i="1">
                <a:solidFill>
                  <a:srgbClr val="CC3300"/>
                </a:solidFill>
              </a:rPr>
              <a:t>СТИЛЬ В ОДЕЖДЕ</a:t>
            </a:r>
          </a:p>
        </p:txBody>
      </p:sp>
      <p:pic>
        <p:nvPicPr>
          <p:cNvPr id="59396" name="Picture 4" descr="осень-од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5545138" cy="3705225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11188" y="4806950"/>
            <a:ext cx="7993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i="0">
                <a:solidFill>
                  <a:srgbClr val="CC3300"/>
                </a:solidFill>
              </a:rPr>
              <a:t>Спортивный стиль и «кантри», многослойность. В случае классики необходимо подбирать яркие, «тяжелые аксессуары» и фурнитуру. Ткани тяжелые, фактурные, ворсистые ярких, насыщенных цветов, твид, замша, бархат, велюр, вельвет, лен.</a:t>
            </a:r>
            <a:r>
              <a:rPr lang="ru-RU" sz="2000" b="0" i="0">
                <a:solidFill>
                  <a:srgbClr val="CC3300"/>
                </a:solidFill>
              </a:rPr>
              <a:t/>
            </a:r>
            <a:br>
              <a:rPr lang="ru-RU" sz="2000" b="0" i="0">
                <a:solidFill>
                  <a:srgbClr val="CC3300"/>
                </a:solidFill>
              </a:rPr>
            </a:br>
            <a:endParaRPr lang="ru-RU" sz="2000" i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solidFill>
                  <a:srgbClr val="CC3300"/>
                </a:solidFill>
              </a:rPr>
              <a:t>СТИЛЬ В ОДЕЖДЕ</a:t>
            </a:r>
          </a:p>
        </p:txBody>
      </p:sp>
      <p:pic>
        <p:nvPicPr>
          <p:cNvPr id="65540" name="Picture 4" descr="1243049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6200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 i="1">
                <a:solidFill>
                  <a:srgbClr val="CC3300"/>
                </a:solidFill>
              </a:rPr>
              <a:t>АКСЕССУАРЫ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68313" y="4805363"/>
            <a:ext cx="84248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i="0">
                <a:solidFill>
                  <a:srgbClr val="CC3300"/>
                </a:solidFill>
              </a:rPr>
              <a:t>Из золотистых металлов. Бусы, браслеты и серьги - янтарь, кораллы, желтоватый жемчуг, дерево или ракушки. Оправы очков из матовых искусственных материалов с коричнево-желтым роговым или черепаховым узором. Платки и шарфы из матового негладкого шелка или из ворсистых материалов.</a:t>
            </a:r>
            <a:br>
              <a:rPr lang="ru-RU" sz="2000" i="0">
                <a:solidFill>
                  <a:srgbClr val="CC3300"/>
                </a:solidFill>
              </a:rPr>
            </a:br>
            <a:r>
              <a:rPr lang="ru-RU" sz="2400" b="0" i="0"/>
              <a:t/>
            </a:r>
            <a:br>
              <a:rPr lang="ru-RU" sz="2400" b="0" i="0"/>
            </a:br>
            <a:endParaRPr lang="ru-RU" sz="2400" b="0" i="0"/>
          </a:p>
        </p:txBody>
      </p:sp>
      <p:pic>
        <p:nvPicPr>
          <p:cNvPr id="60421" name="Picture 5" descr="fall_511_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08050"/>
            <a:ext cx="49815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4000" b="1" i="1">
                <a:solidFill>
                  <a:srgbClr val="A10754"/>
                </a:solidFill>
              </a:rPr>
              <a:t>ЗИМА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067175" y="2133600"/>
            <a:ext cx="4826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i="0">
                <a:solidFill>
                  <a:srgbClr val="A10754"/>
                </a:solidFill>
              </a:rPr>
              <a:t>Кожа, тонкий трикотаж, люрекс, атлас, блестящие гладкие ткани. Отчетливые и холодные тона. Снежно-белый, ярко-черный, рубиновый, холодный лиловый, темно-фиолетовый, переливчатый голубой, прозрачный изумрудный, аметист, все серые, синий электрик, розово-сине-фиолетовый, стальной, серебро, яркий желтый, холодный красный, ярко-розовый, насыщенный фиолетовый, ярко-синий, изумрудный.</a:t>
            </a:r>
            <a:endParaRPr lang="ru-RU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23850" y="1133475"/>
            <a:ext cx="83534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A10754"/>
                </a:solidFill>
              </a:rPr>
              <a:t>самый яркий тип женской внешности</a:t>
            </a:r>
            <a:r>
              <a:rPr lang="ru-RU" sz="2400" i="0">
                <a:solidFill>
                  <a:srgbClr val="A10754"/>
                </a:solidFill>
              </a:rPr>
              <a:t> </a:t>
            </a:r>
          </a:p>
          <a:p>
            <a:pPr algn="ctr"/>
            <a:endParaRPr lang="ru-RU" sz="2400">
              <a:solidFill>
                <a:srgbClr val="A10754"/>
              </a:solidFill>
            </a:endParaRPr>
          </a:p>
        </p:txBody>
      </p:sp>
      <p:pic>
        <p:nvPicPr>
          <p:cNvPr id="71687" name="Picture 7" descr="4bd934f6ee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2671763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rgbClr val="A10754"/>
                </a:solidFill>
              </a:rPr>
              <a:t>ЗИМА</a:t>
            </a:r>
            <a:r>
              <a:rPr lang="ru-RU" sz="2400" b="1" i="1">
                <a:solidFill>
                  <a:srgbClr val="A10754"/>
                </a:solidFill>
              </a:rPr>
              <a:t/>
            </a:r>
            <a:br>
              <a:rPr lang="ru-RU" sz="2400" b="1" i="1">
                <a:solidFill>
                  <a:srgbClr val="A10754"/>
                </a:solidFill>
              </a:rPr>
            </a:br>
            <a:r>
              <a:rPr lang="ru-RU" sz="2400" b="1" i="1">
                <a:solidFill>
                  <a:srgbClr val="A10754"/>
                </a:solidFill>
              </a:rPr>
              <a:t> </a:t>
            </a:r>
            <a:r>
              <a:rPr lang="ru-RU" sz="2800" b="1" i="1">
                <a:solidFill>
                  <a:srgbClr val="A10754"/>
                </a:solidFill>
              </a:rPr>
              <a:t>холодные, контрастные, яркие краски</a:t>
            </a:r>
          </a:p>
        </p:txBody>
      </p:sp>
      <p:pic>
        <p:nvPicPr>
          <p:cNvPr id="73734" name="Picture 6" descr="66c55deb3e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700213"/>
            <a:ext cx="4619625" cy="4352925"/>
          </a:xfrm>
          <a:prstGeom prst="rect">
            <a:avLst/>
          </a:prstGeom>
          <a:noFill/>
        </p:spPr>
      </p:pic>
      <p:pic>
        <p:nvPicPr>
          <p:cNvPr id="73735" name="Picture 7" descr="х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708275"/>
            <a:ext cx="4170362" cy="289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цвета по цветотип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571500"/>
            <a:ext cx="4819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A10754"/>
                </a:solidFill>
              </a:rPr>
              <a:t>КОЖА</a:t>
            </a:r>
          </a:p>
        </p:txBody>
      </p:sp>
      <p:pic>
        <p:nvPicPr>
          <p:cNvPr id="74757" name="Picture 5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89138"/>
            <a:ext cx="3171825" cy="3810000"/>
          </a:xfrm>
          <a:prstGeom prst="rect">
            <a:avLst/>
          </a:prstGeom>
          <a:noFill/>
        </p:spPr>
      </p:pic>
      <p:pic>
        <p:nvPicPr>
          <p:cNvPr id="74758" name="Picture 6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3592513" cy="4314825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500563" y="2133600"/>
            <a:ext cx="44275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A10754"/>
                </a:solidFill>
              </a:rPr>
              <a:t>Очень нежная, белая с розоватым, прозрачно-голубоватым и холодным, фарфоровым или оливковым оттенком. Верный признак зимнего типа - это способность быстро загорать. Загар сильный, оливкового оттенка.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A10754"/>
                </a:solidFill>
              </a:rPr>
              <a:t>ГЛАЗА</a:t>
            </a:r>
          </a:p>
        </p:txBody>
      </p:sp>
      <p:pic>
        <p:nvPicPr>
          <p:cNvPr id="76805" name="Picture 5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3592513" cy="4314825"/>
          </a:xfrm>
          <a:prstGeom prst="rect">
            <a:avLst/>
          </a:prstGeom>
          <a:noFill/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427538" y="2387600"/>
            <a:ext cx="44275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A10754"/>
                </a:solidFill>
              </a:rPr>
              <a:t>Яркие белки и насыщенный цвет радужки, которая может быть отчетливо-серой, прозрачно-зеленой, темно-карей, черной. Брови и ресницы темные, контрастные.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A10754"/>
                </a:solidFill>
              </a:rPr>
              <a:t>ВОЛОСЫ</a:t>
            </a:r>
          </a:p>
        </p:txBody>
      </p:sp>
      <p:pic>
        <p:nvPicPr>
          <p:cNvPr id="77829" name="Picture 5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060575"/>
            <a:ext cx="3171825" cy="3810000"/>
          </a:xfrm>
          <a:prstGeom prst="rect">
            <a:avLst/>
          </a:prstGeom>
          <a:noFill/>
        </p:spPr>
      </p:pic>
      <p:pic>
        <p:nvPicPr>
          <p:cNvPr id="77830" name="Picture 6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3592513" cy="4314825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284663" y="1484313"/>
            <a:ext cx="4464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rgbClr val="A10754"/>
                </a:solidFill>
              </a:rPr>
              <a:t>Иссиня-черные,</a:t>
            </a:r>
            <a:r>
              <a:rPr lang="ru-RU" sz="2400" i="0"/>
              <a:t> </a:t>
            </a:r>
            <a:r>
              <a:rPr lang="ru-RU" sz="2400" i="0">
                <a:solidFill>
                  <a:srgbClr val="A10754"/>
                </a:solidFill>
              </a:rPr>
              <a:t>черно-коричневые, темно-пепельные. На волосах заметен холодный пепельный блеск. Если хочется стать блондинкой, то не следует выбирать желтый или рыжевато-желтый оттенок. Придать облику выразительность помогут серебристо- светлые, голубоватые или сине-фиолетовые оттенки.</a:t>
            </a:r>
            <a:r>
              <a:rPr lang="ru-RU" sz="2400">
                <a:solidFill>
                  <a:srgbClr val="A10754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 i="1">
                <a:solidFill>
                  <a:srgbClr val="A10754"/>
                </a:solidFill>
              </a:rPr>
              <a:t>СТИЛЬ В ОДЕЖДЕ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95288" y="5013325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i="0">
                <a:solidFill>
                  <a:srgbClr val="A10754"/>
                </a:solidFill>
              </a:rPr>
              <a:t>Предпочтение строгому покрою, прямым линиям, острым углам, в идеале, следует остановиться на классике с оттенком элегантности и экстравагантности.</a:t>
            </a:r>
            <a:r>
              <a:rPr lang="ru-RU" sz="2400">
                <a:solidFill>
                  <a:srgbClr val="A10754"/>
                </a:solidFill>
              </a:rPr>
              <a:t> </a:t>
            </a:r>
          </a:p>
        </p:txBody>
      </p:sp>
      <p:pic>
        <p:nvPicPr>
          <p:cNvPr id="80902" name="Picture 6" descr="од-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96975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 i="1">
                <a:solidFill>
                  <a:srgbClr val="A10754"/>
                </a:solidFill>
              </a:rPr>
              <a:t>СТИЛЬ В ОДЕЖДЕ</a:t>
            </a:r>
          </a:p>
        </p:txBody>
      </p:sp>
      <p:pic>
        <p:nvPicPr>
          <p:cNvPr id="87045" name="Picture 5" descr="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7359650" cy="494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 i="1">
                <a:solidFill>
                  <a:srgbClr val="A10754"/>
                </a:solidFill>
              </a:rPr>
              <a:t>АКСЕССУАРЫ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23850" y="4365625"/>
            <a:ext cx="8496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i="0">
                <a:solidFill>
                  <a:srgbClr val="A10754"/>
                </a:solidFill>
              </a:rPr>
              <a:t>Из серебра или серебристых металлов. Очень украшает зимний тип жемчуг в холодных белых, серых, черных или голубоватых тонах, платина, стразы, горный хрусталь, бриллианты, изумруды. Шарфик или платок будут идеальны в блестящих серебристых вариантах.</a:t>
            </a:r>
            <a:endParaRPr lang="ru-RU" sz="2400"/>
          </a:p>
        </p:txBody>
      </p:sp>
      <p:pic>
        <p:nvPicPr>
          <p:cNvPr id="82954" name="Picture 10" descr="аксессуары 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81075"/>
            <a:ext cx="57912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ВЕСНА</a:t>
            </a:r>
            <a:r>
              <a:rPr lang="en-US" sz="4000" b="1" i="1">
                <a:solidFill>
                  <a:schemeClr val="accent2"/>
                </a:solidFill>
              </a:rPr>
              <a:t/>
            </a:r>
            <a:br>
              <a:rPr lang="en-US" sz="4000" b="1" i="1">
                <a:solidFill>
                  <a:schemeClr val="accent2"/>
                </a:solidFill>
              </a:rPr>
            </a:br>
            <a:r>
              <a:rPr lang="ru-RU" sz="4000" b="1">
                <a:solidFill>
                  <a:schemeClr val="accent2"/>
                </a:solidFill>
                <a:latin typeface="InformC" pitchFamily="34" charset="0"/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самый светлый и мягкий тип внешности</a:t>
            </a:r>
            <a:br>
              <a:rPr lang="ru-RU" sz="2800" b="1" i="1">
                <a:solidFill>
                  <a:schemeClr val="accent2"/>
                </a:solidFill>
              </a:rPr>
            </a:br>
            <a:endParaRPr lang="ru-RU" sz="2800" b="1" i="1">
              <a:solidFill>
                <a:schemeClr val="accent2"/>
              </a:solidFill>
            </a:endParaRPr>
          </a:p>
        </p:txBody>
      </p:sp>
      <p:pic>
        <p:nvPicPr>
          <p:cNvPr id="51205" name="Picture 5" descr="961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349500"/>
            <a:ext cx="2857500" cy="2857500"/>
          </a:xfrm>
          <a:prstGeom prst="rect">
            <a:avLst/>
          </a:prstGeom>
          <a:noFill/>
        </p:spPr>
      </p:pic>
      <p:pic>
        <p:nvPicPr>
          <p:cNvPr id="51206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4138612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642350" cy="1858962"/>
          </a:xfrm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  <a:latin typeface="InformC" pitchFamily="34" charset="0"/>
              </a:rPr>
              <a:t/>
            </a:r>
            <a:br>
              <a:rPr lang="ru-RU" sz="4000" b="1">
                <a:solidFill>
                  <a:schemeClr val="accent2"/>
                </a:solidFill>
                <a:latin typeface="InformC" pitchFamily="34" charset="0"/>
              </a:rPr>
            </a:br>
            <a:r>
              <a:rPr lang="ru-RU" sz="4000" b="1">
                <a:solidFill>
                  <a:schemeClr val="accent2"/>
                </a:solidFill>
                <a:latin typeface="InformC" pitchFamily="34" charset="0"/>
              </a:rPr>
              <a:t/>
            </a:r>
            <a:br>
              <a:rPr lang="ru-RU" sz="4000" b="1">
                <a:solidFill>
                  <a:schemeClr val="accent2"/>
                </a:solidFill>
                <a:latin typeface="InformC" pitchFamily="34" charset="0"/>
              </a:rPr>
            </a:br>
            <a:r>
              <a:rPr lang="ru-RU" sz="4000" b="1" i="1">
                <a:solidFill>
                  <a:schemeClr val="accent2"/>
                </a:solidFill>
              </a:rPr>
              <a:t>ВЕСНА</a:t>
            </a:r>
            <a:r>
              <a:rPr lang="en-US" sz="4000" b="1" i="1">
                <a:solidFill>
                  <a:schemeClr val="accent2"/>
                </a:solidFill>
              </a:rPr>
              <a:t/>
            </a:r>
            <a:br>
              <a:rPr lang="en-US" sz="4000" b="1" i="1">
                <a:solidFill>
                  <a:schemeClr val="accent2"/>
                </a:solidFill>
              </a:rPr>
            </a:br>
            <a:r>
              <a:rPr lang="ru-RU" sz="2400" b="1" i="1">
                <a:solidFill>
                  <a:schemeClr val="accent2"/>
                </a:solidFill>
              </a:rPr>
              <a:t>нежные, теплые краски, светлые</a:t>
            </a:r>
            <a:r>
              <a:rPr lang="ru-RU" sz="2400" i="1">
                <a:solidFill>
                  <a:schemeClr val="accent2"/>
                </a:solidFill>
              </a:rPr>
              <a:t> </a:t>
            </a:r>
            <a:r>
              <a:rPr lang="ru-RU" sz="2400" b="1" i="1">
                <a:solidFill>
                  <a:schemeClr val="accent2"/>
                </a:solidFill>
              </a:rPr>
              <a:t>и</a:t>
            </a:r>
            <a:r>
              <a:rPr lang="ru-RU" sz="2400" i="1">
                <a:solidFill>
                  <a:schemeClr val="accent2"/>
                </a:solidFill>
              </a:rPr>
              <a:t> </a:t>
            </a:r>
            <a:r>
              <a:rPr lang="ru-RU" sz="2400" b="1" i="1">
                <a:solidFill>
                  <a:schemeClr val="accent2"/>
                </a:solidFill>
              </a:rPr>
              <a:t>ясные тона</a:t>
            </a:r>
            <a:r>
              <a:rPr lang="ru-RU" sz="8000" i="1">
                <a:solidFill>
                  <a:schemeClr val="accent2"/>
                </a:solidFill>
              </a:rPr>
              <a:t/>
            </a:r>
            <a:br>
              <a:rPr lang="ru-RU" sz="8000" i="1">
                <a:solidFill>
                  <a:schemeClr val="accent2"/>
                </a:solidFill>
              </a:rPr>
            </a:br>
            <a:endParaRPr lang="ru-RU" sz="8000" i="1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16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8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03575" y="1989138"/>
            <a:ext cx="5689600" cy="43926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800"/>
              <a:t>           </a:t>
            </a:r>
            <a:r>
              <a:rPr lang="ru-RU" sz="2400">
                <a:solidFill>
                  <a:schemeClr val="accent2"/>
                </a:solidFill>
              </a:rPr>
              <a:t>майская зелень, золотисто-зеленый, персиковый, цвет лосося и кораллово-красный, верблюжий, молочный шоколад, золотисто-бежевый, аквамарин, кремовый, светло-синий, нежно-фиолетовый, серебристо-голубой, бирюзовый, васильковый, цвет мака, оранжевый, сиреневый, розовый, солнечно-желтый, беж, цвет шампанского, оранжево-желтый, ярко-оранжевый, цвет карамели, яркий кирпично-красный, томатный, золотисто-коричневый</a:t>
            </a:r>
          </a:p>
        </p:txBody>
      </p:sp>
      <p:pic>
        <p:nvPicPr>
          <p:cNvPr id="3081" name="Picture 9" descr="весна"/>
          <p:cNvPicPr>
            <a:picLocks noChangeAspect="1" noChangeArrowheads="1"/>
          </p:cNvPicPr>
          <p:nvPr/>
        </p:nvPicPr>
        <p:blipFill>
          <a:blip r:embed="rId2"/>
          <a:srcRect b="4243"/>
          <a:stretch>
            <a:fillRect/>
          </a:stretch>
        </p:blipFill>
        <p:spPr bwMode="auto">
          <a:xfrm>
            <a:off x="468313" y="2060575"/>
            <a:ext cx="2667000" cy="394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КОЖА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11638" y="2063750"/>
            <a:ext cx="44640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chemeClr val="accent2"/>
                </a:solidFill>
              </a:rPr>
              <a:t>Прозрачная, бледная с нежно-золотистым оттенком, румянец теплого тона, губы теплого кирпичного цвета. Ресницы и брови также светлые, в тон волосам или слегка темнее, ресницы часто бывают слишком светлыми, что делает глаза как бы лишенными контура </a:t>
            </a:r>
          </a:p>
        </p:txBody>
      </p:sp>
      <p:pic>
        <p:nvPicPr>
          <p:cNvPr id="10248" name="Picture 8" descr="весн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468687" cy="485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ГЛАЗА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11638" y="2227263"/>
            <a:ext cx="4537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chemeClr val="accent2"/>
                </a:solidFill>
              </a:rPr>
              <a:t>Почти всегда светлые, голубые, бирюзовые, зеленые - до золотисто-карего, янтарные</a:t>
            </a:r>
            <a:r>
              <a:rPr lang="en-US" sz="2400" i="0">
                <a:solidFill>
                  <a:schemeClr val="accent2"/>
                </a:solidFill>
              </a:rPr>
              <a:t>.</a:t>
            </a:r>
            <a:r>
              <a:rPr lang="ru-RU" sz="2400" i="0">
                <a:solidFill>
                  <a:schemeClr val="accent2"/>
                </a:solidFill>
              </a:rPr>
              <a:t> Редко - темные или интенсивно-зеленые. Макияж: слегка обозначить естественные цвета, не следует окрашивать брови и ресницы в черный цвет</a:t>
            </a:r>
            <a:r>
              <a:rPr lang="ru-RU" sz="2400" b="0" i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294" name="Picture 6" descr="весн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468687" cy="485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ВОЛОСЫ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11638" y="1341438"/>
            <a:ext cx="46085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0">
                <a:solidFill>
                  <a:schemeClr val="accent2"/>
                </a:solidFill>
              </a:rPr>
              <a:t>Светлые от золотистого и светло-рыжего до льняного, золотисто-пепельный с красноватым отливом, медовый оттенок. При окраске лучше сохранить прозрачность и теплоту золотистого основного тона. Прядки серебристого цвета сделают "весну" слишком холодной, а золотисто-желтые, медовые и медно-рыжие нюансы придадут неповторимое очарование</a:t>
            </a:r>
            <a:endParaRPr lang="ru-RU" sz="1800" b="0" i="0"/>
          </a:p>
        </p:txBody>
      </p:sp>
      <p:pic>
        <p:nvPicPr>
          <p:cNvPr id="14343" name="Picture 7" descr="весн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468687" cy="485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СТИЛЬ В ОДЕЖДЕ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288" y="4941888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i="0">
                <a:solidFill>
                  <a:schemeClr val="accent2"/>
                </a:solidFill>
              </a:rPr>
              <a:t>Женственный, романтичный,  спортивный, этно. </a:t>
            </a:r>
          </a:p>
          <a:p>
            <a:pPr algn="ctr"/>
            <a:r>
              <a:rPr lang="ru-RU" sz="2400" i="0">
                <a:solidFill>
                  <a:schemeClr val="accent2"/>
                </a:solidFill>
              </a:rPr>
              <a:t>Ткани лучше выбирать однотонные, либо с мелким традиционным рисунком, тонкий трикотаж, вискоза, хлопок, лен, бархат </a:t>
            </a:r>
          </a:p>
        </p:txBody>
      </p:sp>
      <p:pic>
        <p:nvPicPr>
          <p:cNvPr id="16391" name="Picture 7" descr="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473700" cy="371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993</Words>
  <Application>Microsoft Office PowerPoint</Application>
  <PresentationFormat>Экран (4:3)</PresentationFormat>
  <Paragraphs>66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ТИПЫ  ВНЕШНОСТИ</vt:lpstr>
      <vt:lpstr>Слайд 2</vt:lpstr>
      <vt:lpstr>Слайд 3</vt:lpstr>
      <vt:lpstr>ВЕСНА  самый светлый и мягкий тип внешности </vt:lpstr>
      <vt:lpstr>  ВЕСНА нежные, теплые краски, светлые и ясные тона </vt:lpstr>
      <vt:lpstr>КОЖА</vt:lpstr>
      <vt:lpstr>ГЛАЗА</vt:lpstr>
      <vt:lpstr>ВОЛОСЫ</vt:lpstr>
      <vt:lpstr>СТИЛЬ В ОДЕЖДЕ</vt:lpstr>
      <vt:lpstr>АКСЕССУАРЫ</vt:lpstr>
      <vt:lpstr>ЛЕТО</vt:lpstr>
      <vt:lpstr>ЛЕТО утонченный и женственный тип внешности неяркие прохладные цвета  </vt:lpstr>
      <vt:lpstr>КОЖА</vt:lpstr>
      <vt:lpstr>ГЛАЗА</vt:lpstr>
      <vt:lpstr>ВОЛОСЫ</vt:lpstr>
      <vt:lpstr>СТИЛЬ В ОДЕЖДЕ</vt:lpstr>
      <vt:lpstr>ОДЕЖДА</vt:lpstr>
      <vt:lpstr>ОДЕЖДА</vt:lpstr>
      <vt:lpstr>АКСЕССУАРЫ</vt:lpstr>
      <vt:lpstr>ОСЕНЬ самый теплый, радостный и живой тип внешности  </vt:lpstr>
      <vt:lpstr>ОСЕНЬ</vt:lpstr>
      <vt:lpstr>КОЖА</vt:lpstr>
      <vt:lpstr>ГЛАЗА</vt:lpstr>
      <vt:lpstr>ВОЛОСЫ</vt:lpstr>
      <vt:lpstr>СТИЛЬ В ОДЕЖДЕ</vt:lpstr>
      <vt:lpstr>СТИЛЬ В ОДЕЖДЕ</vt:lpstr>
      <vt:lpstr>АКСЕССУАРЫ</vt:lpstr>
      <vt:lpstr>ЗИМА</vt:lpstr>
      <vt:lpstr>ЗИМА  холодные, контрастные, яркие краски</vt:lpstr>
      <vt:lpstr>КОЖА</vt:lpstr>
      <vt:lpstr>ГЛАЗА</vt:lpstr>
      <vt:lpstr>ВОЛОСЫ</vt:lpstr>
      <vt:lpstr>СТИЛЬ В ОДЕЖДЕ</vt:lpstr>
      <vt:lpstr>СТИЛЬ В ОДЕЖДЕ</vt:lpstr>
      <vt:lpstr>АКСЕССУАРЫ</vt:lpstr>
    </vt:vector>
  </TitlesOfParts>
  <Company>ГК "Ормис-Тулз"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ВНЕШНОСТИ</dc:title>
  <dc:creator>Ольга</dc:creator>
  <cp:lastModifiedBy>Ольга</cp:lastModifiedBy>
  <cp:revision>95</cp:revision>
  <dcterms:created xsi:type="dcterms:W3CDTF">2011-04-21T04:55:10Z</dcterms:created>
  <dcterms:modified xsi:type="dcterms:W3CDTF">2014-04-25T18:04:46Z</dcterms:modified>
</cp:coreProperties>
</file>